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9.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0.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1.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 id="2147483666" r:id="rId3"/>
    <p:sldMasterId id="2147483675" r:id="rId4"/>
    <p:sldMasterId id="2147483682" r:id="rId5"/>
    <p:sldMasterId id="2147483691" r:id="rId6"/>
    <p:sldMasterId id="2147483700" r:id="rId7"/>
    <p:sldMasterId id="2147483705" r:id="rId8"/>
    <p:sldMasterId id="2147483713" r:id="rId9"/>
    <p:sldMasterId id="2147483718" r:id="rId10"/>
    <p:sldMasterId id="2147483726" r:id="rId11"/>
    <p:sldMasterId id="2147483733" r:id="rId12"/>
    <p:sldMasterId id="2147483740" r:id="rId13"/>
    <p:sldMasterId id="2147483746" r:id="rId14"/>
    <p:sldMasterId id="2147483752" r:id="rId15"/>
    <p:sldMasterId id="2147483757" r:id="rId16"/>
    <p:sldMasterId id="2147483763" r:id="rId17"/>
    <p:sldMasterId id="2147483770" r:id="rId18"/>
    <p:sldMasterId id="2147483777" r:id="rId19"/>
  </p:sldMasterIdLst>
  <p:notesMasterIdLst>
    <p:notesMasterId r:id="rId71"/>
  </p:notesMasterIdLst>
  <p:sldIdLst>
    <p:sldId id="256" r:id="rId20"/>
    <p:sldId id="426" r:id="rId21"/>
    <p:sldId id="492" r:id="rId22"/>
    <p:sldId id="495" r:id="rId23"/>
    <p:sldId id="496" r:id="rId24"/>
    <p:sldId id="497" r:id="rId25"/>
    <p:sldId id="498" r:id="rId26"/>
    <p:sldId id="499" r:id="rId27"/>
    <p:sldId id="493" r:id="rId28"/>
    <p:sldId id="494" r:id="rId29"/>
    <p:sldId id="528" r:id="rId30"/>
    <p:sldId id="540" r:id="rId31"/>
    <p:sldId id="529" r:id="rId32"/>
    <p:sldId id="520" r:id="rId33"/>
    <p:sldId id="521" r:id="rId34"/>
    <p:sldId id="522" r:id="rId35"/>
    <p:sldId id="530" r:id="rId36"/>
    <p:sldId id="541" r:id="rId37"/>
    <p:sldId id="542" r:id="rId38"/>
    <p:sldId id="506" r:id="rId39"/>
    <p:sldId id="531" r:id="rId40"/>
    <p:sldId id="545" r:id="rId41"/>
    <p:sldId id="546" r:id="rId42"/>
    <p:sldId id="551" r:id="rId43"/>
    <p:sldId id="543" r:id="rId44"/>
    <p:sldId id="548" r:id="rId45"/>
    <p:sldId id="549" r:id="rId46"/>
    <p:sldId id="550" r:id="rId47"/>
    <p:sldId id="547" r:id="rId48"/>
    <p:sldId id="553" r:id="rId49"/>
    <p:sldId id="595" r:id="rId50"/>
    <p:sldId id="594" r:id="rId51"/>
    <p:sldId id="597" r:id="rId52"/>
    <p:sldId id="552" r:id="rId53"/>
    <p:sldId id="570" r:id="rId54"/>
    <p:sldId id="578" r:id="rId55"/>
    <p:sldId id="576" r:id="rId56"/>
    <p:sldId id="577" r:id="rId57"/>
    <p:sldId id="561" r:id="rId58"/>
    <p:sldId id="580" r:id="rId59"/>
    <p:sldId id="581" r:id="rId60"/>
    <p:sldId id="598" r:id="rId61"/>
    <p:sldId id="582" r:id="rId62"/>
    <p:sldId id="585" r:id="rId63"/>
    <p:sldId id="586" r:id="rId64"/>
    <p:sldId id="583" r:id="rId65"/>
    <p:sldId id="584" r:id="rId66"/>
    <p:sldId id="568" r:id="rId67"/>
    <p:sldId id="599" r:id="rId68"/>
    <p:sldId id="574" r:id="rId69"/>
    <p:sldId id="361" r:id="rId7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5376E"/>
    <a:srgbClr val="D9D9D9"/>
    <a:srgbClr val="F2F2F2"/>
    <a:srgbClr val="0176C5"/>
    <a:srgbClr val="2E3190"/>
    <a:srgbClr val="262859"/>
    <a:srgbClr val="8DC540"/>
    <a:srgbClr val="014DA1"/>
    <a:srgbClr val="1362B5"/>
    <a:srgbClr val="00B9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125E5076-3810-47DD-B79F-674D7AD40C01}" styleName="娣辫壊鏍峰紡 1 - 寮鸿皟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涓害鏍峰紡 2 - 寮鸿皟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7" autoAdjust="0"/>
    <p:restoredTop sz="93923" autoAdjust="0"/>
  </p:normalViewPr>
  <p:slideViewPr>
    <p:cSldViewPr>
      <p:cViewPr>
        <p:scale>
          <a:sx n="60" d="100"/>
          <a:sy n="60" d="100"/>
        </p:scale>
        <p:origin x="-996" y="-276"/>
      </p:cViewPr>
      <p:guideLst>
        <p:guide orient="horz" pos="1933"/>
        <p:guide pos="3840"/>
      </p:guideLst>
    </p:cSldViewPr>
  </p:slideViewPr>
  <p:notesTextViewPr>
    <p:cViewPr>
      <p:scale>
        <a:sx n="100" d="100"/>
        <a:sy n="100" d="100"/>
      </p:scale>
      <p:origin x="0" y="0"/>
    </p:cViewPr>
  </p:notesTextViewPr>
  <p:sorterViewPr>
    <p:cViewPr>
      <p:scale>
        <a:sx n="100" d="100"/>
        <a:sy n="100" d="100"/>
      </p:scale>
      <p:origin x="0" y="136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slide" Target="slides/slide44.xml"/><Relationship Id="rId68"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0.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61" Type="http://schemas.openxmlformats.org/officeDocument/2006/relationships/slide" Target="slides/slide42.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662972877404501"/>
          <c:y val="0.13769751139123099"/>
          <c:w val="0.64707277050319634"/>
          <c:h val="0.86230245804552763"/>
        </c:manualLayout>
      </c:layout>
      <c:doughnutChart>
        <c:varyColors val="1"/>
        <c:ser>
          <c:idx val="0"/>
          <c:order val="0"/>
          <c:tx>
            <c:strRef>
              <c:f>Sheet1!$B$1</c:f>
              <c:strCache>
                <c:ptCount val="1"/>
                <c:pt idx="0">
                  <c:v>阅读机构</c:v>
                </c:pt>
              </c:strCache>
            </c:strRef>
          </c:tx>
          <c:spPr>
            <a:solidFill>
              <a:schemeClr val="bg2">
                <a:lumMod val="25000"/>
              </a:schemeClr>
            </a:solidFill>
            <a:ln w="38100">
              <a:solidFill>
                <a:schemeClr val="bg1"/>
              </a:solidFill>
            </a:ln>
          </c:spPr>
          <c:dPt>
            <c:idx val="0"/>
            <c:bubble3D val="0"/>
            <c:explosion val="10"/>
            <c:spPr>
              <a:solidFill>
                <a:srgbClr val="50549E"/>
              </a:solidFill>
              <a:ln w="38100">
                <a:solidFill>
                  <a:schemeClr val="bg1"/>
                </a:solidFill>
              </a:ln>
            </c:spPr>
          </c:dPt>
          <c:dPt>
            <c:idx val="1"/>
            <c:bubble3D val="0"/>
            <c:spPr>
              <a:solidFill>
                <a:srgbClr val="50549E"/>
              </a:solidFill>
              <a:ln w="38100">
                <a:solidFill>
                  <a:schemeClr val="bg1"/>
                </a:solidFill>
              </a:ln>
            </c:spPr>
          </c:dPt>
          <c:dPt>
            <c:idx val="2"/>
            <c:bubble3D val="0"/>
            <c:spPr>
              <a:solidFill>
                <a:srgbClr val="50549E"/>
              </a:solidFill>
              <a:ln w="38100">
                <a:solidFill>
                  <a:schemeClr val="bg1"/>
                </a:solidFill>
              </a:ln>
            </c:spPr>
          </c:dPt>
          <c:dPt>
            <c:idx val="3"/>
            <c:bubble3D val="0"/>
            <c:spPr>
              <a:solidFill>
                <a:srgbClr val="50549E"/>
              </a:solidFill>
              <a:ln w="38100">
                <a:solidFill>
                  <a:schemeClr val="bg1"/>
                </a:solidFill>
              </a:ln>
            </c:spPr>
          </c:dPt>
          <c:dPt>
            <c:idx val="4"/>
            <c:bubble3D val="0"/>
            <c:spPr>
              <a:solidFill>
                <a:schemeClr val="bg1">
                  <a:lumMod val="95000"/>
                </a:schemeClr>
              </a:solidFill>
              <a:ln w="38100">
                <a:solidFill>
                  <a:schemeClr val="bg1">
                    <a:lumMod val="50000"/>
                  </a:schemeClr>
                </a:solidFill>
              </a:ln>
            </c:spPr>
          </c:dPt>
          <c:dPt>
            <c:idx val="5"/>
            <c:bubble3D val="0"/>
            <c:spPr>
              <a:solidFill>
                <a:schemeClr val="bg1">
                  <a:lumMod val="95000"/>
                </a:schemeClr>
              </a:solidFill>
              <a:ln w="38100">
                <a:solidFill>
                  <a:schemeClr val="bg1">
                    <a:lumMod val="50000"/>
                  </a:schemeClr>
                </a:solidFill>
              </a:ln>
            </c:spPr>
          </c:dPt>
          <c:dPt>
            <c:idx val="6"/>
            <c:bubble3D val="0"/>
            <c:spPr>
              <a:solidFill>
                <a:schemeClr val="bg1">
                  <a:lumMod val="95000"/>
                </a:schemeClr>
              </a:solidFill>
              <a:ln w="38100">
                <a:solidFill>
                  <a:schemeClr val="bg1">
                    <a:lumMod val="50000"/>
                  </a:schemeClr>
                </a:solidFill>
              </a:ln>
            </c:spPr>
          </c:dPt>
          <c:cat>
            <c:numRef>
              <c:f>Sheet1!$A$2:$A$12</c:f>
              <c:numCache>
                <c:formatCode>General</c:formatCode>
                <c:ptCount val="11"/>
              </c:numCache>
            </c:numRef>
          </c:cat>
          <c:val>
            <c:numRef>
              <c:f>Sheet1!$B$2:$B$12</c:f>
              <c:numCache>
                <c:formatCode>0</c:formatCode>
                <c:ptCount val="11"/>
                <c:pt idx="0">
                  <c:v>25</c:v>
                </c:pt>
                <c:pt idx="1">
                  <c:v>25</c:v>
                </c:pt>
                <c:pt idx="2">
                  <c:v>25</c:v>
                </c:pt>
                <c:pt idx="3">
                  <c:v>25</c:v>
                </c:pt>
              </c:numCache>
            </c:numRef>
          </c:val>
        </c:ser>
        <c:ser>
          <c:idx val="1"/>
          <c:order val="1"/>
          <c:tx>
            <c:strRef>
              <c:f>Sheet1!$C$1</c:f>
              <c:strCache>
                <c:ptCount val="1"/>
                <c:pt idx="0">
                  <c:v>公益机构</c:v>
                </c:pt>
              </c:strCache>
            </c:strRef>
          </c:tx>
          <c:spPr>
            <a:solidFill>
              <a:schemeClr val="bg1">
                <a:lumMod val="95000"/>
              </a:schemeClr>
            </a:solidFill>
            <a:ln w="12700">
              <a:noFill/>
            </a:ln>
          </c:spPr>
          <c:dPt>
            <c:idx val="0"/>
            <c:bubble3D val="0"/>
          </c:dPt>
          <c:dPt>
            <c:idx val="1"/>
            <c:bubble3D val="0"/>
          </c:dPt>
          <c:dPt>
            <c:idx val="2"/>
            <c:bubble3D val="0"/>
          </c:dPt>
          <c:dPt>
            <c:idx val="3"/>
            <c:bubble3D val="0"/>
          </c:dPt>
          <c:cat>
            <c:numRef>
              <c:f>Sheet1!$A$2:$A$12</c:f>
              <c:numCache>
                <c:formatCode>General</c:formatCode>
                <c:ptCount val="11"/>
              </c:numCache>
            </c:numRef>
          </c:cat>
          <c:val>
            <c:numRef>
              <c:f>Sheet1!$C$2:$C$12</c:f>
              <c:numCache>
                <c:formatCode>0</c:formatCode>
                <c:ptCount val="11"/>
                <c:pt idx="0">
                  <c:v>25</c:v>
                </c:pt>
                <c:pt idx="1">
                  <c:v>25</c:v>
                </c:pt>
                <c:pt idx="2">
                  <c:v>25</c:v>
                </c:pt>
                <c:pt idx="3">
                  <c:v>25</c:v>
                </c:pt>
              </c:numCache>
            </c:numRef>
          </c:val>
        </c:ser>
        <c:dLbls>
          <c:showLegendKey val="0"/>
          <c:showVal val="0"/>
          <c:showCatName val="0"/>
          <c:showSerName val="0"/>
          <c:showPercent val="0"/>
          <c:showBubbleSize val="0"/>
          <c:showLeaderLines val="1"/>
        </c:dLbls>
        <c:firstSliceAng val="0"/>
        <c:holeSize val="41"/>
      </c:doughnutChart>
      <c:spPr>
        <a:solidFill>
          <a:schemeClr val="bg1"/>
        </a:solidFill>
      </c:spPr>
    </c:plotArea>
    <c:plotVisOnly val="1"/>
    <c:dispBlanksAs val="gap"/>
    <c:showDLblsOverMax val="0"/>
  </c:chart>
  <c:txPr>
    <a:bodyPr/>
    <a:lstStyle/>
    <a:p>
      <a:pPr>
        <a:defRPr lang="zh-CN" sz="1800"/>
      </a:pPr>
      <a:endParaRPr lang="zh-CN"/>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0BC2BC78-3A62-4349-83D0-35C5BAB913F8}" type="datetimeFigureOut">
              <a:rPr lang="en-US"/>
              <a:t>1/21/2019</a:t>
            </a:fld>
            <a:endParaRPr 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C27540F0-1496-4E74-9D09-FAD87085873D}" type="slidenum">
              <a:rPr lang="en-US"/>
              <a:t>‹#›</a:t>
            </a:fld>
            <a:endParaRPr lang="en-US"/>
          </a:p>
        </p:txBody>
      </p:sp>
    </p:spTree>
    <p:extLst>
      <p:ext uri="{BB962C8B-B14F-4D97-AF65-F5344CB8AC3E}">
        <p14:creationId xmlns:p14="http://schemas.microsoft.com/office/powerpoint/2010/main" val="664013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8FF077-3788-4C87-BF43-B60B597F0A5E}"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637221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z="1300" smtClean="0">
                <a:solidFill>
                  <a:srgbClr val="000000"/>
                </a:solidFill>
                <a:ea typeface="华文细黑" pitchFamily="2" charset="-122"/>
              </a:rPr>
              <a:pPr>
                <a:defRPr/>
              </a:pPr>
              <a:t>35</a:t>
            </a:fld>
            <a:endParaRPr lang="en-US" altLang="zh-CN" sz="1300" dirty="0">
              <a:solidFill>
                <a:srgbClr val="000000"/>
              </a:solidFill>
              <a:ea typeface="华文细黑" pitchFamily="2" charset="-122"/>
            </a:endParaRPr>
          </a:p>
        </p:txBody>
      </p:sp>
    </p:spTree>
    <p:extLst>
      <p:ext uri="{BB962C8B-B14F-4D97-AF65-F5344CB8AC3E}">
        <p14:creationId xmlns:p14="http://schemas.microsoft.com/office/powerpoint/2010/main" val="130095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50"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z="1300" smtClean="0">
                <a:solidFill>
                  <a:srgbClr val="000000"/>
                </a:solidFill>
                <a:ea typeface="华文细黑" pitchFamily="2" charset="-122"/>
              </a:rPr>
              <a:pPr>
                <a:defRPr/>
              </a:pPr>
              <a:t>36</a:t>
            </a:fld>
            <a:endParaRPr lang="en-US" altLang="zh-CN" sz="1300" dirty="0">
              <a:solidFill>
                <a:srgbClr val="000000"/>
              </a:solidFill>
              <a:ea typeface="华文细黑" pitchFamily="2" charset="-122"/>
            </a:endParaRPr>
          </a:p>
        </p:txBody>
      </p:sp>
    </p:spTree>
    <p:extLst>
      <p:ext uri="{BB962C8B-B14F-4D97-AF65-F5344CB8AC3E}">
        <p14:creationId xmlns:p14="http://schemas.microsoft.com/office/powerpoint/2010/main" val="319627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50"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z="1300" smtClean="0">
                <a:solidFill>
                  <a:srgbClr val="000000"/>
                </a:solidFill>
                <a:ea typeface="华文细黑" pitchFamily="2" charset="-122"/>
              </a:rPr>
              <a:pPr>
                <a:defRPr/>
              </a:pPr>
              <a:t>37</a:t>
            </a:fld>
            <a:endParaRPr lang="en-US" altLang="zh-CN" sz="1300" dirty="0">
              <a:solidFill>
                <a:srgbClr val="000000"/>
              </a:solidFill>
              <a:ea typeface="华文细黑" pitchFamily="2" charset="-122"/>
            </a:endParaRPr>
          </a:p>
        </p:txBody>
      </p:sp>
    </p:spTree>
    <p:extLst>
      <p:ext uri="{BB962C8B-B14F-4D97-AF65-F5344CB8AC3E}">
        <p14:creationId xmlns:p14="http://schemas.microsoft.com/office/powerpoint/2010/main" val="319627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50" dirty="0"/>
          </a:p>
        </p:txBody>
      </p:sp>
      <p:sp>
        <p:nvSpPr>
          <p:cNvPr id="4" name="灯片编号占位符 3"/>
          <p:cNvSpPr>
            <a:spLocks noGrp="1"/>
          </p:cNvSpPr>
          <p:nvPr>
            <p:ph type="sldNum" sz="quarter" idx="10"/>
          </p:nvPr>
        </p:nvSpPr>
        <p:spPr/>
        <p:txBody>
          <a:bodyPr/>
          <a:lstStyle/>
          <a:p>
            <a:pPr>
              <a:defRPr/>
            </a:pPr>
            <a:fld id="{C71C6F0B-B60B-46F9-A884-E61D598547B9}" type="slidenum">
              <a:rPr lang="en-US" altLang="zh-CN" sz="1300" smtClean="0">
                <a:solidFill>
                  <a:srgbClr val="000000"/>
                </a:solidFill>
                <a:ea typeface="华文细黑" pitchFamily="2" charset="-122"/>
              </a:rPr>
              <a:pPr>
                <a:defRPr/>
              </a:pPr>
              <a:t>38</a:t>
            </a:fld>
            <a:endParaRPr lang="en-US" altLang="zh-CN" sz="1300" dirty="0">
              <a:solidFill>
                <a:srgbClr val="000000"/>
              </a:solidFill>
              <a:ea typeface="华文细黑" pitchFamily="2" charset="-122"/>
            </a:endParaRPr>
          </a:p>
        </p:txBody>
      </p:sp>
    </p:spTree>
    <p:extLst>
      <p:ext uri="{BB962C8B-B14F-4D97-AF65-F5344CB8AC3E}">
        <p14:creationId xmlns:p14="http://schemas.microsoft.com/office/powerpoint/2010/main" val="31962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7540F0-1496-4E74-9D09-FAD87085873D}" type="slidenum">
              <a:rPr lang="en-US" smtClean="0">
                <a:solidFill>
                  <a:prstClr val="black"/>
                </a:solidFill>
              </a:rPr>
              <a:pPr>
                <a:defRPr/>
              </a:pPr>
              <a:t>43</a:t>
            </a:fld>
            <a:endParaRPr lang="en-US">
              <a:solidFill>
                <a:prstClr val="black"/>
              </a:solidFill>
            </a:endParaRPr>
          </a:p>
        </p:txBody>
      </p:sp>
    </p:spTree>
    <p:extLst>
      <p:ext uri="{BB962C8B-B14F-4D97-AF65-F5344CB8AC3E}">
        <p14:creationId xmlns:p14="http://schemas.microsoft.com/office/powerpoint/2010/main" val="2852523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8FF077-3788-4C87-BF43-B60B597F0A5E}" type="slidenum">
              <a:rPr lang="en-US" smtClean="0">
                <a:solidFill>
                  <a:prstClr val="black"/>
                </a:solidFill>
              </a:rPr>
              <a:pPr>
                <a:defRPr/>
              </a:pPr>
              <a:t>49</a:t>
            </a:fld>
            <a:endParaRPr lang="en-US">
              <a:solidFill>
                <a:prstClr val="black"/>
              </a:solidFill>
            </a:endParaRPr>
          </a:p>
        </p:txBody>
      </p:sp>
    </p:spTree>
    <p:extLst>
      <p:ext uri="{BB962C8B-B14F-4D97-AF65-F5344CB8AC3E}">
        <p14:creationId xmlns:p14="http://schemas.microsoft.com/office/powerpoint/2010/main" val="637221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fontAlgn="base">
              <a:spcBef>
                <a:spcPct val="0"/>
              </a:spcBef>
              <a:spcAft>
                <a:spcPct val="0"/>
              </a:spcAft>
              <a:defRPr/>
            </a:pPr>
            <a:fld id="{938FF077-3788-4C87-BF43-B60B597F0A5E}" type="slidenum">
              <a:rPr lang="en-US" smtClean="0">
                <a:solidFill>
                  <a:prstClr val="black"/>
                </a:solidFill>
                <a:latin typeface="Arial" charset="0"/>
                <a:ea typeface="宋体" charset="-122"/>
              </a:rPr>
              <a:pPr fontAlgn="base">
                <a:spcBef>
                  <a:spcPct val="0"/>
                </a:spcBef>
                <a:spcAft>
                  <a:spcPct val="0"/>
                </a:spcAft>
                <a:defRPr/>
              </a:pPr>
              <a:t>50</a:t>
            </a:fld>
            <a:endParaRPr lang="en-US">
              <a:solidFill>
                <a:prstClr val="black"/>
              </a:solidFill>
              <a:latin typeface="Arial" charset="0"/>
              <a:ea typeface="宋体" charset="-122"/>
            </a:endParaRPr>
          </a:p>
        </p:txBody>
      </p:sp>
    </p:spTree>
    <p:extLst>
      <p:ext uri="{BB962C8B-B14F-4D97-AF65-F5344CB8AC3E}">
        <p14:creationId xmlns:p14="http://schemas.microsoft.com/office/powerpoint/2010/main" val="230021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8FF077-3788-4C87-BF43-B60B597F0A5E}"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63722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7540F0-1496-4E74-9D09-FAD87085873D}"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607351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7540F0-1496-4E74-9D09-FAD87085873D}" type="slidenum">
              <a:rPr lang="en-US" smtClean="0">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60735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8FF077-3788-4C87-BF43-B60B597F0A5E}"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6372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态度和动机是导致需求不一样。态度和动机不是需求，是需求差异的背后原因。是区分开。</a:t>
            </a:r>
          </a:p>
        </p:txBody>
      </p:sp>
      <p:sp>
        <p:nvSpPr>
          <p:cNvPr id="4" name="灯片编号占位符 3"/>
          <p:cNvSpPr>
            <a:spLocks noGrp="1"/>
          </p:cNvSpPr>
          <p:nvPr>
            <p:ph type="sldNum" sz="quarter" idx="5"/>
          </p:nvPr>
        </p:nvSpPr>
        <p:spPr/>
        <p:txBody>
          <a:bodyPr/>
          <a:lstStyle/>
          <a:p>
            <a:pPr>
              <a:defRPr/>
            </a:pPr>
            <a:fld id="{C27540F0-1496-4E74-9D09-FAD87085873D}" type="slidenum">
              <a:rPr lang="en-US" smtClean="0">
                <a:solidFill>
                  <a:prstClr val="black"/>
                </a:solidFill>
              </a:rPr>
              <a:pPr>
                <a:defRPr/>
              </a:pPr>
              <a:t>18</a:t>
            </a:fld>
            <a:endParaRPr lang="en-US">
              <a:solidFill>
                <a:prstClr val="black"/>
              </a:solidFill>
            </a:endParaRPr>
          </a:p>
        </p:txBody>
      </p:sp>
    </p:spTree>
    <p:extLst>
      <p:ext uri="{BB962C8B-B14F-4D97-AF65-F5344CB8AC3E}">
        <p14:creationId xmlns:p14="http://schemas.microsoft.com/office/powerpoint/2010/main" val="1606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8FF077-3788-4C87-BF43-B60B597F0A5E}" type="slidenum">
              <a:rPr lang="en-US" smtClean="0">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6372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8FF077-3788-4C87-BF43-B60B597F0A5E}"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63722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8FF077-3788-4C87-BF43-B60B597F0A5E}" type="slidenum">
              <a:rPr lang="en-US" smtClean="0">
                <a:solidFill>
                  <a:prstClr val="black"/>
                </a:solidFill>
              </a:rPr>
              <a:pPr>
                <a:defRPr/>
              </a:pPr>
              <a:t>30</a:t>
            </a:fld>
            <a:endParaRPr lang="en-US">
              <a:solidFill>
                <a:prstClr val="black"/>
              </a:solidFill>
            </a:endParaRPr>
          </a:p>
        </p:txBody>
      </p:sp>
    </p:spTree>
    <p:extLst>
      <p:ext uri="{BB962C8B-B14F-4D97-AF65-F5344CB8AC3E}">
        <p14:creationId xmlns:p14="http://schemas.microsoft.com/office/powerpoint/2010/main" val="637221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itchFamily="34" charset="-122"/>
              <a:ea typeface="微软雅黑 Light"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smtClean="0"/>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1500">
                <a:solidFill>
                  <a:schemeClr val="bg1"/>
                </a:solidFill>
                <a:latin typeface="+mn-ea"/>
                <a:ea typeface="+mn-ea"/>
              </a:defRPr>
            </a:lvl1pPr>
          </a:lstStyle>
          <a:p>
            <a:r>
              <a:rPr lang="zh-CN" altLang="en-US" smtClean="0"/>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itchFamily="34" charset="0"/>
                <a:cs typeface="Segoe UI Light" pitchFamily="34" charset="0"/>
              </a:defRPr>
            </a:lvl1pPr>
          </a:lstStyle>
          <a:p>
            <a:pPr>
              <a:defRPr/>
            </a:pPr>
            <a:endParaRPr lang="en-US" altLang="zh-CN"/>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itchFamily="34" charset="-122"/>
              <a:ea typeface="微软雅黑 Light"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smtClean="0"/>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1500">
                <a:solidFill>
                  <a:schemeClr val="bg1"/>
                </a:solidFill>
                <a:latin typeface="+mn-ea"/>
                <a:ea typeface="+mn-ea"/>
              </a:defRPr>
            </a:lvl1pPr>
          </a:lstStyle>
          <a:p>
            <a:r>
              <a:rPr lang="zh-CN" altLang="en-US" smtClean="0"/>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itchFamily="34" charset="0"/>
                <a:cs typeface="Segoe UI Light" pitchFamily="34" charset="0"/>
              </a:defRPr>
            </a:lvl1pPr>
          </a:lstStyle>
          <a:p>
            <a:pPr>
              <a:defRPr/>
            </a:pPr>
            <a:endParaRPr lang="en-US" altLang="zh-CN">
              <a:solidFill>
                <a:srgbClr val="FFFFFF"/>
              </a:solidFill>
            </a:endParaRPr>
          </a:p>
        </p:txBody>
      </p:sp>
    </p:spTree>
    <p:extLst>
      <p:ext uri="{BB962C8B-B14F-4D97-AF65-F5344CB8AC3E}">
        <p14:creationId xmlns:p14="http://schemas.microsoft.com/office/powerpoint/2010/main" val="234817558"/>
      </p:ext>
    </p:extLst>
  </p:cSld>
  <p:clrMapOvr>
    <a:masterClrMapping/>
  </p:clrMapOvr>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08472896"/>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63380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7"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charset="0"/>
              <a:buChar char="•"/>
              <a:defRPr>
                <a:latin typeface="+mn-ea"/>
                <a:ea typeface="+mn-ea"/>
              </a:defRPr>
            </a:lvl2pPr>
            <a:lvl3pPr marL="610870" indent="-205105">
              <a:buFont typeface="Arial" charset="0"/>
              <a:buChar char="•"/>
              <a:defRPr>
                <a:latin typeface="+mn-ea"/>
                <a:ea typeface="+mn-ea"/>
              </a:defRPr>
            </a:lvl3pPr>
            <a:lvl4pPr marL="805815" indent="-194310">
              <a:buFont typeface="Arial" charset="0"/>
              <a:buChar char="•"/>
              <a:defRPr/>
            </a:lvl4pPr>
            <a:lvl5pPr marL="1009650" indent="-202565">
              <a:buFont typeface="Arial"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4" name="Slide Number Placeholder 5"/>
          <p:cNvSpPr>
            <a:spLocks noGrp="1"/>
          </p:cNvSpPr>
          <p:nvPr>
            <p:ph type="sldNum" sz="quarter" idx="10"/>
          </p:nvPr>
        </p:nvSpPr>
        <p:spPr>
          <a:xfrm>
            <a:off x="9696400" y="6165306"/>
            <a:ext cx="1890184" cy="365125"/>
          </a:xfrm>
          <a:prstGeom prst="rect">
            <a:avLst/>
          </a:prstGeom>
        </p:spPr>
        <p:txBody>
          <a:bodyPr/>
          <a:lstStyle>
            <a:lvl1pPr algn="r">
              <a:defRPr/>
            </a:lvl1pPr>
          </a:lstStyle>
          <a:p>
            <a:pPr>
              <a:defRPr/>
            </a:pPr>
            <a:r>
              <a:rPr lang="en-US" altLang="zh-CN" smtClean="0">
                <a:solidFill>
                  <a:srgbClr val="1E1E1E"/>
                </a:solidFill>
              </a:rPr>
              <a:t>Page </a:t>
            </a:r>
            <a:fld id="{448D2F9F-663C-42D7-B659-B78D1D99B89B}" type="slidenum">
              <a:rPr lang="en-US" altLang="zh-CN" smtClean="0">
                <a:solidFill>
                  <a:srgbClr val="1E1E1E"/>
                </a:solidFill>
              </a:rPr>
              <a:pPr>
                <a:defRPr/>
              </a:pPr>
              <a:t>‹#›</a:t>
            </a:fld>
            <a:endParaRPr lang="en-US" altLang="zh-CN">
              <a:solidFill>
                <a:srgbClr val="1E1E1E"/>
              </a:solidFill>
            </a:endParaRPr>
          </a:p>
        </p:txBody>
      </p:sp>
    </p:spTree>
    <p:extLst>
      <p:ext uri="{BB962C8B-B14F-4D97-AF65-F5344CB8AC3E}">
        <p14:creationId xmlns:p14="http://schemas.microsoft.com/office/powerpoint/2010/main" val="2256014262"/>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charset="0"/>
              <a:buChar char="•"/>
              <a:defRPr>
                <a:latin typeface="+mn-ea"/>
                <a:ea typeface="+mn-ea"/>
              </a:defRPr>
            </a:lvl2pPr>
            <a:lvl3pPr marL="610870" indent="-205105">
              <a:buFont typeface="Arial" charset="0"/>
              <a:buChar char="•"/>
              <a:defRPr>
                <a:latin typeface="+mn-ea"/>
                <a:ea typeface="+mn-ea"/>
              </a:defRPr>
            </a:lvl3pPr>
            <a:lvl4pPr marL="805815" indent="-194310">
              <a:buFont typeface="Arial" charset="0"/>
              <a:buChar char="•"/>
              <a:defRPr/>
            </a:lvl4pPr>
            <a:lvl5pPr marL="1009650" indent="-202565">
              <a:buFont typeface="Arial"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0" name="Slide Number Placeholder 5"/>
          <p:cNvSpPr>
            <a:spLocks noGrp="1"/>
          </p:cNvSpPr>
          <p:nvPr>
            <p:ph type="sldNum" sz="quarter" idx="10"/>
          </p:nvPr>
        </p:nvSpPr>
        <p:spPr>
          <a:xfrm>
            <a:off x="9696400" y="6165306"/>
            <a:ext cx="1890184" cy="365125"/>
          </a:xfrm>
          <a:prstGeom prst="rect">
            <a:avLst/>
          </a:prstGeom>
        </p:spPr>
        <p:txBody>
          <a:bodyPr/>
          <a:lstStyle>
            <a:lvl1pPr algn="r">
              <a:defRPr/>
            </a:lvl1pPr>
          </a:lstStyle>
          <a:p>
            <a:pPr>
              <a:defRPr/>
            </a:pPr>
            <a:r>
              <a:rPr lang="en-US" altLang="zh-CN" smtClean="0">
                <a:solidFill>
                  <a:srgbClr val="1E1E1E"/>
                </a:solidFill>
              </a:rPr>
              <a:t>Page </a:t>
            </a:r>
            <a:fld id="{448D2F9F-663C-42D7-B659-B78D1D99B89B}" type="slidenum">
              <a:rPr lang="en-US" altLang="zh-CN" smtClean="0">
                <a:solidFill>
                  <a:srgbClr val="1E1E1E"/>
                </a:solidFill>
              </a:rPr>
              <a:pPr>
                <a:defRPr/>
              </a:pPr>
              <a:t>‹#›</a:t>
            </a:fld>
            <a:endParaRPr lang="en-US" altLang="zh-CN">
              <a:solidFill>
                <a:srgbClr val="1E1E1E"/>
              </a:solidFill>
            </a:endParaRPr>
          </a:p>
        </p:txBody>
      </p:sp>
    </p:spTree>
    <p:extLst>
      <p:ext uri="{BB962C8B-B14F-4D97-AF65-F5344CB8AC3E}">
        <p14:creationId xmlns:p14="http://schemas.microsoft.com/office/powerpoint/2010/main" val="1936015695"/>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7131139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04" name="think-cell Slide" r:id="rId4" imgW="0" imgH="0" progId="TCLayout.ActiveDocument.1">
                  <p:embed/>
                </p:oleObj>
              </mc:Choice>
              <mc:Fallback>
                <p:oleObj name="think-cell Slide" r:id="rId4" imgW="0" imgH="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标题 1"/>
          <p:cNvSpPr>
            <a:spLocks noGrp="1"/>
          </p:cNvSpPr>
          <p:nvPr>
            <p:ph type="title"/>
          </p:nvPr>
        </p:nvSpPr>
        <p:spPr>
          <a:xfrm>
            <a:off x="497418" y="475477"/>
            <a:ext cx="11263212" cy="424732"/>
          </a:xfrm>
        </p:spPr>
        <p:txBody>
          <a:bodyPr/>
          <a:lstStyle>
            <a:lvl1pPr>
              <a:defRPr sz="2400">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305032779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28" name="think-cell Slide" r:id="rId4" imgW="0" imgH="0" progId="TCLayout.ActiveDocument.1">
                  <p:embed/>
                </p:oleObj>
              </mc:Choice>
              <mc:Fallback>
                <p:oleObj name="think-cell Slide" r:id="rId4" imgW="0" imgH="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标题 1"/>
          <p:cNvSpPr>
            <a:spLocks noGrp="1"/>
          </p:cNvSpPr>
          <p:nvPr>
            <p:ph type="title"/>
          </p:nvPr>
        </p:nvSpPr>
        <p:spPr>
          <a:xfrm>
            <a:off x="497418" y="475477"/>
            <a:ext cx="11263212" cy="424732"/>
          </a:xfrm>
        </p:spPr>
        <p:txBody>
          <a:bodyPr/>
          <a:lstStyle>
            <a:lvl1pPr>
              <a:defRPr sz="2400">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370826131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defRPr/>
            </a:pPr>
            <a:r>
              <a:rPr lang="en-US" altLang="zh-CN" dirty="0">
                <a:solidFill>
                  <a:srgbClr val="FFFFFF"/>
                </a:solidFill>
                <a:ea typeface="微软雅黑"/>
              </a:rPr>
              <a:t>DATE</a:t>
            </a: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4114961134"/>
      </p:ext>
    </p:extLst>
  </p:cSld>
  <p:clrMapOvr>
    <a:masterClrMapping/>
  </p:clrMapOvr>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defRPr/>
            </a:pPr>
            <a:r>
              <a:rPr lang="en-US" altLang="zh-CN" dirty="0">
                <a:solidFill>
                  <a:srgbClr val="FFFFFF"/>
                </a:solidFill>
                <a:ea typeface="微软雅黑"/>
              </a:rPr>
              <a:t>DATE</a:t>
            </a:r>
          </a:p>
        </p:txBody>
      </p:sp>
    </p:spTree>
    <p:extLst>
      <p:ext uri="{BB962C8B-B14F-4D97-AF65-F5344CB8AC3E}">
        <p14:creationId xmlns:p14="http://schemas.microsoft.com/office/powerpoint/2010/main" val="726169893"/>
      </p:ext>
    </p:extLst>
  </p:cSld>
  <p:clrMapOvr>
    <a:masterClrMapping/>
  </p:clrMapOvr>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单击此处编辑母版文本样式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fontAlgn="auto">
              <a:spcBef>
                <a:spcPts val="0"/>
              </a:spcBef>
              <a:spcAft>
                <a:spcPts val="0"/>
              </a:spcAft>
            </a:pPr>
            <a:fld id="{4034BEE3-566C-4068-A777-C3A4762E861B}" type="slidenum">
              <a:rPr lang="en-GB" smtClean="0">
                <a:solidFill>
                  <a:srgbClr val="1E1E1E"/>
                </a:solidFill>
                <a:latin typeface="Segoe UI Light"/>
                <a:ea typeface="微软雅黑"/>
              </a:rPr>
              <a:pPr fontAlgn="auto">
                <a:spcBef>
                  <a:spcPts val="0"/>
                </a:spcBef>
                <a:spcAft>
                  <a:spcPts val="0"/>
                </a:spcAft>
              </a:pPr>
              <a:t>‹#›</a:t>
            </a:fld>
            <a:endParaRPr lang="en-GB" dirty="0">
              <a:solidFill>
                <a:srgbClr val="1E1E1E"/>
              </a:solidFill>
              <a:latin typeface="Segoe UI Light"/>
              <a:ea typeface="微软雅黑"/>
            </a:endParaRPr>
          </a:p>
        </p:txBody>
      </p:sp>
    </p:spTree>
    <p:extLst>
      <p:ext uri="{BB962C8B-B14F-4D97-AF65-F5344CB8AC3E}">
        <p14:creationId xmlns:p14="http://schemas.microsoft.com/office/powerpoint/2010/main" val="641800732"/>
      </p:ext>
    </p:extLst>
  </p:cSld>
  <p:clrMapOvr>
    <a:masterClrMapping/>
  </p:clrMapOvr>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单击此处编辑母版文本样式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fontAlgn="auto">
              <a:spcBef>
                <a:spcPts val="0"/>
              </a:spcBef>
              <a:spcAft>
                <a:spcPts val="0"/>
              </a:spcAft>
            </a:pPr>
            <a:fld id="{4034BEE3-566C-4068-A777-C3A4762E861B}" type="slidenum">
              <a:rPr lang="en-GB" smtClean="0">
                <a:solidFill>
                  <a:srgbClr val="1E1E1E"/>
                </a:solidFill>
                <a:latin typeface="Segoe UI Light"/>
                <a:ea typeface="微软雅黑"/>
              </a:rPr>
              <a:pPr fontAlgn="auto">
                <a:spcBef>
                  <a:spcPts val="0"/>
                </a:spcBef>
                <a:spcAft>
                  <a:spcPts val="0"/>
                </a:spcAft>
              </a:pPr>
              <a:t>‹#›</a:t>
            </a:fld>
            <a:endParaRPr lang="en-GB" dirty="0">
              <a:solidFill>
                <a:srgbClr val="1E1E1E"/>
              </a:solidFill>
              <a:latin typeface="Segoe UI Light"/>
              <a:ea typeface="微软雅黑"/>
            </a:endParaRPr>
          </a:p>
        </p:txBody>
      </p:sp>
    </p:spTree>
    <p:extLst>
      <p:ext uri="{BB962C8B-B14F-4D97-AF65-F5344CB8AC3E}">
        <p14:creationId xmlns:p14="http://schemas.microsoft.com/office/powerpoint/2010/main" val="340263634"/>
      </p:ext>
    </p:extLst>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itchFamily="34" charset="-122"/>
              <a:ea typeface="微软雅黑 Light"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smtClean="0"/>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1500">
                <a:solidFill>
                  <a:schemeClr val="bg1"/>
                </a:solidFill>
                <a:latin typeface="+mn-ea"/>
                <a:ea typeface="+mn-ea"/>
              </a:defRPr>
            </a:lvl1pPr>
          </a:lstStyle>
          <a:p>
            <a:r>
              <a:rPr lang="zh-CN" altLang="en-US" smtClean="0"/>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itchFamily="34" charset="0"/>
                <a:cs typeface="Segoe UI Light" pitchFamily="34" charset="0"/>
              </a:defRPr>
            </a:lvl1pPr>
          </a:lstStyle>
          <a:p>
            <a:pPr>
              <a:defRPr/>
            </a:pPr>
            <a:endParaRPr lang="en-US" altLang="zh-CN"/>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16874695"/>
      </p:ext>
    </p:extLst>
  </p:cSld>
  <p:clrMapOvr>
    <a:masterClrMapping/>
  </p:clrMapOvr>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s">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55600" y="1708149"/>
            <a:ext cx="11466511" cy="4018119"/>
          </a:xfrm>
          <a:prstGeom prst="rect">
            <a:avLst/>
          </a:prstGeom>
        </p:spPr>
        <p:txBody>
          <a:bodyPr>
            <a:noAutofit/>
          </a:bodyPr>
          <a:lstStyle>
            <a:lvl1pPr>
              <a:defRPr sz="1400">
                <a:solidFill>
                  <a:schemeClr val="tx2"/>
                </a:solidFill>
                <a:latin typeface="+mn-lt"/>
                <a:ea typeface="+mn-ea"/>
              </a:defRPr>
            </a:lvl1pPr>
            <a:lvl2pPr marL="0" indent="0">
              <a:spcBef>
                <a:spcPts val="600"/>
              </a:spcBef>
              <a:buNone/>
              <a:defRPr sz="1400">
                <a:solidFill>
                  <a:schemeClr val="tx2"/>
                </a:solidFill>
                <a:latin typeface="+mn-lt"/>
                <a:ea typeface="+mn-ea"/>
              </a:defRPr>
            </a:lvl2pPr>
            <a:lvl3pPr>
              <a:spcBef>
                <a:spcPts val="600"/>
              </a:spcBef>
              <a:defRPr sz="1400">
                <a:solidFill>
                  <a:schemeClr val="tx2"/>
                </a:solidFill>
                <a:latin typeface="+mn-lt"/>
                <a:ea typeface="+mn-ea"/>
              </a:defRPr>
            </a:lvl3pPr>
            <a:lvl4pPr>
              <a:spcBef>
                <a:spcPts val="600"/>
              </a:spcBef>
              <a:defRPr sz="1400">
                <a:solidFill>
                  <a:schemeClr val="tx2"/>
                </a:solidFill>
                <a:latin typeface="+mn-lt"/>
                <a:ea typeface="+mn-ea"/>
              </a:defRPr>
            </a:lvl4pPr>
            <a:lvl5pPr>
              <a:spcBef>
                <a:spcPts val="600"/>
              </a:spcBef>
              <a:defRPr sz="1400">
                <a:solidFill>
                  <a:schemeClr val="tx2"/>
                </a:solidFill>
                <a:latin typeface="+mn-lt"/>
                <a:ea typeface="+mn-ea"/>
              </a:defRPr>
            </a:lvl5pPr>
          </a:lstStyle>
          <a:p>
            <a:pPr lvl="0"/>
            <a:r>
              <a:rPr lang="zh-CN" altLang="en-US" dirty="0"/>
              <a:t>单击此处编辑母版文本样式</a:t>
            </a:r>
            <a:r>
              <a:rPr lang="en-GB" altLang="zh-CN" dirty="0"/>
              <a:t/>
            </a:r>
            <a:br>
              <a:rPr lang="en-GB" altLang="zh-CN" dirty="0"/>
            </a:br>
            <a:r>
              <a:rPr lang="en-GB" altLang="zh-CN" dirty="0"/>
              <a:t>▪</a:t>
            </a:r>
            <a:r>
              <a:rPr lang="zh-CN" altLang="en-US" dirty="0"/>
              <a:t>  第二级</a:t>
            </a:r>
            <a:r>
              <a:rPr lang="en-GB" altLang="zh-CN" dirty="0"/>
              <a:t/>
            </a:r>
            <a:br>
              <a:rPr lang="en-GB" altLang="zh-CN" dirty="0"/>
            </a:br>
            <a:r>
              <a:rPr lang="en-GB" altLang="zh-CN" dirty="0"/>
              <a:t>     ▪  </a:t>
            </a:r>
            <a:r>
              <a:rPr lang="zh-CN" altLang="en-US" dirty="0"/>
              <a:t>第三级</a:t>
            </a:r>
            <a:r>
              <a:rPr lang="en-GB" altLang="zh-CN" dirty="0"/>
              <a:t/>
            </a:r>
            <a:br>
              <a:rPr lang="en-GB" altLang="zh-CN" dirty="0"/>
            </a:br>
            <a:r>
              <a:rPr lang="en-GB" altLang="zh-CN" dirty="0"/>
              <a:t>          ▪  </a:t>
            </a:r>
            <a:r>
              <a:rPr lang="zh-CN" altLang="en-US" dirty="0"/>
              <a:t>第四级</a:t>
            </a:r>
            <a:r>
              <a:rPr lang="en-GB" altLang="zh-CN" dirty="0"/>
              <a:t/>
            </a:r>
            <a:br>
              <a:rPr lang="en-GB" altLang="zh-CN" dirty="0"/>
            </a:br>
            <a:r>
              <a:rPr lang="en-GB" altLang="zh-CN" dirty="0"/>
              <a:t>               ▪  </a:t>
            </a:r>
            <a:r>
              <a:rPr lang="zh-CN" altLang="en-US" dirty="0"/>
              <a:t>第五级</a:t>
            </a:r>
            <a:endParaRPr lang="en-GB" dirty="0"/>
          </a:p>
        </p:txBody>
      </p:sp>
      <p:sp>
        <p:nvSpPr>
          <p:cNvPr id="10" name="Text Placeholder 17"/>
          <p:cNvSpPr>
            <a:spLocks noGrp="1"/>
          </p:cNvSpPr>
          <p:nvPr>
            <p:ph type="body" sz="quarter" idx="15" hasCustomPrompt="1"/>
          </p:nvPr>
        </p:nvSpPr>
        <p:spPr>
          <a:xfrm>
            <a:off x="6096000" y="6393509"/>
            <a:ext cx="4670778" cy="197792"/>
          </a:xfrm>
          <a:prstGeom prst="rect">
            <a:avLst/>
          </a:prstGeom>
        </p:spPr>
        <p:txBody>
          <a:bodyPr anchor="ctr">
            <a:noAutofit/>
          </a:bodyPr>
          <a:lstStyle>
            <a:lvl1pPr>
              <a:spcBef>
                <a:spcPts val="600"/>
              </a:spcBef>
              <a:defRPr sz="800">
                <a:solidFill>
                  <a:schemeClr val="tx2"/>
                </a:solidFill>
                <a:latin typeface="+mn-lt"/>
                <a:ea typeface="+mn-ea"/>
              </a:defRPr>
            </a:lvl1pPr>
          </a:lstStyle>
          <a:p>
            <a:pPr lvl="0"/>
            <a:r>
              <a:rPr lang="en-US" dirty="0"/>
              <a:t>Click to add footer text</a:t>
            </a:r>
            <a:r>
              <a:rPr lang="zh-CN" altLang="en-US" dirty="0"/>
              <a:t>备注</a:t>
            </a:r>
            <a:endParaRPr lang="en-US" dirty="0"/>
          </a:p>
        </p:txBody>
      </p:sp>
      <p:sp>
        <p:nvSpPr>
          <p:cNvPr id="11" name="Title Placeholder 1"/>
          <p:cNvSpPr>
            <a:spLocks noGrp="1"/>
          </p:cNvSpPr>
          <p:nvPr>
            <p:ph type="title" hasCustomPrompt="1"/>
          </p:nvPr>
        </p:nvSpPr>
        <p:spPr>
          <a:xfrm>
            <a:off x="355600" y="260350"/>
            <a:ext cx="11466875" cy="404119"/>
          </a:xfrm>
          <a:prstGeom prst="rect">
            <a:avLst/>
          </a:prstGeom>
        </p:spPr>
        <p:txBody>
          <a:bodyPr vert="horz" lIns="90000" tIns="46800" rIns="90000" bIns="46800" rtlCol="0" anchor="t">
            <a:noAutofit/>
          </a:bodyPr>
          <a:lstStyle>
            <a:lvl1pPr>
              <a:defRPr>
                <a:latin typeface="+mn-lt"/>
                <a:ea typeface="+mn-ea"/>
              </a:defRPr>
            </a:lvl1pPr>
          </a:lstStyle>
          <a:p>
            <a:r>
              <a:rPr lang="zh-CN" altLang="en-US" dirty="0"/>
              <a:t>标题 </a:t>
            </a:r>
            <a:r>
              <a:rPr lang="en-GB" altLang="zh-CN" dirty="0"/>
              <a:t>20pt</a:t>
            </a:r>
            <a:endParaRPr lang="en-GB" dirty="0"/>
          </a:p>
        </p:txBody>
      </p:sp>
      <p:sp>
        <p:nvSpPr>
          <p:cNvPr id="14" name="Text Placeholder 2"/>
          <p:cNvSpPr>
            <a:spLocks noGrp="1"/>
          </p:cNvSpPr>
          <p:nvPr>
            <p:ph type="body" sz="quarter" idx="16" hasCustomPrompt="1"/>
          </p:nvPr>
        </p:nvSpPr>
        <p:spPr>
          <a:xfrm>
            <a:off x="355600" y="736600"/>
            <a:ext cx="11466511" cy="396875"/>
          </a:xfrm>
          <a:prstGeom prst="rect">
            <a:avLst/>
          </a:prstGeom>
        </p:spPr>
        <p:txBody>
          <a:bodyPr/>
          <a:lstStyle>
            <a:lvl1pPr>
              <a:defRPr sz="1800">
                <a:latin typeface="+mn-lt"/>
                <a:ea typeface="+mn-ea"/>
              </a:defRPr>
            </a:lvl1pPr>
          </a:lstStyle>
          <a:p>
            <a:pPr lvl="0"/>
            <a:r>
              <a:rPr lang="zh-CN" altLang="en-US" dirty="0"/>
              <a:t>文字 </a:t>
            </a:r>
            <a:r>
              <a:rPr lang="en-GB" altLang="zh-CN" dirty="0"/>
              <a:t>18pt</a:t>
            </a:r>
            <a:endParaRPr lang="zh-CN" altLang="en-US"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2"/>
                </a:solidFill>
                <a:latin typeface="+mn-lt"/>
                <a:ea typeface="+mn-ea"/>
              </a:defRPr>
            </a:lvl1pPr>
          </a:lstStyle>
          <a:p>
            <a:pPr fontAlgn="auto">
              <a:spcBef>
                <a:spcPts val="0"/>
              </a:spcBef>
              <a:spcAft>
                <a:spcPts val="0"/>
              </a:spcAft>
            </a:pPr>
            <a:fld id="{4034BEE3-566C-4068-A777-C3A4762E861B}" type="slidenum">
              <a:rPr lang="en-GB" smtClean="0">
                <a:solidFill>
                  <a:srgbClr val="FFFFFF"/>
                </a:solidFill>
              </a:rPr>
              <a:pPr fontAlgn="auto">
                <a:spcBef>
                  <a:spcPts val="0"/>
                </a:spcBef>
                <a:spcAft>
                  <a:spcPts val="0"/>
                </a:spcAft>
              </a:pPr>
              <a:t>‹#›</a:t>
            </a:fld>
            <a:endParaRPr lang="en-GB" dirty="0">
              <a:solidFill>
                <a:srgbClr val="FFFFFF"/>
              </a:solidFill>
            </a:endParaRPr>
          </a:p>
        </p:txBody>
      </p:sp>
    </p:spTree>
    <p:extLst>
      <p:ext uri="{BB962C8B-B14F-4D97-AF65-F5344CB8AC3E}">
        <p14:creationId xmlns:p14="http://schemas.microsoft.com/office/powerpoint/2010/main" val="172232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DF01B59-8D05-403E-8150-EA3F4509F958}" type="datetimeFigureOut">
              <a:rPr lang="en-US" smtClean="0">
                <a:solidFill>
                  <a:prstClr val="black">
                    <a:tint val="75000"/>
                  </a:prstClr>
                </a:solidFill>
                <a:latin typeface="Arial" charset="0"/>
                <a:ea typeface="宋体" charset="-122"/>
              </a:rPr>
              <a:pPr>
                <a:defRPr/>
              </a:pPr>
              <a:t>1/21/2019</a:t>
            </a:fld>
            <a:endParaRPr lang="en-US" dirty="0">
              <a:solidFill>
                <a:prstClr val="black">
                  <a:tint val="75000"/>
                </a:prstClr>
              </a:solidFill>
              <a:latin typeface="Arial" charset="0"/>
              <a:ea typeface="宋体" charset="-122"/>
            </a:endParaRPr>
          </a:p>
        </p:txBody>
      </p:sp>
      <p:sp>
        <p:nvSpPr>
          <p:cNvPr id="3" name="页脚占位符 2"/>
          <p:cNvSpPr>
            <a:spLocks noGrp="1"/>
          </p:cNvSpPr>
          <p:nvPr>
            <p:ph type="ftr" sz="quarter" idx="11"/>
          </p:nvPr>
        </p:nvSpPr>
        <p:spPr/>
        <p:txBody>
          <a:bodyPr/>
          <a:lstStyle/>
          <a:p>
            <a:pPr>
              <a:defRPr/>
            </a:pPr>
            <a:endParaRPr lang="en-US" dirty="0">
              <a:solidFill>
                <a:prstClr val="black">
                  <a:tint val="75000"/>
                </a:prstClr>
              </a:solidFill>
              <a:latin typeface="Arial" charset="0"/>
              <a:ea typeface="宋体" charset="-122"/>
            </a:endParaRPr>
          </a:p>
        </p:txBody>
      </p:sp>
      <p:sp>
        <p:nvSpPr>
          <p:cNvPr id="4" name="灯片编号占位符 3"/>
          <p:cNvSpPr>
            <a:spLocks noGrp="1"/>
          </p:cNvSpPr>
          <p:nvPr>
            <p:ph type="sldNum" sz="quarter" idx="12"/>
          </p:nvPr>
        </p:nvSpPr>
        <p:spPr/>
        <p:txBody>
          <a:bodyPr/>
          <a:lstStyle/>
          <a:p>
            <a:pPr>
              <a:defRPr/>
            </a:pPr>
            <a:fld id="{BD6E3528-E0ED-45C3-A77D-2D573E56E760}" type="slidenum">
              <a:rPr lang="en-US" smtClean="0">
                <a:solidFill>
                  <a:prstClr val="black">
                    <a:tint val="75000"/>
                  </a:prstClr>
                </a:solidFill>
                <a:latin typeface="Arial" charset="0"/>
                <a:ea typeface="宋体" charset="-122"/>
              </a:rPr>
              <a:pPr>
                <a:defRPr/>
              </a:pPr>
              <a:t>‹#›</a:t>
            </a:fld>
            <a:endParaRPr lang="en-US" dirty="0">
              <a:solidFill>
                <a:prstClr val="black">
                  <a:tint val="75000"/>
                </a:prstClr>
              </a:solidFill>
              <a:latin typeface="Arial" charset="0"/>
              <a:ea typeface="宋体" charset="-122"/>
            </a:endParaRPr>
          </a:p>
        </p:txBody>
      </p:sp>
    </p:spTree>
    <p:extLst>
      <p:ext uri="{BB962C8B-B14F-4D97-AF65-F5344CB8AC3E}">
        <p14:creationId xmlns:p14="http://schemas.microsoft.com/office/powerpoint/2010/main" val="1285543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defRPr/>
            </a:pPr>
            <a:r>
              <a:rPr lang="en-US" altLang="zh-CN">
                <a:solidFill>
                  <a:srgbClr val="FFFFFF"/>
                </a:solidFill>
                <a:ea typeface="微软雅黑"/>
              </a:rPr>
              <a:t>DATE</a:t>
            </a:r>
            <a:endParaRPr lang="en-US" altLang="zh-CN" dirty="0">
              <a:solidFill>
                <a:srgbClr val="FFFFFF"/>
              </a:solidFill>
              <a:ea typeface="微软雅黑"/>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2212150897"/>
      </p:ext>
    </p:extLst>
  </p:cSld>
  <p:clrMapOvr>
    <a:masterClrMapping/>
  </p:clrMapOvr>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defRPr/>
            </a:pPr>
            <a:r>
              <a:rPr lang="en-US" altLang="zh-CN">
                <a:solidFill>
                  <a:srgbClr val="FFFFFF"/>
                </a:solidFill>
                <a:ea typeface="微软雅黑"/>
              </a:rPr>
              <a:t>DATE</a:t>
            </a:r>
            <a:endParaRPr lang="en-US" altLang="zh-CN" dirty="0">
              <a:solidFill>
                <a:srgbClr val="FFFFFF"/>
              </a:solidFill>
              <a:ea typeface="微软雅黑"/>
            </a:endParaRPr>
          </a:p>
        </p:txBody>
      </p:sp>
    </p:spTree>
    <p:extLst>
      <p:ext uri="{BB962C8B-B14F-4D97-AF65-F5344CB8AC3E}">
        <p14:creationId xmlns:p14="http://schemas.microsoft.com/office/powerpoint/2010/main" val="675557471"/>
      </p:ext>
    </p:extLst>
  </p:cSld>
  <p:clrMapOvr>
    <a:masterClrMapping/>
  </p:clrMapOvr>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单击此处编辑母版文本样式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fontAlgn="auto">
              <a:spcBef>
                <a:spcPts val="0"/>
              </a:spcBef>
              <a:spcAft>
                <a:spcPts val="0"/>
              </a:spcAft>
            </a:pPr>
            <a:fld id="{4034BEE3-566C-4068-A777-C3A4762E861B}" type="slidenum">
              <a:rPr lang="en-GB" smtClean="0">
                <a:solidFill>
                  <a:srgbClr val="1E1E1E"/>
                </a:solidFill>
                <a:latin typeface="Segoe UI Light"/>
                <a:ea typeface="微软雅黑"/>
              </a:rPr>
              <a:pPr fontAlgn="auto">
                <a:spcBef>
                  <a:spcPts val="0"/>
                </a:spcBef>
                <a:spcAft>
                  <a:spcPts val="0"/>
                </a:spcAft>
              </a:pPr>
              <a:t>‹#›</a:t>
            </a:fld>
            <a:endParaRPr lang="en-GB" dirty="0">
              <a:solidFill>
                <a:srgbClr val="1E1E1E"/>
              </a:solidFill>
              <a:latin typeface="Segoe UI Light"/>
              <a:ea typeface="微软雅黑"/>
            </a:endParaRPr>
          </a:p>
        </p:txBody>
      </p:sp>
    </p:spTree>
    <p:extLst>
      <p:ext uri="{BB962C8B-B14F-4D97-AF65-F5344CB8AC3E}">
        <p14:creationId xmlns:p14="http://schemas.microsoft.com/office/powerpoint/2010/main" val="2173163488"/>
      </p:ext>
    </p:extLst>
  </p:cSld>
  <p:clrMapOvr>
    <a:masterClrMapping/>
  </p:clrMapOvr>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单击此处编辑母版文本样式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fontAlgn="auto">
              <a:spcBef>
                <a:spcPts val="0"/>
              </a:spcBef>
              <a:spcAft>
                <a:spcPts val="0"/>
              </a:spcAft>
            </a:pPr>
            <a:fld id="{4034BEE3-566C-4068-A777-C3A4762E861B}" type="slidenum">
              <a:rPr lang="en-GB" smtClean="0">
                <a:solidFill>
                  <a:srgbClr val="1E1E1E"/>
                </a:solidFill>
                <a:latin typeface="Segoe UI Light"/>
                <a:ea typeface="微软雅黑"/>
              </a:rPr>
              <a:pPr fontAlgn="auto">
                <a:spcBef>
                  <a:spcPts val="0"/>
                </a:spcBef>
                <a:spcAft>
                  <a:spcPts val="0"/>
                </a:spcAft>
              </a:pPr>
              <a:t>‹#›</a:t>
            </a:fld>
            <a:endParaRPr lang="en-GB" dirty="0">
              <a:solidFill>
                <a:srgbClr val="1E1E1E"/>
              </a:solidFill>
              <a:latin typeface="Segoe UI Light"/>
              <a:ea typeface="微软雅黑"/>
            </a:endParaRPr>
          </a:p>
        </p:txBody>
      </p:sp>
    </p:spTree>
    <p:extLst>
      <p:ext uri="{BB962C8B-B14F-4D97-AF65-F5344CB8AC3E}">
        <p14:creationId xmlns:p14="http://schemas.microsoft.com/office/powerpoint/2010/main" val="2669543531"/>
      </p:ext>
    </p:extLst>
  </p:cSld>
  <p:clrMapOvr>
    <a:masterClrMapping/>
  </p:clrMapOvr>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22774706"/>
      </p:ext>
    </p:extLst>
  </p:cSld>
  <p:clrMapOvr>
    <a:masterClrMapping/>
  </p:clrMapOvr>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Title &amp; content">
    <p:spTree>
      <p:nvGrpSpPr>
        <p:cNvPr id="1" name=""/>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xmlns="" id="{4D83A8CE-E762-4B0D-B380-40B8AB016E32}"/>
              </a:ext>
            </a:extLst>
          </p:cNvPr>
          <p:cNvGraphicFramePr>
            <a:graphicFrameLocks noChangeAspect="1"/>
          </p:cNvGraphicFramePr>
          <p:nvPr userDrawn="1">
            <p:custDataLst>
              <p:tags r:id="rId2"/>
            </p:custDataLst>
            <p:extLst>
              <p:ext uri="{D42A27DB-BD31-4B8C-83A1-F6EECF244321}">
                <p14:modId xmlns:p14="http://schemas.microsoft.com/office/powerpoint/2010/main" val="5282089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3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a:extLst>
              <a:ext uri="{FF2B5EF4-FFF2-40B4-BE49-F238E27FC236}">
                <a16:creationId xmlns:a16="http://schemas.microsoft.com/office/drawing/2014/main" xmlns="" id="{9BD6A6A7-E46A-462E-A7C2-968A70180301}"/>
              </a:ext>
            </a:extLst>
          </p:cNvPr>
          <p:cNvSpPr>
            <a:spLocks noGrp="1"/>
          </p:cNvSpPr>
          <p:nvPr>
            <p:ph type="title"/>
          </p:nvPr>
        </p:nvSpPr>
        <p:spPr>
          <a:xfrm>
            <a:off x="601434" y="438604"/>
            <a:ext cx="6648450" cy="460800"/>
          </a:xfrm>
        </p:spPr>
        <p:txBody>
          <a:bodyPr/>
          <a:lstStyle>
            <a:lvl1pPr>
              <a:defRPr>
                <a:solidFill>
                  <a:srgbClr val="2D97C8"/>
                </a:solidFill>
              </a:defRPr>
            </a:lvl1pPr>
          </a:lstStyle>
          <a:p>
            <a:r>
              <a:rPr lang="zh-CN" altLang="en-US"/>
              <a:t>单击此处编辑母版标题样式</a:t>
            </a:r>
            <a:endParaRPr lang="zh-CN" altLang="en-US" dirty="0"/>
          </a:p>
        </p:txBody>
      </p:sp>
      <p:sp>
        <p:nvSpPr>
          <p:cNvPr id="4" name="文本占位符 3">
            <a:extLst>
              <a:ext uri="{FF2B5EF4-FFF2-40B4-BE49-F238E27FC236}">
                <a16:creationId xmlns:a16="http://schemas.microsoft.com/office/drawing/2014/main" xmlns="" id="{CCDC6E7E-55E5-4278-9E4B-FDA90A4CBFC0}"/>
              </a:ext>
            </a:extLst>
          </p:cNvPr>
          <p:cNvSpPr>
            <a:spLocks noGrp="1"/>
          </p:cNvSpPr>
          <p:nvPr>
            <p:ph type="body" sz="quarter" idx="10"/>
          </p:nvPr>
        </p:nvSpPr>
        <p:spPr>
          <a:xfrm>
            <a:off x="719138"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a:extLst>
              <a:ext uri="{FF2B5EF4-FFF2-40B4-BE49-F238E27FC236}">
                <a16:creationId xmlns:a16="http://schemas.microsoft.com/office/drawing/2014/main" xmlns="" id="{82F3EB4D-99F7-4570-A9AE-68858219AFC4}"/>
              </a:ext>
            </a:extLst>
          </p:cNvPr>
          <p:cNvSpPr>
            <a:spLocks noGrp="1"/>
          </p:cNvSpPr>
          <p:nvPr>
            <p:ph sz="quarter" idx="11"/>
          </p:nvPr>
        </p:nvSpPr>
        <p:spPr>
          <a:xfrm>
            <a:off x="6613297" y="1698625"/>
            <a:ext cx="4809600" cy="4097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8" name="文本占位符 7">
            <a:extLst>
              <a:ext uri="{FF2B5EF4-FFF2-40B4-BE49-F238E27FC236}">
                <a16:creationId xmlns:a16="http://schemas.microsoft.com/office/drawing/2014/main" xmlns="" id="{A2814C56-CF68-4CED-BFE8-83E387F082B6}"/>
              </a:ext>
            </a:extLst>
          </p:cNvPr>
          <p:cNvSpPr>
            <a:spLocks noGrp="1"/>
          </p:cNvSpPr>
          <p:nvPr>
            <p:ph type="body" sz="quarter" idx="12"/>
          </p:nvPr>
        </p:nvSpPr>
        <p:spPr>
          <a:xfrm>
            <a:off x="699633" y="930961"/>
            <a:ext cx="10682444" cy="648000"/>
          </a:xfrm>
        </p:spPr>
        <p:txBody>
          <a:bodyPr>
            <a:normAutofit/>
          </a:bodyPr>
          <a:lstStyle>
            <a:lvl1pPr marL="0" indent="0">
              <a:lnSpc>
                <a:spcPct val="90000"/>
              </a:lnSpc>
              <a:spcBef>
                <a:spcPts val="0"/>
              </a:spcBef>
              <a:buFont typeface="Arial" panose="020B0604020202020204" pitchFamily="34" charset="0"/>
              <a:buNone/>
              <a:defRPr sz="1800">
                <a:solidFill>
                  <a:srgbClr val="2D97C8"/>
                </a:solidFill>
              </a:defRPr>
            </a:lvl1pPr>
          </a:lstStyle>
          <a:p>
            <a:pPr lvl="0"/>
            <a:r>
              <a:rPr lang="zh-CN" altLang="en-US"/>
              <a:t>单击此处编辑母版文本样式</a:t>
            </a:r>
          </a:p>
        </p:txBody>
      </p:sp>
      <p:sp>
        <p:nvSpPr>
          <p:cNvPr id="16" name="灯片编号占位符 15">
            <a:extLst>
              <a:ext uri="{FF2B5EF4-FFF2-40B4-BE49-F238E27FC236}">
                <a16:creationId xmlns:a16="http://schemas.microsoft.com/office/drawing/2014/main" xmlns="" id="{56CCBBF4-6E89-472B-9807-F3B1E4430103}"/>
              </a:ext>
            </a:extLst>
          </p:cNvPr>
          <p:cNvSpPr>
            <a:spLocks noGrp="1"/>
          </p:cNvSpPr>
          <p:nvPr userDrawn="1">
            <p:ph type="sldNum" sz="quarter" idx="14"/>
          </p:nvPr>
        </p:nvSpPr>
        <p:spPr>
          <a:xfrm>
            <a:off x="491436" y="6364514"/>
            <a:ext cx="490268" cy="365125"/>
          </a:xfrm>
          <a:prstGeom prst="rect">
            <a:avLst/>
          </a:prstGeom>
        </p:spPr>
        <p:txBody>
          <a:bodyPr/>
          <a:lstStyle>
            <a:lvl1pPr>
              <a:defRPr lang="zh-CN" altLang="en-US" sz="1200" b="1" kern="1200" smtClean="0">
                <a:solidFill>
                  <a:prstClr val="black">
                    <a:alpha val="70000"/>
                  </a:prstClr>
                </a:solidFill>
                <a:latin typeface="Heiti SC Light" charset="-122"/>
                <a:ea typeface="Heiti SC Light" charset="-122"/>
                <a:cs typeface="Heiti SC Light" charset="-122"/>
              </a:defRPr>
            </a:lvl1pPr>
          </a:lstStyle>
          <a:p>
            <a:pPr fontAlgn="auto">
              <a:spcBef>
                <a:spcPts val="0"/>
              </a:spcBef>
              <a:spcAft>
                <a:spcPts val="0"/>
              </a:spcAft>
            </a:pPr>
            <a:fld id="{E6049C3D-CCF1-41B9-A681-D61E0CAE4A17}" type="slidenum">
              <a:rPr lang="en-US" altLang="zh-CN"/>
              <a:pPr fontAlgn="auto">
                <a:spcBef>
                  <a:spcPts val="0"/>
                </a:spcBef>
                <a:spcAft>
                  <a:spcPts val="0"/>
                </a:spcAft>
              </a:pPr>
              <a:t>‹#›</a:t>
            </a:fld>
            <a:endParaRPr lang="en-US" dirty="0"/>
          </a:p>
        </p:txBody>
      </p:sp>
    </p:spTree>
    <p:extLst>
      <p:ext uri="{BB962C8B-B14F-4D97-AF65-F5344CB8AC3E}">
        <p14:creationId xmlns:p14="http://schemas.microsoft.com/office/powerpoint/2010/main" val="7784836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itchFamily="34" charset="-122"/>
              <a:ea typeface="微软雅黑 Light"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15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itchFamily="34" charset="0"/>
                <a:cs typeface="Segoe UI Light" pitchFamily="34" charset="0"/>
              </a:defRPr>
            </a:lvl1pPr>
          </a:lstStyle>
          <a:p>
            <a:pPr fontAlgn="auto">
              <a:spcBef>
                <a:spcPts val="0"/>
              </a:spcBef>
              <a:spcAft>
                <a:spcPts val="0"/>
              </a:spcAft>
              <a:defRPr/>
            </a:pPr>
            <a:endParaRPr lang="en-US" altLang="zh-CN">
              <a:solidFill>
                <a:srgbClr val="FFFFFF"/>
              </a:solidFill>
              <a:ea typeface="微软雅黑"/>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417859910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7"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charset="0"/>
              <a:buChar char="•"/>
              <a:defRPr>
                <a:latin typeface="+mn-ea"/>
                <a:ea typeface="+mn-ea"/>
              </a:defRPr>
            </a:lvl2pPr>
            <a:lvl3pPr marL="610870" indent="-205105">
              <a:buFont typeface="Arial" charset="0"/>
              <a:buChar char="•"/>
              <a:defRPr>
                <a:latin typeface="+mn-ea"/>
                <a:ea typeface="+mn-ea"/>
              </a:defRPr>
            </a:lvl3pPr>
            <a:lvl4pPr marL="805815" indent="-194310">
              <a:buFont typeface="Arial" charset="0"/>
              <a:buChar char="•"/>
              <a:defRPr/>
            </a:lvl4pPr>
            <a:lvl5pPr marL="1009650" indent="-202565">
              <a:buFont typeface="Arial"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4" name="Slide Number Placeholder 5"/>
          <p:cNvSpPr>
            <a:spLocks noGrp="1"/>
          </p:cNvSpPr>
          <p:nvPr>
            <p:ph type="sldNum" sz="quarter" idx="10"/>
          </p:nvPr>
        </p:nvSpPr>
        <p:spPr>
          <a:xfrm>
            <a:off x="9696400" y="6165306"/>
            <a:ext cx="1890184" cy="365125"/>
          </a:xfrm>
          <a:prstGeom prst="rect">
            <a:avLst/>
          </a:prstGeom>
        </p:spPr>
        <p:txBody>
          <a:bodyPr/>
          <a:lstStyle>
            <a:lvl1pPr algn="r">
              <a:defRPr/>
            </a:lvl1pPr>
          </a:lstStyle>
          <a:p>
            <a:pPr>
              <a:defRPr/>
            </a:pPr>
            <a:r>
              <a:rPr lang="en-US" altLang="zh-CN" smtClean="0"/>
              <a:t>Page </a:t>
            </a:r>
            <a:fld id="{448D2F9F-663C-42D7-B659-B78D1D99B89B}" type="slidenum">
              <a:rPr lang="en-US" altLang="zh-CN" smtClean="0"/>
              <a:t>‹#›</a:t>
            </a:fld>
            <a:endParaRPr lang="en-US" altLang="zh-CN"/>
          </a:p>
        </p:txBody>
      </p:sp>
    </p:spTree>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itchFamily="34" charset="-122"/>
              <a:ea typeface="微软雅黑 Light"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15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itchFamily="34" charset="0"/>
                <a:cs typeface="Segoe UI Light" pitchFamily="34" charset="0"/>
              </a:defRPr>
            </a:lvl1pPr>
          </a:lstStyle>
          <a:p>
            <a:pPr fontAlgn="auto">
              <a:spcBef>
                <a:spcPts val="0"/>
              </a:spcBef>
              <a:spcAft>
                <a:spcPts val="0"/>
              </a:spcAft>
              <a:defRPr/>
            </a:pPr>
            <a:endParaRPr lang="en-US" altLang="zh-CN">
              <a:solidFill>
                <a:srgbClr val="FFFFFF"/>
              </a:solidFill>
              <a:ea typeface="微软雅黑"/>
            </a:endParaRPr>
          </a:p>
        </p:txBody>
      </p:sp>
    </p:spTree>
    <p:extLst>
      <p:ext uri="{BB962C8B-B14F-4D97-AF65-F5344CB8AC3E}">
        <p14:creationId xmlns:p14="http://schemas.microsoft.com/office/powerpoint/2010/main" val="240888433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7"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charset="0"/>
              <a:buChar char="•"/>
              <a:defRPr>
                <a:latin typeface="+mn-ea"/>
                <a:ea typeface="+mn-ea"/>
              </a:defRPr>
            </a:lvl2pPr>
            <a:lvl3pPr marL="610870" indent="-205105">
              <a:buFont typeface="Arial" charset="0"/>
              <a:buChar char="•"/>
              <a:defRPr>
                <a:latin typeface="+mn-ea"/>
                <a:ea typeface="+mn-ea"/>
              </a:defRPr>
            </a:lvl3pPr>
            <a:lvl4pPr marL="805815" indent="-194310">
              <a:buFont typeface="Arial" charset="0"/>
              <a:buChar char="•"/>
              <a:defRPr/>
            </a:lvl4pPr>
            <a:lvl5pPr marL="1009650" indent="-202565">
              <a:buFont typeface="Arial"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Slide Number Placeholder 5"/>
          <p:cNvSpPr>
            <a:spLocks noGrp="1"/>
          </p:cNvSpPr>
          <p:nvPr>
            <p:ph type="sldNum" sz="quarter" idx="10"/>
          </p:nvPr>
        </p:nvSpPr>
        <p:spPr>
          <a:xfrm>
            <a:off x="9696400" y="6165306"/>
            <a:ext cx="1890184" cy="365125"/>
          </a:xfrm>
          <a:prstGeom prst="rect">
            <a:avLst/>
          </a:prstGeom>
        </p:spPr>
        <p:txBody>
          <a:bodyPr/>
          <a:lstStyle>
            <a:lvl1pPr algn="r">
              <a:defRPr/>
            </a:lvl1pPr>
          </a:lstStyle>
          <a:p>
            <a:pPr fontAlgn="auto">
              <a:spcBef>
                <a:spcPts val="0"/>
              </a:spcBef>
              <a:spcAft>
                <a:spcPts val="0"/>
              </a:spcAft>
              <a:defRPr/>
            </a:pPr>
            <a:r>
              <a:rPr lang="en-US" altLang="zh-CN">
                <a:solidFill>
                  <a:srgbClr val="1E1E1E"/>
                </a:solidFill>
                <a:latin typeface="Segoe UI Light"/>
                <a:ea typeface="微软雅黑"/>
              </a:rPr>
              <a:t>Page </a:t>
            </a:r>
            <a:fld id="{448D2F9F-663C-42D7-B659-B78D1D99B89B}" type="slidenum">
              <a:rPr lang="en-US" altLang="zh-CN" smtClean="0">
                <a:solidFill>
                  <a:srgbClr val="1E1E1E"/>
                </a:solidFill>
                <a:latin typeface="Segoe UI Light"/>
                <a:ea typeface="微软雅黑"/>
              </a:rPr>
              <a:pPr fontAlgn="auto">
                <a:spcBef>
                  <a:spcPts val="0"/>
                </a:spcBef>
                <a:spcAft>
                  <a:spcPts val="0"/>
                </a:spcAft>
                <a:defRPr/>
              </a:pPr>
              <a:t>‹#›</a:t>
            </a:fld>
            <a:endParaRPr lang="en-US" altLang="zh-CN">
              <a:solidFill>
                <a:srgbClr val="1E1E1E"/>
              </a:solidFill>
              <a:latin typeface="Segoe UI Light"/>
              <a:ea typeface="微软雅黑"/>
            </a:endParaRPr>
          </a:p>
        </p:txBody>
      </p:sp>
    </p:spTree>
    <p:extLst>
      <p:ext uri="{BB962C8B-B14F-4D97-AF65-F5344CB8AC3E}">
        <p14:creationId xmlns:p14="http://schemas.microsoft.com/office/powerpoint/2010/main" val="154248722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charset="0"/>
              <a:buChar char="•"/>
              <a:defRPr>
                <a:latin typeface="+mn-ea"/>
                <a:ea typeface="+mn-ea"/>
              </a:defRPr>
            </a:lvl2pPr>
            <a:lvl3pPr marL="610870" indent="-205105">
              <a:buFont typeface="Arial" charset="0"/>
              <a:buChar char="•"/>
              <a:defRPr>
                <a:latin typeface="+mn-ea"/>
                <a:ea typeface="+mn-ea"/>
              </a:defRPr>
            </a:lvl3pPr>
            <a:lvl4pPr marL="805815" indent="-194310">
              <a:buFont typeface="Arial" charset="0"/>
              <a:buChar char="•"/>
              <a:defRPr/>
            </a:lvl4pPr>
            <a:lvl5pPr marL="1009650" indent="-202565">
              <a:buFont typeface="Arial"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Slide Number Placeholder 5"/>
          <p:cNvSpPr>
            <a:spLocks noGrp="1"/>
          </p:cNvSpPr>
          <p:nvPr>
            <p:ph type="sldNum" sz="quarter" idx="10"/>
          </p:nvPr>
        </p:nvSpPr>
        <p:spPr>
          <a:xfrm>
            <a:off x="9696400" y="6165306"/>
            <a:ext cx="1890184" cy="365125"/>
          </a:xfrm>
          <a:prstGeom prst="rect">
            <a:avLst/>
          </a:prstGeom>
        </p:spPr>
        <p:txBody>
          <a:bodyPr/>
          <a:lstStyle>
            <a:lvl1pPr algn="r">
              <a:defRPr/>
            </a:lvl1pPr>
          </a:lstStyle>
          <a:p>
            <a:pPr fontAlgn="auto">
              <a:spcBef>
                <a:spcPts val="0"/>
              </a:spcBef>
              <a:spcAft>
                <a:spcPts val="0"/>
              </a:spcAft>
              <a:defRPr/>
            </a:pPr>
            <a:r>
              <a:rPr lang="en-US" altLang="zh-CN">
                <a:solidFill>
                  <a:srgbClr val="1E1E1E"/>
                </a:solidFill>
                <a:latin typeface="Segoe UI Light"/>
                <a:ea typeface="微软雅黑"/>
              </a:rPr>
              <a:t>Page </a:t>
            </a:r>
            <a:fld id="{448D2F9F-663C-42D7-B659-B78D1D99B89B}" type="slidenum">
              <a:rPr lang="en-US" altLang="zh-CN" smtClean="0">
                <a:solidFill>
                  <a:srgbClr val="1E1E1E"/>
                </a:solidFill>
                <a:latin typeface="Segoe UI Light"/>
                <a:ea typeface="微软雅黑"/>
              </a:rPr>
              <a:pPr fontAlgn="auto">
                <a:spcBef>
                  <a:spcPts val="0"/>
                </a:spcBef>
                <a:spcAft>
                  <a:spcPts val="0"/>
                </a:spcAft>
                <a:defRPr/>
              </a:pPr>
              <a:t>‹#›</a:t>
            </a:fld>
            <a:endParaRPr lang="en-US" altLang="zh-CN">
              <a:solidFill>
                <a:srgbClr val="1E1E1E"/>
              </a:solidFill>
              <a:latin typeface="Segoe UI Light"/>
              <a:ea typeface="微软雅黑"/>
            </a:endParaRPr>
          </a:p>
        </p:txBody>
      </p:sp>
    </p:spTree>
    <p:extLst>
      <p:ext uri="{BB962C8B-B14F-4D97-AF65-F5344CB8AC3E}">
        <p14:creationId xmlns:p14="http://schemas.microsoft.com/office/powerpoint/2010/main" val="53581444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8069001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63" name="think-cell Slide" r:id="rId4" imgW="0" imgH="0" progId="TCLayout.ActiveDocument.1">
                  <p:embed/>
                </p:oleObj>
              </mc:Choice>
              <mc:Fallback>
                <p:oleObj name="think-cell Slide" r:id="rId4" imgW="0" imgH="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标题 1"/>
          <p:cNvSpPr>
            <a:spLocks noGrp="1"/>
          </p:cNvSpPr>
          <p:nvPr>
            <p:ph type="title"/>
          </p:nvPr>
        </p:nvSpPr>
        <p:spPr>
          <a:xfrm>
            <a:off x="497418" y="475477"/>
            <a:ext cx="11263212" cy="424732"/>
          </a:xfrm>
        </p:spPr>
        <p:txBody>
          <a:bodyPr/>
          <a:lstStyle>
            <a:lvl1pPr>
              <a:defRPr sz="2400">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23027283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87" name="think-cell Slide" r:id="rId4" imgW="0" imgH="0" progId="TCLayout.ActiveDocument.1">
                  <p:embed/>
                </p:oleObj>
              </mc:Choice>
              <mc:Fallback>
                <p:oleObj name="think-cell Slide" r:id="rId4" imgW="0" imgH="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标题 1"/>
          <p:cNvSpPr>
            <a:spLocks noGrp="1"/>
          </p:cNvSpPr>
          <p:nvPr>
            <p:ph type="title"/>
          </p:nvPr>
        </p:nvSpPr>
        <p:spPr>
          <a:xfrm>
            <a:off x="497418" y="475477"/>
            <a:ext cx="11263212" cy="424732"/>
          </a:xfrm>
        </p:spPr>
        <p:txBody>
          <a:bodyPr/>
          <a:lstStyle>
            <a:lvl1pPr>
              <a:defRPr sz="2400">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110588394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5733256"/>
          </a:xfrm>
          <a:prstGeom prst="rect">
            <a:avLst/>
          </a:prstGeom>
          <a:solidFill>
            <a:srgbClr val="31368D"/>
          </a:solidFill>
          <a:ln w="9525">
            <a:noFill/>
            <a:miter lim="800000"/>
            <a:headEnd/>
            <a:tailEnd/>
          </a:ln>
          <a:effectLst/>
        </p:spPr>
        <p:txBody>
          <a:bodyPr wrap="none" anchor="ctr"/>
          <a:lstStyle/>
          <a:p>
            <a:pPr fontAlgn="auto">
              <a:spcBef>
                <a:spcPts val="0"/>
              </a:spcBef>
              <a:spcAft>
                <a:spcPts val="0"/>
              </a:spcAft>
              <a:defRPr/>
            </a:pPr>
            <a:endParaRPr lang="zh-CN" altLang="en-US" dirty="0">
              <a:solidFill>
                <a:prstClr val="black"/>
              </a:solidFill>
              <a:latin typeface="微软雅黑 Light" panose="020B0502040204020203" pitchFamily="34" charset="-122"/>
              <a:ea typeface="微软雅黑 Light" panose="020B0502040204020203" pitchFamily="34" charset="-122"/>
            </a:endParaRPr>
          </a:p>
        </p:txBody>
      </p:sp>
      <p:sp>
        <p:nvSpPr>
          <p:cNvPr id="10" name="Rectangle 9"/>
          <p:cNvSpPr/>
          <p:nvPr userDrawn="1"/>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113" name="Rectangle 17"/>
          <p:cNvSpPr>
            <a:spLocks noGrp="1" noChangeArrowheads="1"/>
          </p:cNvSpPr>
          <p:nvPr userDrawn="1">
            <p:ph type="ctrTitle" sz="quarter"/>
          </p:nvPr>
        </p:nvSpPr>
        <p:spPr>
          <a:xfrm>
            <a:off x="914400" y="2542273"/>
            <a:ext cx="8709992" cy="646331"/>
          </a:xfrm>
          <a:ln/>
        </p:spPr>
        <p:txBody>
          <a:bodyPr lIns="91440"/>
          <a:lstStyle>
            <a:lvl1pPr>
              <a:defRPr sz="400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8" cy="880814"/>
          </a:xfrm>
          <a:ln/>
        </p:spPr>
        <p:txBody>
          <a:bodyPr lIns="91440" tIns="45720" rIns="91440" bIns="45720"/>
          <a:lstStyle>
            <a:lvl1pPr marL="0" indent="0">
              <a:buFont typeface="Wingdings" pitchFamily="2" charset="2"/>
              <a:buNone/>
              <a:defRPr sz="2000">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defRPr/>
            </a:pPr>
            <a:r>
              <a:rPr lang="en-US" altLang="zh-CN" dirty="0">
                <a:solidFill>
                  <a:srgbClr val="242852"/>
                </a:solidFill>
                <a:ea typeface="微软雅黑"/>
              </a:rPr>
              <a:t>DATE</a:t>
            </a: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92544" y="5871111"/>
            <a:ext cx="1066949" cy="847843"/>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69450"/>
            <a:ext cx="1368151" cy="451163"/>
          </a:xfrm>
          <a:prstGeom prst="rect">
            <a:avLst/>
          </a:prstGeom>
        </p:spPr>
      </p:pic>
    </p:spTree>
    <p:extLst>
      <p:ext uri="{BB962C8B-B14F-4D97-AF65-F5344CB8AC3E}">
        <p14:creationId xmlns:p14="http://schemas.microsoft.com/office/powerpoint/2010/main" val="164583913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6859190"/>
          </a:xfrm>
          <a:prstGeom prst="rect">
            <a:avLst/>
          </a:prstGeom>
          <a:solidFill>
            <a:srgbClr val="31368D"/>
          </a:solidFill>
          <a:ln w="9525">
            <a:noFill/>
            <a:miter lim="800000"/>
            <a:headEnd/>
            <a:tailEnd/>
          </a:ln>
          <a:effectLst/>
        </p:spPr>
        <p:txBody>
          <a:bodyPr wrap="none" anchor="ctr"/>
          <a:lstStyle/>
          <a:p>
            <a:pPr fontAlgn="auto">
              <a:spcBef>
                <a:spcPts val="0"/>
              </a:spcBef>
              <a:spcAft>
                <a:spcPts val="0"/>
              </a:spcAft>
              <a:defRPr/>
            </a:pPr>
            <a:endParaRPr lang="zh-CN" altLang="en-US" dirty="0">
              <a:solidFill>
                <a:prstClr val="black"/>
              </a:solidFill>
              <a:latin typeface="微软雅黑 Light" panose="020B0502040204020203" pitchFamily="34" charset="-122"/>
              <a:ea typeface="微软雅黑 Light" panose="020B0502040204020203" pitchFamily="34" charset="-122"/>
            </a:endParaRPr>
          </a:p>
        </p:txBody>
      </p:sp>
      <p:sp>
        <p:nvSpPr>
          <p:cNvPr id="8" name="Rectangle 7"/>
          <p:cNvSpPr/>
          <p:nvPr userDrawn="1"/>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113" name="Rectangle 17"/>
          <p:cNvSpPr>
            <a:spLocks noGrp="1" noChangeArrowheads="1"/>
          </p:cNvSpPr>
          <p:nvPr userDrawn="1">
            <p:ph type="ctrTitle" sz="quarter"/>
          </p:nvPr>
        </p:nvSpPr>
        <p:spPr>
          <a:xfrm>
            <a:off x="914400" y="2542273"/>
            <a:ext cx="8709992" cy="646331"/>
          </a:xfrm>
          <a:ln/>
        </p:spPr>
        <p:txBody>
          <a:bodyPr lIns="91440"/>
          <a:lstStyle>
            <a:lvl1pPr>
              <a:defRPr sz="400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8" cy="880814"/>
          </a:xfrm>
          <a:ln/>
        </p:spPr>
        <p:txBody>
          <a:bodyPr lIns="91440" tIns="45720" rIns="91440" bIns="45720"/>
          <a:lstStyle>
            <a:lvl1pPr marL="0" indent="0">
              <a:buFont typeface="Wingdings" pitchFamily="2" charset="2"/>
              <a:buNone/>
              <a:defRPr sz="2000">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defRPr/>
            </a:pPr>
            <a:r>
              <a:rPr lang="en-US" altLang="zh-CN" dirty="0">
                <a:solidFill>
                  <a:srgbClr val="242852"/>
                </a:solidFill>
                <a:ea typeface="微软雅黑"/>
              </a:rPr>
              <a:t>DATE</a:t>
            </a:r>
          </a:p>
        </p:txBody>
      </p:sp>
    </p:spTree>
    <p:extLst>
      <p:ext uri="{BB962C8B-B14F-4D97-AF65-F5344CB8AC3E}">
        <p14:creationId xmlns:p14="http://schemas.microsoft.com/office/powerpoint/2010/main" val="327428553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userDrawn="1"/>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标题 1"/>
          <p:cNvSpPr>
            <a:spLocks noGrp="1"/>
          </p:cNvSpPr>
          <p:nvPr>
            <p:ph type="title"/>
          </p:nvPr>
        </p:nvSpPr>
        <p:spPr>
          <a:xfrm>
            <a:off x="497418" y="344847"/>
            <a:ext cx="11263212" cy="424732"/>
          </a:xfrm>
        </p:spPr>
        <p:txBody>
          <a:bodyPr/>
          <a:lstStyle>
            <a:lvl1pPr>
              <a:defRPr sz="2400">
                <a:latin typeface="+mj-ea"/>
                <a:ea typeface="+mj-ea"/>
              </a:defRPr>
            </a:lvl1pPr>
          </a:lstStyle>
          <a:p>
            <a:r>
              <a:rPr lang="zh-CN" altLang="en-US"/>
              <a:t>单击此处编辑母版标题样式</a:t>
            </a:r>
          </a:p>
        </p:txBody>
      </p:sp>
      <p:sp>
        <p:nvSpPr>
          <p:cNvPr id="3" name="内容占位符 2"/>
          <p:cNvSpPr>
            <a:spLocks noGrp="1"/>
          </p:cNvSpPr>
          <p:nvPr>
            <p:ph idx="1" hasCustomPrompt="1"/>
          </p:nvPr>
        </p:nvSpPr>
        <p:spPr/>
        <p:txBody>
          <a:bodyPr/>
          <a:lstStyle>
            <a:lvl1pPr marL="347663" indent="-347663">
              <a:defRPr sz="2400">
                <a:latin typeface="+mn-ea"/>
                <a:ea typeface="+mn-ea"/>
              </a:defRPr>
            </a:lvl1pPr>
            <a:lvl2pPr marL="539750" indent="-266700">
              <a:buFont typeface="Arial" panose="020B0604020202020204" pitchFamily="34" charset="0"/>
              <a:buChar char="•"/>
              <a:defRPr sz="2000">
                <a:latin typeface="+mn-ea"/>
                <a:ea typeface="+mn-ea"/>
              </a:defRPr>
            </a:lvl2pPr>
            <a:lvl3pPr marL="814388" indent="-273050">
              <a:buFont typeface="Arial" panose="020B0604020202020204" pitchFamily="34" charset="0"/>
              <a:buChar char="•"/>
              <a:defRPr>
                <a:latin typeface="+mn-ea"/>
                <a:ea typeface="+mn-ea"/>
              </a:defRPr>
            </a:lvl3pPr>
            <a:lvl4pPr marL="1074738" indent="-258763">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1007240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userDrawn="1"/>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标题 1"/>
          <p:cNvSpPr>
            <a:spLocks noGrp="1"/>
          </p:cNvSpPr>
          <p:nvPr>
            <p:ph type="title"/>
          </p:nvPr>
        </p:nvSpPr>
        <p:spPr>
          <a:xfrm>
            <a:off x="497418" y="344847"/>
            <a:ext cx="11263212" cy="424732"/>
          </a:xfrm>
        </p:spPr>
        <p:txBody>
          <a:bodyPr/>
          <a:lstStyle>
            <a:lvl1pPr>
              <a:defRPr sz="2400">
                <a:solidFill>
                  <a:schemeClr val="tx1">
                    <a:lumMod val="65000"/>
                    <a:lumOff val="35000"/>
                  </a:schemeClr>
                </a:solidFill>
                <a:latin typeface="+mj-ea"/>
                <a:ea typeface="+mj-ea"/>
              </a:defRPr>
            </a:lvl1pPr>
          </a:lstStyle>
          <a:p>
            <a:r>
              <a:rPr lang="zh-CN" altLang="en-US" dirty="0"/>
              <a:t>单击此处编辑母版标题样式</a:t>
            </a:r>
          </a:p>
        </p:txBody>
      </p:sp>
      <p:sp>
        <p:nvSpPr>
          <p:cNvPr id="3" name="内容占位符 2"/>
          <p:cNvSpPr>
            <a:spLocks noGrp="1"/>
          </p:cNvSpPr>
          <p:nvPr>
            <p:ph idx="1" hasCustomPrompt="1"/>
          </p:nvPr>
        </p:nvSpPr>
        <p:spPr/>
        <p:txBody>
          <a:bodyPr/>
          <a:lstStyle>
            <a:lvl1pPr marL="347663" indent="-347663">
              <a:defRPr sz="2400">
                <a:latin typeface="+mn-ea"/>
                <a:ea typeface="+mn-ea"/>
              </a:defRPr>
            </a:lvl1pPr>
            <a:lvl2pPr marL="539750" indent="-266700">
              <a:buFont typeface="Arial" panose="020B0604020202020204" pitchFamily="34" charset="0"/>
              <a:buChar char="•"/>
              <a:defRPr sz="2000">
                <a:latin typeface="+mn-ea"/>
                <a:ea typeface="+mn-ea"/>
              </a:defRPr>
            </a:lvl2pPr>
            <a:lvl3pPr marL="814388" indent="-273050">
              <a:buFont typeface="Arial" panose="020B0604020202020204" pitchFamily="34" charset="0"/>
              <a:buChar char="•"/>
              <a:defRPr>
                <a:latin typeface="+mn-ea"/>
                <a:ea typeface="+mn-ea"/>
              </a:defRPr>
            </a:lvl3pPr>
            <a:lvl4pPr marL="1074738" indent="-258763">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Slide Number Placeholder 5"/>
          <p:cNvSpPr>
            <a:spLocks noGrp="1"/>
          </p:cNvSpPr>
          <p:nvPr>
            <p:ph type="sldNum" sz="quarter" idx="10"/>
          </p:nvPr>
        </p:nvSpPr>
        <p:spPr>
          <a:xfrm>
            <a:off x="9174368" y="6520259"/>
            <a:ext cx="1890184" cy="365125"/>
          </a:xfrm>
          <a:prstGeom prst="rect">
            <a:avLst/>
          </a:prstGeom>
        </p:spPr>
        <p:txBody>
          <a:bodyPr/>
          <a:lstStyle>
            <a:lvl1pPr algn="r">
              <a:defRPr/>
            </a:lvl1pPr>
          </a:lstStyle>
          <a:p>
            <a:pPr fontAlgn="auto">
              <a:spcBef>
                <a:spcPts val="0"/>
              </a:spcBef>
              <a:spcAft>
                <a:spcPts val="0"/>
              </a:spcAft>
              <a:defRPr/>
            </a:pPr>
            <a:r>
              <a:rPr lang="en-US" altLang="zh-CN">
                <a:solidFill>
                  <a:prstClr val="black"/>
                </a:solidFill>
                <a:latin typeface="Segoe UI Light"/>
                <a:ea typeface="华文细黑" pitchFamily="2" charset="-122"/>
              </a:rPr>
              <a:t>Page </a:t>
            </a:r>
            <a:fld id="{4DD6317B-43F3-489F-9BD0-D02A73CF34FE}" type="slidenum">
              <a:rPr lang="en-US" altLang="zh-CN" smtClean="0">
                <a:solidFill>
                  <a:prstClr val="black"/>
                </a:solidFill>
                <a:latin typeface="Segoe UI Light"/>
                <a:ea typeface="华文细黑" pitchFamily="2" charset="-122"/>
              </a:rPr>
              <a:pPr fontAlgn="auto">
                <a:spcBef>
                  <a:spcPts val="0"/>
                </a:spcBef>
                <a:spcAft>
                  <a:spcPts val="0"/>
                </a:spcAft>
                <a:defRPr/>
              </a:pPr>
              <a:t>‹#›</a:t>
            </a:fld>
            <a:endParaRPr lang="en-US" altLang="zh-CN" dirty="0">
              <a:solidFill>
                <a:prstClr val="black"/>
              </a:solidFill>
              <a:latin typeface="Segoe UI Light"/>
              <a:ea typeface="华文细黑" pitchFamily="2" charset="-122"/>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4324" y="6378872"/>
            <a:ext cx="1368151" cy="451163"/>
          </a:xfrm>
          <a:prstGeom prst="rect">
            <a:avLst/>
          </a:prstGeom>
        </p:spPr>
      </p:pic>
    </p:spTree>
    <p:extLst>
      <p:ext uri="{BB962C8B-B14F-4D97-AF65-F5344CB8AC3E}">
        <p14:creationId xmlns:p14="http://schemas.microsoft.com/office/powerpoint/2010/main" val="39049118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charset="0"/>
              <a:buChar char="•"/>
              <a:defRPr>
                <a:latin typeface="+mn-ea"/>
                <a:ea typeface="+mn-ea"/>
              </a:defRPr>
            </a:lvl2pPr>
            <a:lvl3pPr marL="610870" indent="-205105">
              <a:buFont typeface="Arial" charset="0"/>
              <a:buChar char="•"/>
              <a:defRPr>
                <a:latin typeface="+mn-ea"/>
                <a:ea typeface="+mn-ea"/>
              </a:defRPr>
            </a:lvl3pPr>
            <a:lvl4pPr marL="805815" indent="-194310">
              <a:buFont typeface="Arial" charset="0"/>
              <a:buChar char="•"/>
              <a:defRPr/>
            </a:lvl4pPr>
            <a:lvl5pPr marL="1009650" indent="-202565">
              <a:buFont typeface="Arial"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0" name="Slide Number Placeholder 5"/>
          <p:cNvSpPr>
            <a:spLocks noGrp="1"/>
          </p:cNvSpPr>
          <p:nvPr>
            <p:ph type="sldNum" sz="quarter" idx="10"/>
          </p:nvPr>
        </p:nvSpPr>
        <p:spPr>
          <a:xfrm>
            <a:off x="9696400" y="6165306"/>
            <a:ext cx="1890184" cy="365125"/>
          </a:xfrm>
          <a:prstGeom prst="rect">
            <a:avLst/>
          </a:prstGeom>
        </p:spPr>
        <p:txBody>
          <a:bodyPr/>
          <a:lstStyle>
            <a:lvl1pPr algn="r">
              <a:defRPr/>
            </a:lvl1pPr>
          </a:lstStyle>
          <a:p>
            <a:pPr>
              <a:defRPr/>
            </a:pPr>
            <a:r>
              <a:rPr lang="en-US" altLang="zh-CN" smtClean="0"/>
              <a:t>Page </a:t>
            </a:r>
            <a:fld id="{448D2F9F-663C-42D7-B659-B78D1D99B89B}" type="slidenum">
              <a:rPr lang="en-US" altLang="zh-CN" smtClean="0"/>
              <a:t>‹#›</a:t>
            </a:fld>
            <a:endParaRPr lang="en-US" altLang="zh-CN"/>
          </a:p>
        </p:txBody>
      </p:sp>
    </p:spTree>
  </p:cSld>
  <p:clrMapOvr>
    <a:masterClrMapping/>
  </p:clrMapOv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10" name="Title 9"/>
          <p:cNvSpPr>
            <a:spLocks noGrp="1"/>
          </p:cNvSpPr>
          <p:nvPr>
            <p:ph type="title"/>
          </p:nvPr>
        </p:nvSpPr>
        <p:spPr>
          <a:xfrm>
            <a:off x="497419" y="317148"/>
            <a:ext cx="11263212" cy="480131"/>
          </a:xfrm>
          <a:noFill/>
          <a:ln w="9525" algn="ctr">
            <a:noFill/>
            <a:miter lim="800000"/>
          </a:ln>
          <a:effectLst/>
        </p:spPr>
        <p:txBody>
          <a:bodyPr/>
          <a:lstStyle>
            <a:lvl1pPr algn="l" rtl="0" fontAlgn="base">
              <a:lnSpc>
                <a:spcPct val="90000"/>
              </a:lnSpc>
              <a:spcBef>
                <a:spcPct val="0"/>
              </a:spcBef>
              <a:spcAft>
                <a:spcPct val="0"/>
              </a:spcAft>
              <a:defRPr lang="en-US" altLang="en-US" sz="2800" dirty="0">
                <a:solidFill>
                  <a:schemeClr val="tx2"/>
                </a:solidFill>
                <a:latin typeface="黑体" pitchFamily="2" charset="-122"/>
                <a:ea typeface="黑体" pitchFamily="2" charset="-122"/>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7035489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5733256"/>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prstClr val="black"/>
              </a:solidFill>
              <a:latin typeface="微软雅黑 Light" panose="020B0502040204020203" pitchFamily="34" charset="-122"/>
              <a:ea typeface="微软雅黑 Light" panose="020B0502040204020203" pitchFamily="34" charset="-122"/>
            </a:endParaRPr>
          </a:p>
        </p:txBody>
      </p:sp>
      <p:sp>
        <p:nvSpPr>
          <p:cNvPr id="10" name="Rectangle 9"/>
          <p:cNvSpPr/>
          <p:nvPr userDrawn="1"/>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113" name="Rectangle 17"/>
          <p:cNvSpPr>
            <a:spLocks noGrp="1" noChangeArrowheads="1"/>
          </p:cNvSpPr>
          <p:nvPr userDrawn="1">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defRPr/>
            </a:pPr>
            <a:r>
              <a:rPr lang="en-US" altLang="zh-CN" dirty="0">
                <a:solidFill>
                  <a:srgbClr val="242852"/>
                </a:solidFill>
                <a:ea typeface="微软雅黑"/>
              </a:rPr>
              <a:t>DATE</a:t>
            </a:r>
          </a:p>
        </p:txBody>
      </p:sp>
      <p:pic>
        <p:nvPicPr>
          <p:cNvPr id="2" name="Picture 1"/>
          <p:cNvPicPr>
            <a:picLocks noChangeAspect="1"/>
          </p:cNvPicPr>
          <p:nvPr userDrawn="1"/>
        </p:nvPicPr>
        <p:blipFill>
          <a:blip r:embed="rId2"/>
          <a:stretch>
            <a:fillRect/>
          </a:stretch>
        </p:blipFill>
        <p:spPr>
          <a:xfrm>
            <a:off x="10992544" y="5871111"/>
            <a:ext cx="1066949" cy="847843"/>
          </a:xfrm>
          <a:prstGeom prst="rect">
            <a:avLst/>
          </a:prstGeom>
        </p:spPr>
      </p:pic>
      <p:pic>
        <p:nvPicPr>
          <p:cNvPr id="9" name="Picture 8"/>
          <p:cNvPicPr>
            <a:picLocks noChangeAspect="1"/>
          </p:cNvPicPr>
          <p:nvPr userDrawn="1"/>
        </p:nvPicPr>
        <p:blipFill>
          <a:blip r:embed="rId3" cstate="email"/>
          <a:stretch>
            <a:fillRect/>
          </a:stretch>
        </p:blipFill>
        <p:spPr>
          <a:xfrm>
            <a:off x="0" y="6069450"/>
            <a:ext cx="1368151" cy="451163"/>
          </a:xfrm>
          <a:prstGeom prst="rect">
            <a:avLst/>
          </a:prstGeom>
        </p:spPr>
      </p:pic>
    </p:spTree>
    <p:extLst>
      <p:ext uri="{BB962C8B-B14F-4D97-AF65-F5344CB8AC3E}">
        <p14:creationId xmlns:p14="http://schemas.microsoft.com/office/powerpoint/2010/main" val="229636021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6859190"/>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prstClr val="black"/>
              </a:solidFill>
              <a:latin typeface="微软雅黑 Light" panose="020B0502040204020203" pitchFamily="34" charset="-122"/>
              <a:ea typeface="微软雅黑 Light" panose="020B0502040204020203" pitchFamily="34" charset="-122"/>
            </a:endParaRPr>
          </a:p>
        </p:txBody>
      </p:sp>
      <p:sp>
        <p:nvSpPr>
          <p:cNvPr id="8" name="Rectangle 7"/>
          <p:cNvSpPr/>
          <p:nvPr userDrawn="1"/>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113" name="Rectangle 17"/>
          <p:cNvSpPr>
            <a:spLocks noGrp="1" noChangeArrowheads="1"/>
          </p:cNvSpPr>
          <p:nvPr userDrawn="1">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defRPr/>
            </a:pPr>
            <a:r>
              <a:rPr lang="en-US" altLang="zh-CN" dirty="0">
                <a:solidFill>
                  <a:srgbClr val="242852"/>
                </a:solidFill>
                <a:ea typeface="微软雅黑"/>
              </a:rPr>
              <a:t>DATE</a:t>
            </a:r>
          </a:p>
        </p:txBody>
      </p:sp>
    </p:spTree>
    <p:extLst>
      <p:ext uri="{BB962C8B-B14F-4D97-AF65-F5344CB8AC3E}">
        <p14:creationId xmlns:p14="http://schemas.microsoft.com/office/powerpoint/2010/main" val="77330729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userDrawn="1"/>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标题 1"/>
          <p:cNvSpPr>
            <a:spLocks noGrp="1"/>
          </p:cNvSpPr>
          <p:nvPr>
            <p:ph type="title"/>
          </p:nvPr>
        </p:nvSpPr>
        <p:spPr>
          <a:xfrm>
            <a:off x="497418" y="344847"/>
            <a:ext cx="11263212" cy="424732"/>
          </a:xfrm>
        </p:spPr>
        <p:txBody>
          <a:bodyPr/>
          <a:lstStyle>
            <a:lvl1pPr>
              <a:defRPr sz="2400">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sz="2000">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Slide Number Placeholder 5"/>
          <p:cNvSpPr>
            <a:spLocks noGrp="1"/>
          </p:cNvSpPr>
          <p:nvPr>
            <p:ph type="sldNum" sz="quarter" idx="10"/>
          </p:nvPr>
        </p:nvSpPr>
        <p:spPr>
          <a:xfrm>
            <a:off x="8958344" y="6406662"/>
            <a:ext cx="1890184" cy="365125"/>
          </a:xfrm>
          <a:prstGeom prst="rect">
            <a:avLst/>
          </a:prstGeom>
        </p:spPr>
        <p:txBody>
          <a:bodyPr/>
          <a:lstStyle>
            <a:lvl1pPr algn="r">
              <a:defRPr/>
            </a:lvl1pPr>
          </a:lstStyle>
          <a:p>
            <a:pPr fontAlgn="auto">
              <a:spcBef>
                <a:spcPts val="0"/>
              </a:spcBef>
              <a:spcAft>
                <a:spcPts val="0"/>
              </a:spcAft>
              <a:defRPr/>
            </a:pPr>
            <a:r>
              <a:rPr lang="en-US" altLang="zh-CN">
                <a:solidFill>
                  <a:prstClr val="black"/>
                </a:solidFill>
                <a:latin typeface="Segoe UI Light"/>
                <a:ea typeface="华文细黑" panose="02010600040101010101" pitchFamily="2" charset="-122"/>
              </a:rPr>
              <a:t>Page </a:t>
            </a:r>
            <a:fld id="{4DD6317B-43F3-489F-9BD0-D02A73CF34FE}" type="slidenum">
              <a:rPr lang="en-US" altLang="zh-CN" smtClean="0">
                <a:solidFill>
                  <a:prstClr val="black"/>
                </a:solidFill>
                <a:latin typeface="Segoe UI Light"/>
                <a:ea typeface="华文细黑" panose="02010600040101010101" pitchFamily="2" charset="-122"/>
              </a:rPr>
              <a:pPr fontAlgn="auto">
                <a:spcBef>
                  <a:spcPts val="0"/>
                </a:spcBef>
                <a:spcAft>
                  <a:spcPts val="0"/>
                </a:spcAft>
                <a:defRPr/>
              </a:pPr>
              <a:t>‹#›</a:t>
            </a:fld>
            <a:endParaRPr lang="en-US" altLang="zh-CN" dirty="0">
              <a:solidFill>
                <a:prstClr val="black"/>
              </a:solidFill>
              <a:latin typeface="Segoe UI Light"/>
              <a:ea typeface="华文细黑" panose="02010600040101010101" pitchFamily="2" charset="-122"/>
            </a:endParaRPr>
          </a:p>
        </p:txBody>
      </p:sp>
      <p:pic>
        <p:nvPicPr>
          <p:cNvPr id="7" name="Picture 6"/>
          <p:cNvPicPr>
            <a:picLocks noChangeAspect="1"/>
          </p:cNvPicPr>
          <p:nvPr userDrawn="1"/>
        </p:nvPicPr>
        <p:blipFill>
          <a:blip r:embed="rId2" cstate="email"/>
          <a:stretch>
            <a:fillRect/>
          </a:stretch>
        </p:blipFill>
        <p:spPr>
          <a:xfrm>
            <a:off x="10804324" y="6378872"/>
            <a:ext cx="1368151" cy="451163"/>
          </a:xfrm>
          <a:prstGeom prst="rect">
            <a:avLst/>
          </a:prstGeom>
        </p:spPr>
      </p:pic>
    </p:spTree>
    <p:extLst>
      <p:ext uri="{BB962C8B-B14F-4D97-AF65-F5344CB8AC3E}">
        <p14:creationId xmlns:p14="http://schemas.microsoft.com/office/powerpoint/2010/main" val="245448738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userDrawn="1"/>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标题 1"/>
          <p:cNvSpPr>
            <a:spLocks noGrp="1"/>
          </p:cNvSpPr>
          <p:nvPr>
            <p:ph type="title"/>
          </p:nvPr>
        </p:nvSpPr>
        <p:spPr>
          <a:xfrm>
            <a:off x="497418" y="344847"/>
            <a:ext cx="11263212" cy="424732"/>
          </a:xfrm>
        </p:spPr>
        <p:txBody>
          <a:bodyPr/>
          <a:lstStyle>
            <a:lvl1pPr>
              <a:defRPr sz="2400">
                <a:solidFill>
                  <a:schemeClr val="tx1">
                    <a:lumMod val="65000"/>
                    <a:lumOff val="35000"/>
                  </a:schemeClr>
                </a:solidFill>
                <a:latin typeface="+mj-ea"/>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sz="2000">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Slide Number Placeholder 5"/>
          <p:cNvSpPr>
            <a:spLocks noGrp="1"/>
          </p:cNvSpPr>
          <p:nvPr>
            <p:ph type="sldNum" sz="quarter" idx="10"/>
          </p:nvPr>
        </p:nvSpPr>
        <p:spPr>
          <a:xfrm>
            <a:off x="9174368" y="6520259"/>
            <a:ext cx="1890184" cy="365125"/>
          </a:xfrm>
          <a:prstGeom prst="rect">
            <a:avLst/>
          </a:prstGeom>
        </p:spPr>
        <p:txBody>
          <a:bodyPr/>
          <a:lstStyle>
            <a:lvl1pPr algn="r">
              <a:defRPr/>
            </a:lvl1pPr>
          </a:lstStyle>
          <a:p>
            <a:pPr fontAlgn="auto">
              <a:spcBef>
                <a:spcPts val="0"/>
              </a:spcBef>
              <a:spcAft>
                <a:spcPts val="0"/>
              </a:spcAft>
              <a:defRPr/>
            </a:pPr>
            <a:r>
              <a:rPr lang="en-US" altLang="zh-CN">
                <a:solidFill>
                  <a:prstClr val="black"/>
                </a:solidFill>
                <a:latin typeface="Segoe UI Light"/>
                <a:ea typeface="华文细黑" panose="02010600040101010101" pitchFamily="2" charset="-122"/>
              </a:rPr>
              <a:t>Page </a:t>
            </a:r>
            <a:fld id="{4DD6317B-43F3-489F-9BD0-D02A73CF34FE}" type="slidenum">
              <a:rPr lang="en-US" altLang="zh-CN" smtClean="0">
                <a:solidFill>
                  <a:prstClr val="black"/>
                </a:solidFill>
                <a:latin typeface="Segoe UI Light"/>
                <a:ea typeface="华文细黑" panose="02010600040101010101" pitchFamily="2" charset="-122"/>
              </a:rPr>
              <a:pPr fontAlgn="auto">
                <a:spcBef>
                  <a:spcPts val="0"/>
                </a:spcBef>
                <a:spcAft>
                  <a:spcPts val="0"/>
                </a:spcAft>
                <a:defRPr/>
              </a:pPr>
              <a:t>‹#›</a:t>
            </a:fld>
            <a:endParaRPr lang="en-US" altLang="zh-CN" dirty="0">
              <a:solidFill>
                <a:prstClr val="black"/>
              </a:solidFill>
              <a:latin typeface="Segoe UI Light"/>
              <a:ea typeface="华文细黑" panose="02010600040101010101" pitchFamily="2" charset="-122"/>
            </a:endParaRPr>
          </a:p>
        </p:txBody>
      </p:sp>
      <p:pic>
        <p:nvPicPr>
          <p:cNvPr id="11" name="Picture 10"/>
          <p:cNvPicPr>
            <a:picLocks noChangeAspect="1"/>
          </p:cNvPicPr>
          <p:nvPr userDrawn="1"/>
        </p:nvPicPr>
        <p:blipFill>
          <a:blip r:embed="rId2" cstate="email"/>
          <a:stretch>
            <a:fillRect/>
          </a:stretch>
        </p:blipFill>
        <p:spPr>
          <a:xfrm>
            <a:off x="10804324" y="6378872"/>
            <a:ext cx="1368151" cy="451163"/>
          </a:xfrm>
          <a:prstGeom prst="rect">
            <a:avLst/>
          </a:prstGeom>
        </p:spPr>
      </p:pic>
    </p:spTree>
    <p:extLst>
      <p:ext uri="{BB962C8B-B14F-4D97-AF65-F5344CB8AC3E}">
        <p14:creationId xmlns:p14="http://schemas.microsoft.com/office/powerpoint/2010/main" val="311675732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5733256"/>
          </a:xfrm>
          <a:prstGeom prst="rect">
            <a:avLst/>
          </a:prstGeom>
          <a:solidFill>
            <a:srgbClr val="31368D"/>
          </a:solidFill>
          <a:ln w="9525">
            <a:no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1E1E1E"/>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Rectangle 9"/>
          <p:cNvSpPr/>
          <p:nvPr userDrawn="1"/>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微软雅黑"/>
              <a:cs typeface="+mn-cs"/>
            </a:endParaRPr>
          </a:p>
        </p:txBody>
      </p:sp>
      <p:sp>
        <p:nvSpPr>
          <p:cNvPr id="4113" name="Rectangle 17"/>
          <p:cNvSpPr>
            <a:spLocks noGrp="1" noChangeArrowheads="1"/>
          </p:cNvSpPr>
          <p:nvPr userDrawn="1">
            <p:ph type="ctrTitle" sz="quarter"/>
          </p:nvPr>
        </p:nvSpPr>
        <p:spPr>
          <a:xfrm>
            <a:off x="914400" y="2542273"/>
            <a:ext cx="8709992" cy="646331"/>
          </a:xfrm>
          <a:ln/>
        </p:spPr>
        <p:txBody>
          <a:bodyPr lIns="91440"/>
          <a:lstStyle>
            <a:lvl1pPr>
              <a:defRPr sz="400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8" cy="880814"/>
          </a:xfrm>
          <a:ln/>
        </p:spPr>
        <p:txBody>
          <a:bodyPr lIns="91440" tIns="45720" rIns="91440" bIns="45720"/>
          <a:lstStyle>
            <a:lvl1pPr marL="0" indent="0">
              <a:buFont typeface="Wingdings" pitchFamily="2" charset="2"/>
              <a:buNone/>
              <a:defRPr sz="2000">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FFFFFF"/>
                </a:solidFill>
                <a:effectLst/>
                <a:uLnTx/>
                <a:uFillTx/>
                <a:latin typeface="Segoe UI Light" panose="020B0502040204020203" pitchFamily="34" charset="0"/>
                <a:ea typeface="宋体" pitchFamily="2" charset="-122"/>
                <a:cs typeface="Segoe UI Light" panose="020B0502040204020203" pitchFamily="34" charset="0"/>
              </a:rPr>
              <a:t>DATE</a:t>
            </a:r>
            <a:endParaRPr kumimoji="0" lang="en-US" altLang="zh-CN" sz="2400" b="0" i="0" u="none" strike="noStrike" kern="1200" cap="none" spc="0" normalizeH="0" baseline="0" noProof="0" dirty="0">
              <a:ln>
                <a:noFill/>
              </a:ln>
              <a:solidFill>
                <a:srgbClr val="FFFFFF"/>
              </a:solidFill>
              <a:effectLst/>
              <a:uLnTx/>
              <a:uFillTx/>
              <a:latin typeface="Segoe UI Light" panose="020B0502040204020203" pitchFamily="34" charset="0"/>
              <a:ea typeface="宋体" pitchFamily="2" charset="-122"/>
              <a:cs typeface="Segoe UI Light" panose="020B0502040204020203" pitchFamily="34" charset="0"/>
            </a:endParaRP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278357267"/>
      </p:ext>
    </p:extLst>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6859190"/>
          </a:xfrm>
          <a:prstGeom prst="rect">
            <a:avLst/>
          </a:prstGeom>
          <a:solidFill>
            <a:srgbClr val="31368D"/>
          </a:solidFill>
          <a:ln w="9525">
            <a:no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1E1E1E"/>
              </a:solidFill>
              <a:effectLst/>
              <a:uLnTx/>
              <a:uFillTx/>
              <a:latin typeface="微软雅黑 Light" panose="020B0502040204020203" pitchFamily="34" charset="-122"/>
              <a:ea typeface="微软雅黑 Light" panose="020B0502040204020203" pitchFamily="34" charset="-122"/>
              <a:cs typeface="+mn-cs"/>
            </a:endParaRPr>
          </a:p>
        </p:txBody>
      </p:sp>
      <p:sp>
        <p:nvSpPr>
          <p:cNvPr id="8" name="Rectangle 7"/>
          <p:cNvSpPr/>
          <p:nvPr userDrawn="1"/>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微软雅黑"/>
              <a:cs typeface="+mn-cs"/>
            </a:endParaRPr>
          </a:p>
        </p:txBody>
      </p:sp>
      <p:sp>
        <p:nvSpPr>
          <p:cNvPr id="4113" name="Rectangle 17"/>
          <p:cNvSpPr>
            <a:spLocks noGrp="1" noChangeArrowheads="1"/>
          </p:cNvSpPr>
          <p:nvPr userDrawn="1">
            <p:ph type="ctrTitle" sz="quarter"/>
          </p:nvPr>
        </p:nvSpPr>
        <p:spPr>
          <a:xfrm>
            <a:off x="914400" y="2542273"/>
            <a:ext cx="8709992" cy="646331"/>
          </a:xfrm>
          <a:ln/>
        </p:spPr>
        <p:txBody>
          <a:bodyPr lIns="91440"/>
          <a:lstStyle>
            <a:lvl1pPr>
              <a:defRPr sz="400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8" cy="880814"/>
          </a:xfrm>
          <a:ln/>
        </p:spPr>
        <p:txBody>
          <a:bodyPr lIns="91440" tIns="45720" rIns="91440" bIns="45720"/>
          <a:lstStyle>
            <a:lvl1pPr marL="0" indent="0">
              <a:buFont typeface="Wingdings" pitchFamily="2" charset="2"/>
              <a:buNone/>
              <a:defRPr sz="2000">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FFFFFF"/>
                </a:solidFill>
                <a:effectLst/>
                <a:uLnTx/>
                <a:uFillTx/>
                <a:latin typeface="Segoe UI Light" panose="020B0502040204020203" pitchFamily="34" charset="0"/>
                <a:ea typeface="宋体" pitchFamily="2" charset="-122"/>
                <a:cs typeface="Segoe UI Light" panose="020B0502040204020203" pitchFamily="34" charset="0"/>
              </a:rPr>
              <a:t>DATE</a:t>
            </a:r>
            <a:endParaRPr kumimoji="0" lang="en-US" altLang="zh-CN" sz="2400" b="0" i="0" u="none" strike="noStrike" kern="1200" cap="none" spc="0" normalizeH="0" baseline="0" noProof="0" dirty="0">
              <a:ln>
                <a:noFill/>
              </a:ln>
              <a:solidFill>
                <a:srgbClr val="FFFFFF"/>
              </a:solidFill>
              <a:effectLst/>
              <a:uLnTx/>
              <a:uFillTx/>
              <a:latin typeface="Segoe UI Light" panose="020B0502040204020203" pitchFamily="34" charset="0"/>
              <a:ea typeface="宋体" pitchFamily="2" charset="-122"/>
              <a:cs typeface="Segoe UI Light" panose="020B0502040204020203" pitchFamily="34" charset="0"/>
            </a:endParaRPr>
          </a:p>
        </p:txBody>
      </p:sp>
    </p:spTree>
    <p:extLst>
      <p:ext uri="{BB962C8B-B14F-4D97-AF65-F5344CB8AC3E}">
        <p14:creationId xmlns:p14="http://schemas.microsoft.com/office/powerpoint/2010/main" val="269194999"/>
      </p:ext>
    </p:extLst>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userDrawn="1"/>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微软雅黑"/>
              <a:cs typeface="+mn-cs"/>
            </a:endParaRPr>
          </a:p>
        </p:txBody>
      </p:sp>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lvl1pPr marL="347663" indent="-347663">
              <a:defRPr sz="2400">
                <a:latin typeface="+mn-ea"/>
                <a:ea typeface="+mn-ea"/>
              </a:defRPr>
            </a:lvl1pPr>
            <a:lvl2pPr marL="539750" indent="-266700">
              <a:buFont typeface="Arial" panose="020B0604020202020204" pitchFamily="34" charset="0"/>
              <a:buChar char="•"/>
              <a:defRPr>
                <a:latin typeface="+mn-ea"/>
                <a:ea typeface="+mn-ea"/>
              </a:defRPr>
            </a:lvl2pPr>
            <a:lvl3pPr marL="814388" indent="-273050">
              <a:buFont typeface="Arial" panose="020B0604020202020204" pitchFamily="34" charset="0"/>
              <a:buChar char="•"/>
              <a:defRPr>
                <a:latin typeface="+mn-ea"/>
                <a:ea typeface="+mn-ea"/>
              </a:defRPr>
            </a:lvl3pPr>
            <a:lvl4pPr marL="1074738" indent="-258763">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smtClean="0">
                <a:ln>
                  <a:noFill/>
                </a:ln>
                <a:solidFill>
                  <a:srgbClr val="1E1E1E"/>
                </a:solidFill>
                <a:effectLst/>
                <a:uLnTx/>
                <a:uFillTx/>
                <a:latin typeface="Arial" charset="0"/>
                <a:ea typeface="华文细黑" pitchFamily="2" charset="-122"/>
                <a:cs typeface="+mn-cs"/>
              </a:rPr>
              <a:t>Page </a:t>
            </a:r>
            <a:fld id="{4DD6317B-43F3-489F-9BD0-D02A73CF34FE}" type="slidenum">
              <a:rPr kumimoji="0" lang="en-US" altLang="zh-CN" sz="1800" b="0" i="0" u="none" strike="noStrike" kern="1200" cap="none" spc="0" normalizeH="0" baseline="0" noProof="0" smtClean="0">
                <a:ln>
                  <a:noFill/>
                </a:ln>
                <a:solidFill>
                  <a:srgbClr val="1E1E1E"/>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800" b="0" i="0" u="none" strike="noStrike" kern="1200" cap="none" spc="0" normalizeH="0" baseline="0" noProof="0" dirty="0">
              <a:ln>
                <a:noFill/>
              </a:ln>
              <a:solidFill>
                <a:srgbClr val="1E1E1E"/>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039637534"/>
      </p:ext>
    </p:extLst>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userDrawn="1"/>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微软雅黑"/>
              <a:cs typeface="+mn-cs"/>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lvl1pPr marL="347663" indent="-347663">
              <a:defRPr sz="2400">
                <a:latin typeface="+mn-ea"/>
                <a:ea typeface="+mn-ea"/>
              </a:defRPr>
            </a:lvl1pPr>
            <a:lvl2pPr marL="539750" indent="-266700">
              <a:buFont typeface="Arial" panose="020B0604020202020204" pitchFamily="34" charset="0"/>
              <a:buChar char="•"/>
              <a:defRPr>
                <a:latin typeface="+mn-ea"/>
                <a:ea typeface="+mn-ea"/>
              </a:defRPr>
            </a:lvl2pPr>
            <a:lvl3pPr marL="814388" indent="-273050">
              <a:buFont typeface="Arial" panose="020B0604020202020204" pitchFamily="34" charset="0"/>
              <a:buChar char="•"/>
              <a:defRPr>
                <a:latin typeface="+mn-ea"/>
                <a:ea typeface="+mn-ea"/>
              </a:defRPr>
            </a:lvl3pPr>
            <a:lvl4pPr marL="1074738" indent="-258763">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smtClean="0">
                <a:ln>
                  <a:noFill/>
                </a:ln>
                <a:solidFill>
                  <a:srgbClr val="1E1E1E"/>
                </a:solidFill>
                <a:effectLst/>
                <a:uLnTx/>
                <a:uFillTx/>
                <a:latin typeface="Arial" charset="0"/>
                <a:ea typeface="华文细黑" pitchFamily="2" charset="-122"/>
                <a:cs typeface="+mn-cs"/>
              </a:rPr>
              <a:t>Page </a:t>
            </a:r>
            <a:fld id="{4DD6317B-43F3-489F-9BD0-D02A73CF34FE}" type="slidenum">
              <a:rPr kumimoji="0" lang="en-US" altLang="zh-CN" sz="1800" b="0" i="0" u="none" strike="noStrike" kern="1200" cap="none" spc="0" normalizeH="0" baseline="0" noProof="0" smtClean="0">
                <a:ln>
                  <a:noFill/>
                </a:ln>
                <a:solidFill>
                  <a:srgbClr val="1E1E1E"/>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800" b="0" i="0" u="none" strike="noStrike" kern="1200" cap="none" spc="0" normalizeH="0" baseline="0" noProof="0" dirty="0">
              <a:ln>
                <a:noFill/>
              </a:ln>
              <a:solidFill>
                <a:srgbClr val="1E1E1E"/>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928342984"/>
      </p:ext>
    </p:extLst>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22578162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itchFamily="34" charset="-122"/>
              <a:ea typeface="微软雅黑 Light"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15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itchFamily="34" charset="0"/>
                <a:cs typeface="Segoe UI Light" pitchFamily="34" charset="0"/>
              </a:defRPr>
            </a:lvl1pPr>
          </a:lstStyle>
          <a:p>
            <a:pPr fontAlgn="auto">
              <a:spcBef>
                <a:spcPts val="0"/>
              </a:spcBef>
              <a:spcAft>
                <a:spcPts val="0"/>
              </a:spcAft>
              <a:defRPr/>
            </a:pPr>
            <a:endParaRPr lang="en-US" altLang="zh-CN">
              <a:solidFill>
                <a:srgbClr val="FFFFFF"/>
              </a:solidFill>
              <a:ea typeface="微软雅黑"/>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4240821182"/>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93244778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7277627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23466705"/>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06943262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3448240007"/>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20634765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7360291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7631168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8756560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F01B59-8D05-403E-8150-EA3F4509F958}" type="datetimeFigureOut">
              <a:rPr lang="en-US" smtClean="0">
                <a:solidFill>
                  <a:prstClr val="black">
                    <a:tint val="75000"/>
                  </a:prstClr>
                </a:solidFill>
                <a:latin typeface="Arial" panose="020B0604020202020204" pitchFamily="34" charset="0"/>
                <a:ea typeface="宋体" panose="02010600030101010101" pitchFamily="2" charset="-122"/>
              </a:rPr>
              <a:pPr/>
              <a:t>1/21/2019</a:t>
            </a:fld>
            <a:endParaRPr lang="en-US" dirty="0">
              <a:solidFill>
                <a:prstClr val="black">
                  <a:tint val="75000"/>
                </a:prstClr>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p>
            <a:endParaRPr lang="en-US" dirty="0">
              <a:solidFill>
                <a:prstClr val="black">
                  <a:tint val="75000"/>
                </a:prstClr>
              </a:solidFill>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2"/>
          </p:nvPr>
        </p:nvSpPr>
        <p:spPr/>
        <p:txBody>
          <a:bodyPr/>
          <a:lstStyle/>
          <a:p>
            <a:fld id="{BD6E3528-E0ED-45C3-A77D-2D573E56E760}" type="slidenum">
              <a:rPr lang="en-US" smtClean="0">
                <a:solidFill>
                  <a:prstClr val="black">
                    <a:tint val="75000"/>
                  </a:prstClr>
                </a:solidFill>
                <a:latin typeface="Arial" panose="020B0604020202020204" pitchFamily="34" charset="0"/>
                <a:ea typeface="宋体" panose="02010600030101010101" pitchFamily="2" charset="-122"/>
              </a:rPr>
              <a:pPr/>
              <a:t>‹#›</a:t>
            </a:fld>
            <a:endParaRPr lang="en-US" dirty="0">
              <a:solidFill>
                <a:prstClr val="black">
                  <a:tint val="75000"/>
                </a:prstClr>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986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itchFamily="34" charset="-122"/>
              <a:ea typeface="微软雅黑 Light"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15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itchFamily="34" charset="0"/>
                <a:cs typeface="Segoe UI Light" pitchFamily="34" charset="0"/>
              </a:defRPr>
            </a:lvl1pPr>
          </a:lstStyle>
          <a:p>
            <a:pPr fontAlgn="auto">
              <a:spcBef>
                <a:spcPts val="0"/>
              </a:spcBef>
              <a:spcAft>
                <a:spcPts val="0"/>
              </a:spcAft>
              <a:defRPr/>
            </a:pPr>
            <a:endParaRPr lang="en-US" altLang="zh-CN">
              <a:solidFill>
                <a:srgbClr val="FFFFFF"/>
              </a:solidFill>
              <a:ea typeface="微软雅黑"/>
            </a:endParaRPr>
          </a:p>
        </p:txBody>
      </p:sp>
    </p:spTree>
    <p:extLst>
      <p:ext uri="{BB962C8B-B14F-4D97-AF65-F5344CB8AC3E}">
        <p14:creationId xmlns:p14="http://schemas.microsoft.com/office/powerpoint/2010/main" val="19075596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itchFamily="34" charset="-122"/>
              <a:ea typeface="微软雅黑 Light"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itchFamily="34" charset="0"/>
                <a:cs typeface="Segoe UI Light" pitchFamily="34" charset="0"/>
              </a:defRPr>
            </a:lvl1pPr>
          </a:lstStyle>
          <a:p>
            <a:fld id="{B09234F3-E1DA-454D-B0FF-7B86C0C10BBF}" type="datetimeFigureOut">
              <a:rPr lang="zh-CN" altLang="en-US" smtClean="0">
                <a:solidFill>
                  <a:srgbClr val="FFFFFF"/>
                </a:solidFill>
              </a:rPr>
              <a:pPr/>
              <a:t>2019/1/21</a:t>
            </a:fld>
            <a:endParaRPr lang="zh-CN" altLang="en-US">
              <a:solidFill>
                <a:srgbClr val="FFFFFF"/>
              </a:solidFill>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409589303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itchFamily="34" charset="-122"/>
              <a:ea typeface="微软雅黑 Light"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itchFamily="34" charset="0"/>
                <a:cs typeface="Segoe UI Light" pitchFamily="34" charset="0"/>
              </a:defRPr>
            </a:lvl1pPr>
          </a:lstStyle>
          <a:p>
            <a:fld id="{B09234F3-E1DA-454D-B0FF-7B86C0C10BBF}" type="datetimeFigureOut">
              <a:rPr lang="zh-CN" altLang="en-US" smtClean="0">
                <a:solidFill>
                  <a:srgbClr val="FFFFFF"/>
                </a:solidFill>
              </a:rPr>
              <a:pPr/>
              <a:t>2019/1/21</a:t>
            </a:fld>
            <a:endParaRPr lang="zh-CN" altLang="en-US">
              <a:solidFill>
                <a:srgbClr val="FFFFFF"/>
              </a:solidFill>
            </a:endParaRPr>
          </a:p>
        </p:txBody>
      </p:sp>
    </p:spTree>
    <p:extLst>
      <p:ext uri="{BB962C8B-B14F-4D97-AF65-F5344CB8AC3E}">
        <p14:creationId xmlns:p14="http://schemas.microsoft.com/office/powerpoint/2010/main" val="106795674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hasCustomPrompt="1"/>
          </p:nvPr>
        </p:nvSpPr>
        <p:spPr/>
        <p:txBody>
          <a:bodyPr/>
          <a:lstStyle>
            <a:lvl1pPr marL="347980" indent="-347980">
              <a:defRPr sz="2400">
                <a:latin typeface="+mn-ea"/>
                <a:ea typeface="+mn-ea"/>
              </a:defRPr>
            </a:lvl1pPr>
            <a:lvl2pPr marL="539750" indent="-266700">
              <a:buFont typeface="Arial" charset="0"/>
              <a:buChar char="•"/>
              <a:defRPr>
                <a:latin typeface="+mn-ea"/>
                <a:ea typeface="+mn-ea"/>
              </a:defRPr>
            </a:lvl2pPr>
            <a:lvl3pPr marL="814705" indent="-273050">
              <a:buFont typeface="Arial" charset="0"/>
              <a:buChar char="•"/>
              <a:defRPr>
                <a:latin typeface="+mn-ea"/>
                <a:ea typeface="+mn-ea"/>
              </a:defRPr>
            </a:lvl3pPr>
            <a:lvl4pPr marL="1075055" indent="-259080">
              <a:buFont typeface="Arial" charset="0"/>
              <a:buChar char="•"/>
              <a:defRPr/>
            </a:lvl4pPr>
            <a:lvl5pPr marL="1346200" indent="-269875">
              <a:buFont typeface="Arial"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rPr>
              <a:pPr/>
              <a:t>‹#›</a:t>
            </a:fld>
            <a:endParaRPr lang="zh-CN" altLang="en-US">
              <a:solidFill>
                <a:srgbClr val="1E1E1E"/>
              </a:solidFill>
            </a:endParaRPr>
          </a:p>
        </p:txBody>
      </p:sp>
    </p:spTree>
    <p:extLst>
      <p:ext uri="{BB962C8B-B14F-4D97-AF65-F5344CB8AC3E}">
        <p14:creationId xmlns:p14="http://schemas.microsoft.com/office/powerpoint/2010/main" val="106243704"/>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hasCustomPrompt="1"/>
          </p:nvPr>
        </p:nvSpPr>
        <p:spPr/>
        <p:txBody>
          <a:bodyPr/>
          <a:lstStyle>
            <a:lvl1pPr marL="347980" indent="-347980">
              <a:defRPr sz="2400">
                <a:latin typeface="+mn-ea"/>
                <a:ea typeface="+mn-ea"/>
              </a:defRPr>
            </a:lvl1pPr>
            <a:lvl2pPr marL="539750" indent="-266700">
              <a:buFont typeface="Arial" charset="0"/>
              <a:buChar char="•"/>
              <a:defRPr>
                <a:latin typeface="+mn-ea"/>
                <a:ea typeface="+mn-ea"/>
              </a:defRPr>
            </a:lvl2pPr>
            <a:lvl3pPr marL="814705" indent="-273050">
              <a:buFont typeface="Arial" charset="0"/>
              <a:buChar char="•"/>
              <a:defRPr>
                <a:latin typeface="+mn-ea"/>
                <a:ea typeface="+mn-ea"/>
              </a:defRPr>
            </a:lvl3pPr>
            <a:lvl4pPr marL="1075055" indent="-259080">
              <a:buFont typeface="Arial" charset="0"/>
              <a:buChar char="•"/>
              <a:defRPr/>
            </a:lvl4pPr>
            <a:lvl5pPr marL="1346200" indent="-269875">
              <a:buFont typeface="Arial"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rPr>
              <a:pPr/>
              <a:t>‹#›</a:t>
            </a:fld>
            <a:endParaRPr lang="zh-CN" altLang="en-US">
              <a:solidFill>
                <a:srgbClr val="1E1E1E"/>
              </a:solidFill>
            </a:endParaRPr>
          </a:p>
        </p:txBody>
      </p:sp>
    </p:spTree>
    <p:extLst>
      <p:ext uri="{BB962C8B-B14F-4D97-AF65-F5344CB8AC3E}">
        <p14:creationId xmlns:p14="http://schemas.microsoft.com/office/powerpoint/2010/main" val="199653929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2974566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F01B59-8D05-403E-8150-EA3F4509F958}" type="datetimeFigureOut">
              <a:rPr lang="en-US" smtClean="0">
                <a:solidFill>
                  <a:prstClr val="black">
                    <a:tint val="75000"/>
                  </a:prstClr>
                </a:solidFill>
              </a:rPr>
              <a:pPr/>
              <a:t>1/21/2019</a:t>
            </a:fld>
            <a:endParaRPr lang="en-US" dirty="0">
              <a:solidFill>
                <a:prstClr val="black">
                  <a:tint val="75000"/>
                </a:prstClr>
              </a:solidFill>
            </a:endParaRPr>
          </a:p>
        </p:txBody>
      </p:sp>
      <p:sp>
        <p:nvSpPr>
          <p:cNvPr id="3" name="页脚占位符 2"/>
          <p:cNvSpPr>
            <a:spLocks noGrp="1"/>
          </p:cNvSpPr>
          <p:nvPr>
            <p:ph type="ftr" sz="quarter" idx="11"/>
          </p:nvPr>
        </p:nvSpPr>
        <p:spPr/>
        <p:txBody>
          <a:bodyPr/>
          <a:lstStyle/>
          <a:p>
            <a:endParaRPr lang="en-US" dirty="0">
              <a:solidFill>
                <a:prstClr val="black">
                  <a:tint val="75000"/>
                </a:prstClr>
              </a:solidFill>
            </a:endParaRPr>
          </a:p>
        </p:txBody>
      </p:sp>
      <p:sp>
        <p:nvSpPr>
          <p:cNvPr id="4" name="灯片编号占位符 3"/>
          <p:cNvSpPr>
            <a:spLocks noGrp="1"/>
          </p:cNvSpPr>
          <p:nvPr>
            <p:ph type="sldNum" sz="quarter" idx="12"/>
          </p:nvPr>
        </p:nvSpPr>
        <p:spPr/>
        <p:txBody>
          <a:bodyPr/>
          <a:lstStyle/>
          <a:p>
            <a:fld id="{BD6E3528-E0ED-45C3-A77D-2D573E56E76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565906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sz="1200" b="1"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b="1">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a:defRPr/>
            </a:pPr>
            <a:r>
              <a:rPr lang="en-US" altLang="zh-CN" b="1" dirty="0">
                <a:solidFill>
                  <a:srgbClr val="FFFFFF"/>
                </a:solidFill>
                <a:ea typeface="ＭＳ Ｐゴシック" charset="0"/>
              </a:rPr>
              <a:t>DATE</a:t>
            </a: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210341769"/>
      </p:ext>
    </p:extLst>
  </p:cSld>
  <p:clrMapOvr>
    <a:masterClrMapping/>
  </p:clrMapOvr>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sz="1200" b="1"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b="1">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a:defRPr/>
            </a:pPr>
            <a:r>
              <a:rPr lang="en-US" altLang="zh-CN" b="1" dirty="0">
                <a:solidFill>
                  <a:srgbClr val="FFFFFF"/>
                </a:solidFill>
                <a:ea typeface="ＭＳ Ｐゴシック" charset="0"/>
              </a:rPr>
              <a:t>DATE</a:t>
            </a:r>
          </a:p>
        </p:txBody>
      </p:sp>
    </p:spTree>
    <p:extLst>
      <p:ext uri="{BB962C8B-B14F-4D97-AF65-F5344CB8AC3E}">
        <p14:creationId xmlns:p14="http://schemas.microsoft.com/office/powerpoint/2010/main" val="2891369941"/>
      </p:ext>
    </p:extLst>
  </p:cSld>
  <p:clrMapOvr>
    <a:masterClrMapping/>
  </p:clrMapOvr>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1B68E7C4-D4E4-4C29-82F8-A95A6A721B1F}" type="slidenum">
              <a:rPr lang="en-US" sz="1200" b="1" smtClean="0">
                <a:solidFill>
                  <a:srgbClr val="000000">
                    <a:tint val="75000"/>
                  </a:srgbClr>
                </a:solidFill>
                <a:latin typeface="Marsfont" charset="0"/>
                <a:ea typeface="ＭＳ Ｐゴシック" charset="0"/>
              </a:rPr>
              <a:pPr/>
              <a:t>‹#›</a:t>
            </a:fld>
            <a:endParaRPr lang="en-US" sz="1200" b="1" dirty="0">
              <a:solidFill>
                <a:srgbClr val="000000">
                  <a:tint val="75000"/>
                </a:srgbClr>
              </a:solidFill>
              <a:latin typeface="Marsfont" charset="0"/>
              <a:ea typeface="ＭＳ Ｐゴシック" charset="0"/>
            </a:endParaRPr>
          </a:p>
        </p:txBody>
      </p:sp>
    </p:spTree>
    <p:extLst>
      <p:ext uri="{BB962C8B-B14F-4D97-AF65-F5344CB8AC3E}">
        <p14:creationId xmlns:p14="http://schemas.microsoft.com/office/powerpoint/2010/main" val="3785780509"/>
      </p:ext>
    </p:extLst>
  </p:cSld>
  <p:clrMapOvr>
    <a:masterClrMapping/>
  </p:clrMapOvr>
  <p:transition/>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1B68E7C4-D4E4-4C29-82F8-A95A6A721B1F}" type="slidenum">
              <a:rPr lang="en-US" sz="1200" b="1" smtClean="0">
                <a:solidFill>
                  <a:srgbClr val="000000">
                    <a:tint val="75000"/>
                  </a:srgbClr>
                </a:solidFill>
                <a:latin typeface="Marsfont" charset="0"/>
                <a:ea typeface="ＭＳ Ｐゴシック" charset="0"/>
              </a:rPr>
              <a:pPr/>
              <a:t>‹#›</a:t>
            </a:fld>
            <a:endParaRPr lang="en-US" sz="1200" b="1" dirty="0">
              <a:solidFill>
                <a:srgbClr val="000000">
                  <a:tint val="75000"/>
                </a:srgbClr>
              </a:solidFill>
              <a:latin typeface="Marsfont" charset="0"/>
              <a:ea typeface="ＭＳ Ｐゴシック" charset="0"/>
            </a:endParaRPr>
          </a:p>
        </p:txBody>
      </p:sp>
    </p:spTree>
    <p:extLst>
      <p:ext uri="{BB962C8B-B14F-4D97-AF65-F5344CB8AC3E}">
        <p14:creationId xmlns:p14="http://schemas.microsoft.com/office/powerpoint/2010/main" val="1942527490"/>
      </p:ext>
    </p:extLst>
  </p:cSld>
  <p:clrMapOvr>
    <a:masterClrMapping/>
  </p:clrMapOv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7"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charset="0"/>
              <a:buChar char="•"/>
              <a:defRPr>
                <a:latin typeface="+mn-ea"/>
                <a:ea typeface="+mn-ea"/>
              </a:defRPr>
            </a:lvl2pPr>
            <a:lvl3pPr marL="610870" indent="-205105">
              <a:buFont typeface="Arial" charset="0"/>
              <a:buChar char="•"/>
              <a:defRPr>
                <a:latin typeface="+mn-ea"/>
                <a:ea typeface="+mn-ea"/>
              </a:defRPr>
            </a:lvl3pPr>
            <a:lvl4pPr marL="805815" indent="-194310">
              <a:buFont typeface="Arial" charset="0"/>
              <a:buChar char="•"/>
              <a:defRPr/>
            </a:lvl4pPr>
            <a:lvl5pPr marL="1009650" indent="-202565">
              <a:buFont typeface="Arial"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Slide Number Placeholder 5"/>
          <p:cNvSpPr>
            <a:spLocks noGrp="1"/>
          </p:cNvSpPr>
          <p:nvPr>
            <p:ph type="sldNum" sz="quarter" idx="10"/>
          </p:nvPr>
        </p:nvSpPr>
        <p:spPr>
          <a:xfrm>
            <a:off x="9696400" y="6165306"/>
            <a:ext cx="1890184" cy="365125"/>
          </a:xfrm>
          <a:prstGeom prst="rect">
            <a:avLst/>
          </a:prstGeom>
        </p:spPr>
        <p:txBody>
          <a:bodyPr/>
          <a:lstStyle>
            <a:lvl1pPr algn="r">
              <a:defRPr/>
            </a:lvl1pPr>
          </a:lstStyle>
          <a:p>
            <a:pPr fontAlgn="auto">
              <a:spcBef>
                <a:spcPts val="0"/>
              </a:spcBef>
              <a:spcAft>
                <a:spcPts val="0"/>
              </a:spcAft>
              <a:defRPr/>
            </a:pPr>
            <a:r>
              <a:rPr lang="en-US" altLang="zh-CN">
                <a:solidFill>
                  <a:srgbClr val="1E1E1E"/>
                </a:solidFill>
                <a:latin typeface="Segoe UI Light"/>
                <a:ea typeface="微软雅黑"/>
              </a:rPr>
              <a:t>Page </a:t>
            </a:r>
            <a:fld id="{448D2F9F-663C-42D7-B659-B78D1D99B89B}" type="slidenum">
              <a:rPr lang="en-US" altLang="zh-CN" smtClean="0">
                <a:solidFill>
                  <a:srgbClr val="1E1E1E"/>
                </a:solidFill>
                <a:latin typeface="Segoe UI Light"/>
                <a:ea typeface="微软雅黑"/>
              </a:rPr>
              <a:pPr fontAlgn="auto">
                <a:spcBef>
                  <a:spcPts val="0"/>
                </a:spcBef>
                <a:spcAft>
                  <a:spcPts val="0"/>
                </a:spcAft>
                <a:defRPr/>
              </a:pPr>
              <a:t>‹#›</a:t>
            </a:fld>
            <a:endParaRPr lang="en-US" altLang="zh-CN">
              <a:solidFill>
                <a:srgbClr val="1E1E1E"/>
              </a:solidFill>
              <a:latin typeface="Segoe UI Light"/>
              <a:ea typeface="微软雅黑"/>
            </a:endParaRPr>
          </a:p>
        </p:txBody>
      </p:sp>
    </p:spTree>
    <p:extLst>
      <p:ext uri="{BB962C8B-B14F-4D97-AF65-F5344CB8AC3E}">
        <p14:creationId xmlns:p14="http://schemas.microsoft.com/office/powerpoint/2010/main" val="2684368598"/>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021404746"/>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5B7D615-BD85-40D2-9755-85F0EA4820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186255284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5B7D615-BD85-40D2-9755-85F0EA4820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412644625"/>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B0343DDA-3B33-4585-B094-20E4D46B53E1}"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7232436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B0343DDA-3B33-4585-B094-20E4D46B53E1}"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81716621"/>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65083700"/>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5733256"/>
          </a:xfrm>
          <a:prstGeom prst="rect">
            <a:avLst/>
          </a:prstGeom>
          <a:solidFill>
            <a:srgbClr val="31368D"/>
          </a:solidFill>
          <a:ln w="9525">
            <a:noFill/>
            <a:miter lim="800000"/>
            <a:headEnd/>
            <a:tailEnd/>
          </a:ln>
          <a:effectLst/>
        </p:spPr>
        <p:txBody>
          <a:bodyPr wrap="none" anchor="ctr"/>
          <a:lstStyle/>
          <a:p>
            <a:pPr>
              <a:defRPr/>
            </a:pPr>
            <a:endParaRPr lang="zh-CN" altLang="en-US" dirty="0">
              <a:solidFill>
                <a:prstClr val="black"/>
              </a:solidFill>
              <a:latin typeface="微软雅黑 Light" panose="020B0502040204020203" pitchFamily="34" charset="-122"/>
              <a:ea typeface="微软雅黑 Light" panose="020B0502040204020203" pitchFamily="34" charset="-122"/>
            </a:endParaRPr>
          </a:p>
        </p:txBody>
      </p:sp>
      <p:sp>
        <p:nvSpPr>
          <p:cNvPr id="10" name="Rectangle 9"/>
          <p:cNvSpPr/>
          <p:nvPr userDrawn="1"/>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4113" name="Rectangle 17"/>
          <p:cNvSpPr>
            <a:spLocks noGrp="1" noChangeArrowheads="1"/>
          </p:cNvSpPr>
          <p:nvPr userDrawn="1">
            <p:ph type="ctrTitle" sz="quarter"/>
          </p:nvPr>
        </p:nvSpPr>
        <p:spPr>
          <a:xfrm>
            <a:off x="914400" y="2542273"/>
            <a:ext cx="8709992" cy="646331"/>
          </a:xfrm>
          <a:ln/>
        </p:spPr>
        <p:txBody>
          <a:bodyPr lIns="91440"/>
          <a:lstStyle>
            <a:lvl1pPr>
              <a:defRPr sz="400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8" cy="880814"/>
          </a:xfrm>
          <a:ln/>
        </p:spPr>
        <p:txBody>
          <a:bodyPr lIns="91440" tIns="45720" rIns="91440" bIns="45720"/>
          <a:lstStyle>
            <a:lvl1pPr marL="0" indent="0">
              <a:buFont typeface="Wingdings" pitchFamily="2" charset="2"/>
              <a:buNone/>
              <a:defRPr sz="2000">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a:defRPr/>
            </a:pPr>
            <a:r>
              <a:rPr lang="en-US" altLang="zh-CN" dirty="0">
                <a:solidFill>
                  <a:srgbClr val="242852"/>
                </a:solidFill>
                <a:ea typeface="宋体" pitchFamily="2" charset="-122"/>
              </a:rPr>
              <a:t>DATE</a:t>
            </a: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92544" y="5871111"/>
            <a:ext cx="1066949" cy="847843"/>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69450"/>
            <a:ext cx="1368151" cy="451163"/>
          </a:xfrm>
          <a:prstGeom prst="rect">
            <a:avLst/>
          </a:prstGeom>
        </p:spPr>
      </p:pic>
    </p:spTree>
    <p:extLst>
      <p:ext uri="{BB962C8B-B14F-4D97-AF65-F5344CB8AC3E}">
        <p14:creationId xmlns:p14="http://schemas.microsoft.com/office/powerpoint/2010/main" val="48351553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userDrawn="1"/>
        </p:nvSpPr>
        <p:spPr bwMode="auto">
          <a:xfrm>
            <a:off x="0" y="-1190"/>
            <a:ext cx="12192000" cy="6859190"/>
          </a:xfrm>
          <a:prstGeom prst="rect">
            <a:avLst/>
          </a:prstGeom>
          <a:solidFill>
            <a:srgbClr val="31368D"/>
          </a:solidFill>
          <a:ln w="9525">
            <a:noFill/>
            <a:miter lim="800000"/>
            <a:headEnd/>
            <a:tailEnd/>
          </a:ln>
          <a:effectLst/>
        </p:spPr>
        <p:txBody>
          <a:bodyPr wrap="none" anchor="ctr"/>
          <a:lstStyle/>
          <a:p>
            <a:pPr>
              <a:defRPr/>
            </a:pPr>
            <a:endParaRPr lang="zh-CN" altLang="en-US" dirty="0">
              <a:solidFill>
                <a:prstClr val="black"/>
              </a:solidFill>
              <a:latin typeface="微软雅黑 Light" panose="020B0502040204020203" pitchFamily="34" charset="-122"/>
              <a:ea typeface="微软雅黑 Light" panose="020B0502040204020203" pitchFamily="34" charset="-122"/>
            </a:endParaRPr>
          </a:p>
        </p:txBody>
      </p:sp>
      <p:sp>
        <p:nvSpPr>
          <p:cNvPr id="8" name="Rectangle 7"/>
          <p:cNvSpPr/>
          <p:nvPr userDrawn="1"/>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4113" name="Rectangle 17"/>
          <p:cNvSpPr>
            <a:spLocks noGrp="1" noChangeArrowheads="1"/>
          </p:cNvSpPr>
          <p:nvPr userDrawn="1">
            <p:ph type="ctrTitle" sz="quarter"/>
          </p:nvPr>
        </p:nvSpPr>
        <p:spPr>
          <a:xfrm>
            <a:off x="914400" y="2542273"/>
            <a:ext cx="8709992" cy="646331"/>
          </a:xfrm>
          <a:ln/>
        </p:spPr>
        <p:txBody>
          <a:bodyPr lIns="91440"/>
          <a:lstStyle>
            <a:lvl1pPr>
              <a:defRPr sz="4000" b="0">
                <a:solidFill>
                  <a:schemeClr val="bg1"/>
                </a:solidFill>
                <a:latin typeface="+mj-ea"/>
                <a:ea typeface="+mj-ea"/>
              </a:defRPr>
            </a:lvl1pPr>
          </a:lstStyle>
          <a:p>
            <a:r>
              <a:rPr lang="zh-CN" altLang="en-US" dirty="0"/>
              <a:t>单击此处编辑母版标题样式</a:t>
            </a:r>
          </a:p>
        </p:txBody>
      </p:sp>
      <p:sp>
        <p:nvSpPr>
          <p:cNvPr id="4114" name="Rectangle 18"/>
          <p:cNvSpPr>
            <a:spLocks noGrp="1" noChangeArrowheads="1"/>
          </p:cNvSpPr>
          <p:nvPr userDrawn="1">
            <p:ph type="subTitle" sz="quarter" idx="1"/>
          </p:nvPr>
        </p:nvSpPr>
        <p:spPr>
          <a:xfrm>
            <a:off x="920304" y="3268266"/>
            <a:ext cx="8704088" cy="880814"/>
          </a:xfrm>
          <a:ln/>
        </p:spPr>
        <p:txBody>
          <a:bodyPr lIns="91440" tIns="45720" rIns="91440" bIns="45720"/>
          <a:lstStyle>
            <a:lvl1pPr marL="0" indent="0">
              <a:buFont typeface="Wingdings" pitchFamily="2" charset="2"/>
              <a:buNone/>
              <a:defRPr sz="2000">
                <a:solidFill>
                  <a:schemeClr val="bg1"/>
                </a:solidFill>
                <a:latin typeface="+mn-ea"/>
                <a:ea typeface="+mn-ea"/>
              </a:defRPr>
            </a:lvl1pPr>
          </a:lstStyle>
          <a:p>
            <a:r>
              <a:rPr lang="zh-CN" altLang="en-US" dirty="0"/>
              <a:t>单击此处编辑母版副标题样式</a:t>
            </a:r>
          </a:p>
        </p:txBody>
      </p:sp>
      <p:sp>
        <p:nvSpPr>
          <p:cNvPr id="18" name="Rectangle 19"/>
          <p:cNvSpPr>
            <a:spLocks noGrp="1" noChangeArrowheads="1"/>
          </p:cNvSpPr>
          <p:nvPr userDrawn="1">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a:defRPr/>
            </a:pPr>
            <a:r>
              <a:rPr lang="en-US" altLang="zh-CN" dirty="0">
                <a:solidFill>
                  <a:srgbClr val="242852"/>
                </a:solidFill>
                <a:ea typeface="宋体" pitchFamily="2" charset="-122"/>
              </a:rPr>
              <a:t>DATE</a:t>
            </a:r>
          </a:p>
        </p:txBody>
      </p:sp>
    </p:spTree>
    <p:extLst>
      <p:ext uri="{BB962C8B-B14F-4D97-AF65-F5344CB8AC3E}">
        <p14:creationId xmlns:p14="http://schemas.microsoft.com/office/powerpoint/2010/main" val="410219517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userDrawn="1"/>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title"/>
          </p:nvPr>
        </p:nvSpPr>
        <p:spPr>
          <a:xfrm>
            <a:off x="497418" y="344847"/>
            <a:ext cx="11263212" cy="424732"/>
          </a:xfrm>
        </p:spPr>
        <p:txBody>
          <a:bodyPr/>
          <a:lstStyle>
            <a:lvl1pPr>
              <a:defRPr sz="2400">
                <a:latin typeface="+mj-ea"/>
                <a:ea typeface="+mj-ea"/>
              </a:defRPr>
            </a:lvl1pPr>
          </a:lstStyle>
          <a:p>
            <a:r>
              <a:rPr lang="zh-CN" altLang="en-US"/>
              <a:t>单击此处编辑母版标题样式</a:t>
            </a:r>
          </a:p>
        </p:txBody>
      </p:sp>
      <p:sp>
        <p:nvSpPr>
          <p:cNvPr id="3" name="内容占位符 2"/>
          <p:cNvSpPr>
            <a:spLocks noGrp="1"/>
          </p:cNvSpPr>
          <p:nvPr>
            <p:ph idx="1" hasCustomPrompt="1"/>
          </p:nvPr>
        </p:nvSpPr>
        <p:spPr/>
        <p:txBody>
          <a:bodyPr/>
          <a:lstStyle>
            <a:lvl1pPr marL="347663" indent="-347663">
              <a:defRPr sz="2400">
                <a:latin typeface="+mn-ea"/>
                <a:ea typeface="+mn-ea"/>
              </a:defRPr>
            </a:lvl1pPr>
            <a:lvl2pPr marL="539750" indent="-266700">
              <a:buFont typeface="Arial" panose="020B0604020202020204" pitchFamily="34" charset="0"/>
              <a:buChar char="•"/>
              <a:defRPr sz="2000">
                <a:latin typeface="+mn-ea"/>
                <a:ea typeface="+mn-ea"/>
              </a:defRPr>
            </a:lvl2pPr>
            <a:lvl3pPr marL="814388" indent="-273050">
              <a:buFont typeface="Arial" panose="020B0604020202020204" pitchFamily="34" charset="0"/>
              <a:buChar char="•"/>
              <a:defRPr>
                <a:latin typeface="+mn-ea"/>
                <a:ea typeface="+mn-ea"/>
              </a:defRPr>
            </a:lvl3pPr>
            <a:lvl4pPr marL="1074738" indent="-258763">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Slide Number Placeholder 5"/>
          <p:cNvSpPr>
            <a:spLocks noGrp="1"/>
          </p:cNvSpPr>
          <p:nvPr>
            <p:ph type="sldNum" sz="quarter" idx="10"/>
          </p:nvPr>
        </p:nvSpPr>
        <p:spPr>
          <a:xfrm>
            <a:off x="8958344" y="6406662"/>
            <a:ext cx="1890184" cy="365125"/>
          </a:xfrm>
          <a:prstGeom prst="rect">
            <a:avLst/>
          </a:prstGeom>
        </p:spPr>
        <p:txBody>
          <a:bodyPr/>
          <a:lstStyle>
            <a:lvl1pPr algn="r">
              <a:defRPr/>
            </a:lvl1pPr>
          </a:lstStyle>
          <a:p>
            <a:pPr>
              <a:defRPr/>
            </a:pPr>
            <a:r>
              <a:rPr lang="en-US" altLang="zh-CN">
                <a:solidFill>
                  <a:prstClr val="black"/>
                </a:solidFill>
                <a:ea typeface="华文细黑" pitchFamily="2" charset="-122"/>
              </a:rPr>
              <a:t>Page </a:t>
            </a:r>
            <a:fld id="{4DD6317B-43F3-489F-9BD0-D02A73CF34FE}" type="slidenum">
              <a:rPr lang="en-US" altLang="zh-CN" smtClean="0">
                <a:solidFill>
                  <a:prstClr val="black"/>
                </a:solidFill>
                <a:ea typeface="华文细黑" pitchFamily="2" charset="-122"/>
              </a:rPr>
              <a:pPr>
                <a:defRPr/>
              </a:pPr>
              <a:t>‹#›</a:t>
            </a:fld>
            <a:endParaRPr lang="en-US" altLang="zh-CN" dirty="0">
              <a:solidFill>
                <a:prstClr val="black"/>
              </a:solidFill>
              <a:ea typeface="华文细黑" pitchFamily="2" charset="-122"/>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4324" y="6378872"/>
            <a:ext cx="1368151" cy="451163"/>
          </a:xfrm>
          <a:prstGeom prst="rect">
            <a:avLst/>
          </a:prstGeom>
        </p:spPr>
      </p:pic>
    </p:spTree>
    <p:extLst>
      <p:ext uri="{BB962C8B-B14F-4D97-AF65-F5344CB8AC3E}">
        <p14:creationId xmlns:p14="http://schemas.microsoft.com/office/powerpoint/2010/main" val="1839188362"/>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userDrawn="1"/>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title"/>
          </p:nvPr>
        </p:nvSpPr>
        <p:spPr>
          <a:xfrm>
            <a:off x="497418" y="344847"/>
            <a:ext cx="11263212" cy="424732"/>
          </a:xfrm>
        </p:spPr>
        <p:txBody>
          <a:bodyPr/>
          <a:lstStyle>
            <a:lvl1pPr>
              <a:defRPr sz="2400">
                <a:solidFill>
                  <a:schemeClr val="tx1">
                    <a:lumMod val="65000"/>
                    <a:lumOff val="35000"/>
                  </a:schemeClr>
                </a:solidFill>
                <a:latin typeface="+mj-ea"/>
                <a:ea typeface="+mj-ea"/>
              </a:defRPr>
            </a:lvl1pPr>
          </a:lstStyle>
          <a:p>
            <a:r>
              <a:rPr lang="zh-CN" altLang="en-US" dirty="0"/>
              <a:t>单击此处编辑母版标题样式</a:t>
            </a:r>
          </a:p>
        </p:txBody>
      </p:sp>
      <p:sp>
        <p:nvSpPr>
          <p:cNvPr id="3" name="内容占位符 2"/>
          <p:cNvSpPr>
            <a:spLocks noGrp="1"/>
          </p:cNvSpPr>
          <p:nvPr>
            <p:ph idx="1" hasCustomPrompt="1"/>
          </p:nvPr>
        </p:nvSpPr>
        <p:spPr/>
        <p:txBody>
          <a:bodyPr/>
          <a:lstStyle>
            <a:lvl1pPr marL="347663" indent="-347663">
              <a:defRPr sz="2400">
                <a:latin typeface="+mn-ea"/>
                <a:ea typeface="+mn-ea"/>
              </a:defRPr>
            </a:lvl1pPr>
            <a:lvl2pPr marL="539750" indent="-266700">
              <a:buFont typeface="Arial" panose="020B0604020202020204" pitchFamily="34" charset="0"/>
              <a:buChar char="•"/>
              <a:defRPr sz="2000">
                <a:latin typeface="+mn-ea"/>
                <a:ea typeface="+mn-ea"/>
              </a:defRPr>
            </a:lvl2pPr>
            <a:lvl3pPr marL="814388" indent="-273050">
              <a:buFont typeface="Arial" panose="020B0604020202020204" pitchFamily="34" charset="0"/>
              <a:buChar char="•"/>
              <a:defRPr>
                <a:latin typeface="+mn-ea"/>
                <a:ea typeface="+mn-ea"/>
              </a:defRPr>
            </a:lvl3pPr>
            <a:lvl4pPr marL="1074738" indent="-258763">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Slide Number Placeholder 5"/>
          <p:cNvSpPr>
            <a:spLocks noGrp="1"/>
          </p:cNvSpPr>
          <p:nvPr>
            <p:ph type="sldNum" sz="quarter" idx="10"/>
          </p:nvPr>
        </p:nvSpPr>
        <p:spPr>
          <a:xfrm>
            <a:off x="9174368" y="6520259"/>
            <a:ext cx="1890184" cy="365125"/>
          </a:xfrm>
          <a:prstGeom prst="rect">
            <a:avLst/>
          </a:prstGeom>
        </p:spPr>
        <p:txBody>
          <a:bodyPr/>
          <a:lstStyle>
            <a:lvl1pPr algn="r">
              <a:defRPr/>
            </a:lvl1pPr>
          </a:lstStyle>
          <a:p>
            <a:pPr>
              <a:defRPr/>
            </a:pPr>
            <a:r>
              <a:rPr lang="en-US" altLang="zh-CN">
                <a:solidFill>
                  <a:prstClr val="black"/>
                </a:solidFill>
                <a:ea typeface="华文细黑" pitchFamily="2" charset="-122"/>
              </a:rPr>
              <a:t>Page </a:t>
            </a:r>
            <a:fld id="{4DD6317B-43F3-489F-9BD0-D02A73CF34FE}" type="slidenum">
              <a:rPr lang="en-US" altLang="zh-CN" smtClean="0">
                <a:solidFill>
                  <a:prstClr val="black"/>
                </a:solidFill>
                <a:ea typeface="华文细黑" pitchFamily="2" charset="-122"/>
              </a:rPr>
              <a:pPr>
                <a:defRPr/>
              </a:pPr>
              <a:t>‹#›</a:t>
            </a:fld>
            <a:endParaRPr lang="en-US" altLang="zh-CN" dirty="0">
              <a:solidFill>
                <a:prstClr val="black"/>
              </a:solidFill>
              <a:ea typeface="华文细黑" pitchFamily="2" charset="-122"/>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4324" y="6378872"/>
            <a:ext cx="1368151" cy="451163"/>
          </a:xfrm>
          <a:prstGeom prst="rect">
            <a:avLst/>
          </a:prstGeom>
        </p:spPr>
      </p:pic>
    </p:spTree>
    <p:extLst>
      <p:ext uri="{BB962C8B-B14F-4D97-AF65-F5344CB8AC3E}">
        <p14:creationId xmlns:p14="http://schemas.microsoft.com/office/powerpoint/2010/main" val="32157107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charset="0"/>
              <a:buChar char="•"/>
              <a:defRPr>
                <a:latin typeface="+mn-ea"/>
                <a:ea typeface="+mn-ea"/>
              </a:defRPr>
            </a:lvl2pPr>
            <a:lvl3pPr marL="610870" indent="-205105">
              <a:buFont typeface="Arial" charset="0"/>
              <a:buChar char="•"/>
              <a:defRPr>
                <a:latin typeface="+mn-ea"/>
                <a:ea typeface="+mn-ea"/>
              </a:defRPr>
            </a:lvl3pPr>
            <a:lvl4pPr marL="805815" indent="-194310">
              <a:buFont typeface="Arial" charset="0"/>
              <a:buChar char="•"/>
              <a:defRPr/>
            </a:lvl4pPr>
            <a:lvl5pPr marL="1009650" indent="-202565">
              <a:buFont typeface="Arial"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Slide Number Placeholder 5"/>
          <p:cNvSpPr>
            <a:spLocks noGrp="1"/>
          </p:cNvSpPr>
          <p:nvPr>
            <p:ph type="sldNum" sz="quarter" idx="10"/>
          </p:nvPr>
        </p:nvSpPr>
        <p:spPr>
          <a:xfrm>
            <a:off x="9696400" y="6165306"/>
            <a:ext cx="1890184" cy="365125"/>
          </a:xfrm>
          <a:prstGeom prst="rect">
            <a:avLst/>
          </a:prstGeom>
        </p:spPr>
        <p:txBody>
          <a:bodyPr/>
          <a:lstStyle>
            <a:lvl1pPr algn="r">
              <a:defRPr/>
            </a:lvl1pPr>
          </a:lstStyle>
          <a:p>
            <a:pPr fontAlgn="auto">
              <a:spcBef>
                <a:spcPts val="0"/>
              </a:spcBef>
              <a:spcAft>
                <a:spcPts val="0"/>
              </a:spcAft>
              <a:defRPr/>
            </a:pPr>
            <a:r>
              <a:rPr lang="en-US" altLang="zh-CN">
                <a:solidFill>
                  <a:srgbClr val="1E1E1E"/>
                </a:solidFill>
                <a:latin typeface="Segoe UI Light"/>
                <a:ea typeface="微软雅黑"/>
              </a:rPr>
              <a:t>Page </a:t>
            </a:r>
            <a:fld id="{448D2F9F-663C-42D7-B659-B78D1D99B89B}" type="slidenum">
              <a:rPr lang="en-US" altLang="zh-CN" smtClean="0">
                <a:solidFill>
                  <a:srgbClr val="1E1E1E"/>
                </a:solidFill>
                <a:latin typeface="Segoe UI Light"/>
                <a:ea typeface="微软雅黑"/>
              </a:rPr>
              <a:pPr fontAlgn="auto">
                <a:spcBef>
                  <a:spcPts val="0"/>
                </a:spcBef>
                <a:spcAft>
                  <a:spcPts val="0"/>
                </a:spcAft>
                <a:defRPr/>
              </a:pPr>
              <a:t>‹#›</a:t>
            </a:fld>
            <a:endParaRPr lang="en-US" altLang="zh-CN">
              <a:solidFill>
                <a:srgbClr val="1E1E1E"/>
              </a:solidFill>
              <a:latin typeface="Segoe UI Light"/>
              <a:ea typeface="微软雅黑"/>
            </a:endParaRPr>
          </a:p>
        </p:txBody>
      </p:sp>
    </p:spTree>
    <p:extLst>
      <p:ext uri="{BB962C8B-B14F-4D97-AF65-F5344CB8AC3E}">
        <p14:creationId xmlns:p14="http://schemas.microsoft.com/office/powerpoint/2010/main" val="840399338"/>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83616629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27328360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3674695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8597437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43733790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356262145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0012336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81678333"/>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97678004"/>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57922564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itchFamily="34" charset="-122"/>
              <a:ea typeface="微软雅黑 Light"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smtClean="0"/>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charset="2"/>
              <a:buNone/>
              <a:defRPr sz="1500">
                <a:solidFill>
                  <a:schemeClr val="bg1"/>
                </a:solidFill>
                <a:latin typeface="+mn-ea"/>
                <a:ea typeface="+mn-ea"/>
              </a:defRPr>
            </a:lvl1pPr>
          </a:lstStyle>
          <a:p>
            <a:r>
              <a:rPr lang="zh-CN" altLang="en-US" smtClean="0"/>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itchFamily="34" charset="0"/>
                <a:cs typeface="Segoe UI Light" pitchFamily="34" charset="0"/>
              </a:defRPr>
            </a:lvl1pPr>
          </a:lstStyle>
          <a:p>
            <a:pPr>
              <a:defRPr/>
            </a:pPr>
            <a:endParaRPr lang="en-US" altLang="zh-CN">
              <a:solidFill>
                <a:srgbClr val="FFFFFF"/>
              </a:solidFill>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89338478"/>
      </p:ext>
    </p:extLst>
  </p:cSld>
  <p:clrMapOvr>
    <a:masterClrMapping/>
  </p:clrMapOv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F01B59-8D05-403E-8150-EA3F4509F958}" type="datetimeFigureOut">
              <a:rPr lang="en-US" smtClean="0">
                <a:solidFill>
                  <a:prstClr val="black">
                    <a:tint val="75000"/>
                  </a:prstClr>
                </a:solidFill>
                <a:latin typeface="Arial" panose="020B0604020202020204" pitchFamily="34" charset="0"/>
                <a:ea typeface="宋体" panose="02010600030101010101" pitchFamily="2" charset="-122"/>
              </a:rPr>
              <a:pPr/>
              <a:t>1/21/2019</a:t>
            </a:fld>
            <a:endParaRPr lang="en-US" dirty="0">
              <a:solidFill>
                <a:prstClr val="black">
                  <a:tint val="75000"/>
                </a:prstClr>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p>
            <a:endParaRPr lang="en-US" dirty="0">
              <a:solidFill>
                <a:prstClr val="black">
                  <a:tint val="75000"/>
                </a:prstClr>
              </a:solidFill>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2"/>
          </p:nvPr>
        </p:nvSpPr>
        <p:spPr/>
        <p:txBody>
          <a:bodyPr/>
          <a:lstStyle/>
          <a:p>
            <a:fld id="{BD6E3528-E0ED-45C3-A77D-2D573E56E760}" type="slidenum">
              <a:rPr lang="en-US" smtClean="0">
                <a:solidFill>
                  <a:prstClr val="black">
                    <a:tint val="75000"/>
                  </a:prstClr>
                </a:solidFill>
                <a:latin typeface="Arial" panose="020B0604020202020204" pitchFamily="34" charset="0"/>
                <a:ea typeface="宋体" panose="02010600030101010101" pitchFamily="2" charset="-122"/>
              </a:rPr>
              <a:pPr/>
              <a:t>‹#›</a:t>
            </a:fld>
            <a:endParaRPr lang="en-US" dirty="0">
              <a:solidFill>
                <a:prstClr val="black">
                  <a:tint val="75000"/>
                </a:prstClr>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018634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pPr>
            <a:fld id="{B09234F3-E1DA-454D-B0FF-7B86C0C10BBF}" type="datetimeFigureOut">
              <a:rPr lang="zh-CN" altLang="en-US" smtClean="0">
                <a:solidFill>
                  <a:srgbClr val="FFFFFF"/>
                </a:solidFill>
                <a:ea typeface="宋体" panose="02010600030101010101" pitchFamily="2" charset="-122"/>
              </a:rPr>
              <a:pPr fontAlgn="auto">
                <a:spcBef>
                  <a:spcPts val="0"/>
                </a:spcBef>
                <a:spcAft>
                  <a:spcPts val="0"/>
                </a:spcAft>
              </a:pPr>
              <a:t>2019/1/21</a:t>
            </a:fld>
            <a:endParaRPr lang="zh-CN" altLang="en-US">
              <a:solidFill>
                <a:srgbClr val="FFFFFF"/>
              </a:solidFill>
              <a:ea typeface="宋体" panose="02010600030101010101" pitchFamily="2" charset="-122"/>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403758937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pPr fontAlgn="auto">
              <a:spcBef>
                <a:spcPts val="0"/>
              </a:spcBef>
              <a:spcAft>
                <a:spcPts val="0"/>
              </a:spcAft>
            </a:pPr>
            <a:fld id="{B09234F3-E1DA-454D-B0FF-7B86C0C10BBF}" type="datetimeFigureOut">
              <a:rPr lang="zh-CN" altLang="en-US" smtClean="0">
                <a:solidFill>
                  <a:srgbClr val="FFFFFF"/>
                </a:solidFill>
                <a:ea typeface="宋体" panose="02010600030101010101" pitchFamily="2" charset="-122"/>
              </a:rPr>
              <a:pPr fontAlgn="auto">
                <a:spcBef>
                  <a:spcPts val="0"/>
                </a:spcBef>
                <a:spcAft>
                  <a:spcPts val="0"/>
                </a:spcAft>
              </a:pPr>
              <a:t>2019/1/21</a:t>
            </a:fld>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90278294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fontAlgn="auto">
              <a:spcBef>
                <a:spcPts val="0"/>
              </a:spcBef>
              <a:spcAft>
                <a:spcPts val="0"/>
              </a:spcAft>
            </a:pPr>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fontAlgn="auto">
                <a:spcBef>
                  <a:spcPts val="0"/>
                </a:spcBef>
                <a:spcAft>
                  <a:spcPts val="0"/>
                </a:spcAft>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7784456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10"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pPr fontAlgn="auto">
              <a:spcBef>
                <a:spcPts val="0"/>
              </a:spcBef>
              <a:spcAft>
                <a:spcPts val="0"/>
              </a:spcAft>
            </a:pPr>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fontAlgn="auto">
                <a:spcBef>
                  <a:spcPts val="0"/>
                </a:spcBef>
                <a:spcAft>
                  <a:spcPts val="0"/>
                </a:spcAft>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40194027"/>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4230607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spcBef>
                <a:spcPts val="0"/>
              </a:spcBef>
              <a:spcAft>
                <a:spcPts val="0"/>
              </a:spcAft>
            </a:pPr>
            <a:fld id="{6DF01B59-8D05-403E-8150-EA3F4509F958}" type="datetimeFigureOut">
              <a:rPr lang="en-US" smtClean="0">
                <a:solidFill>
                  <a:prstClr val="black">
                    <a:tint val="75000"/>
                  </a:prstClr>
                </a:solidFill>
                <a:latin typeface="Arial" panose="020B0604020202020204" pitchFamily="34" charset="0"/>
                <a:ea typeface="宋体" panose="02010600030101010101" pitchFamily="2" charset="-122"/>
              </a:rPr>
              <a:pPr fontAlgn="auto">
                <a:spcBef>
                  <a:spcPts val="0"/>
                </a:spcBef>
                <a:spcAft>
                  <a:spcPts val="0"/>
                </a:spcAft>
              </a:pPr>
              <a:t>1/21/2019</a:t>
            </a:fld>
            <a:endParaRPr lang="en-US" dirty="0">
              <a:solidFill>
                <a:prstClr val="black">
                  <a:tint val="75000"/>
                </a:prstClr>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p>
            <a:pPr fontAlgn="auto">
              <a:spcBef>
                <a:spcPts val="0"/>
              </a:spcBef>
              <a:spcAft>
                <a:spcPts val="0"/>
              </a:spcAft>
            </a:pPr>
            <a:endParaRPr lang="en-US" dirty="0">
              <a:solidFill>
                <a:prstClr val="black">
                  <a:tint val="75000"/>
                </a:prstClr>
              </a:solidFill>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fontAlgn="auto">
              <a:spcBef>
                <a:spcPts val="0"/>
              </a:spcBef>
              <a:spcAft>
                <a:spcPts val="0"/>
              </a:spcAft>
            </a:pPr>
            <a:fld id="{BD6E3528-E0ED-45C3-A77D-2D573E56E760}" type="slidenum">
              <a:rPr lang="en-US" smtClean="0">
                <a:solidFill>
                  <a:prstClr val="black">
                    <a:tint val="75000"/>
                  </a:prstClr>
                </a:solidFill>
                <a:latin typeface="Arial" panose="020B0604020202020204" pitchFamily="34" charset="0"/>
                <a:ea typeface="宋体" panose="02010600030101010101" pitchFamily="2" charset="-122"/>
              </a:rPr>
              <a:pPr fontAlgn="auto">
                <a:spcBef>
                  <a:spcPts val="0"/>
                </a:spcBef>
                <a:spcAft>
                  <a:spcPts val="0"/>
                </a:spcAft>
              </a:pPr>
              <a:t>‹#›</a:t>
            </a:fld>
            <a:endParaRPr lang="en-US" dirty="0">
              <a:solidFill>
                <a:prstClr val="black">
                  <a:tint val="75000"/>
                </a:prstClr>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720395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pic>
        <p:nvPicPr>
          <p:cNvPr id="20" name="Picture 19"/>
          <p:cNvPicPr>
            <a:picLocks noChangeAspect="1"/>
          </p:cNvPicPr>
          <p:nvPr/>
        </p:nvPicPr>
        <p:blipFill>
          <a:blip r:embed="rId2" cstate="email"/>
          <a:stretch>
            <a:fillRect/>
          </a:stretch>
        </p:blipFill>
        <p:spPr>
          <a:xfrm>
            <a:off x="10169220" y="6021287"/>
            <a:ext cx="1809736" cy="650870"/>
          </a:xfrm>
          <a:prstGeom prst="rect">
            <a:avLst/>
          </a:prstGeom>
        </p:spPr>
      </p:pic>
    </p:spTree>
    <p:extLst>
      <p:ext uri="{BB962C8B-B14F-4D97-AF65-F5344CB8AC3E}">
        <p14:creationId xmlns:p14="http://schemas.microsoft.com/office/powerpoint/2010/main" val="1832301444"/>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4113" name="Rectangle 17"/>
          <p:cNvSpPr>
            <a:spLocks noGrp="1" noChangeArrowheads="1"/>
          </p:cNvSpPr>
          <p:nvPr>
            <p:ph type="ctrTitle" sz="quarter"/>
          </p:nvPr>
        </p:nvSpPr>
        <p:spPr>
          <a:xfrm>
            <a:off x="914400" y="2542273"/>
            <a:ext cx="8709992" cy="646331"/>
          </a:xfrm>
        </p:spPr>
        <p:txBody>
          <a:bodyPr lIns="91440"/>
          <a:lstStyle>
            <a:lvl1pPr>
              <a:defRPr sz="4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20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2400">
                <a:solidFill>
                  <a:schemeClr val="tx2"/>
                </a:solidFill>
                <a:latin typeface="Segoe UI Light" panose="020B0502040204020203" pitchFamily="34" charset="0"/>
                <a:cs typeface="Segoe UI Light" panose="020B0502040204020203" pitchFamily="34" charset="0"/>
              </a:defRPr>
            </a:lvl1pPr>
          </a:lstStyle>
          <a:p>
            <a:fld id="{B09234F3-E1DA-454D-B0FF-7B86C0C10BBF}" type="datetimeFigureOut">
              <a:rPr lang="zh-CN" altLang="en-US" smtClean="0">
                <a:solidFill>
                  <a:srgbClr val="FFFFFF"/>
                </a:solidFill>
                <a:ea typeface="宋体" panose="02010600030101010101" pitchFamily="2" charset="-122"/>
              </a:rPr>
              <a:pPr/>
              <a:t>2019/1/21</a:t>
            </a:fld>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465298152"/>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6"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p:cNvSpPr>
            <a:spLocks noGrp="1"/>
          </p:cNvSpPr>
          <p:nvPr>
            <p:ph type="title"/>
          </p:nvPr>
        </p:nvSpPr>
        <p:spPr/>
        <p:txBody>
          <a:bodyPr/>
          <a:lstStyle>
            <a:lvl1pPr>
              <a:defRPr>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347980" indent="-347980">
              <a:defRPr sz="2400">
                <a:latin typeface="+mn-ea"/>
                <a:ea typeface="+mn-ea"/>
              </a:defRPr>
            </a:lvl1pPr>
            <a:lvl2pPr marL="539750" indent="-266700">
              <a:buFont typeface="Arial" panose="020B0604020202020204" pitchFamily="34" charset="0"/>
              <a:buChar char="•"/>
              <a:defRPr>
                <a:latin typeface="+mn-ea"/>
                <a:ea typeface="+mn-ea"/>
              </a:defRPr>
            </a:lvl2pPr>
            <a:lvl3pPr marL="814705" indent="-273050">
              <a:buFont typeface="Arial" panose="020B0604020202020204" pitchFamily="34" charset="0"/>
              <a:buChar char="•"/>
              <a:defRPr>
                <a:latin typeface="+mn-ea"/>
                <a:ea typeface="+mn-ea"/>
              </a:defRPr>
            </a:lvl3pPr>
            <a:lvl4pPr marL="1075055" indent="-259080">
              <a:buFont typeface="Arial" panose="020B0604020202020204" pitchFamily="34" charset="0"/>
              <a:buChar char="•"/>
              <a:defRPr/>
            </a:lvl4pPr>
            <a:lvl5pPr marL="1346200" indent="-269875">
              <a:buFont typeface="Arial" panose="020B0604020202020204" pitchFamily="34" charset="0"/>
              <a:buChar char="•"/>
              <a:defRPr/>
            </a:lvl5pPr>
          </a:lstStyle>
          <a:p>
            <a:pPr lvl="0"/>
            <a:r>
              <a:rPr lang="zh-CN" altLang="en-US"/>
              <a:t>编辑母版文本样式</a:t>
            </a:r>
          </a:p>
          <a:p>
            <a:pPr lvl="1"/>
            <a:r>
              <a:rPr lang="zh-CN" altLang="en-US"/>
              <a:t>第二级</a:t>
            </a:r>
          </a:p>
          <a:p>
            <a:pPr lvl="2"/>
            <a:r>
              <a:rPr lang="zh-CN" altLang="en-US"/>
              <a:t>第三级</a:t>
            </a:r>
          </a:p>
        </p:txBody>
      </p:sp>
      <p:sp>
        <p:nvSpPr>
          <p:cNvPr id="4" name="Slide Number Placeholder 5"/>
          <p:cNvSpPr>
            <a:spLocks noGrp="1"/>
          </p:cNvSpPr>
          <p:nvPr>
            <p:ph type="sldNum" sz="quarter" idx="10"/>
          </p:nvPr>
        </p:nvSpPr>
        <p:spPr>
          <a:xfrm>
            <a:off x="9696400" y="6165304"/>
            <a:ext cx="1890184" cy="365125"/>
          </a:xfrm>
          <a:prstGeom prst="rect">
            <a:avLst/>
          </a:prstGeom>
        </p:spPr>
        <p:txBody>
          <a:bodyPr/>
          <a:lstStyle>
            <a:lvl1pPr algn="r">
              <a:defRPr/>
            </a:lvl1pPr>
          </a:lstStyle>
          <a:p>
            <a:fld id="{5A3BE38E-3904-4029-89A5-9CDA8467451A}" type="slidenum">
              <a:rPr lang="zh-CN" altLang="en-US" smtClean="0">
                <a:solidFill>
                  <a:srgbClr val="1E1E1E"/>
                </a:solidFill>
                <a:latin typeface="Arial" panose="020B0604020202020204" pitchFamily="34" charset="0"/>
                <a:ea typeface="宋体" panose="02010600030101010101" pitchFamily="2" charset="-122"/>
              </a:rPr>
              <a:pPr/>
              <a:t>‹#›</a:t>
            </a:fld>
            <a:endParaRPr lang="zh-CN" altLang="en-US">
              <a:solidFill>
                <a:srgbClr val="1E1E1E"/>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85196331"/>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10.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theme" Target="../theme/theme11.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2.xml"/><Relationship Id="rId7" Type="http://schemas.openxmlformats.org/officeDocument/2006/relationships/theme" Target="../theme/theme1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13.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14.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5" Type="http://schemas.openxmlformats.org/officeDocument/2006/relationships/theme" Target="../theme/theme15.xml"/><Relationship Id="rId4" Type="http://schemas.openxmlformats.org/officeDocument/2006/relationships/slideLayout" Target="../slideLayouts/slideLayout7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theme" Target="../theme/theme16.xml"/><Relationship Id="rId5" Type="http://schemas.openxmlformats.org/officeDocument/2006/relationships/slideLayout" Target="../slideLayouts/slideLayout84.xml"/><Relationship Id="rId4" Type="http://schemas.openxmlformats.org/officeDocument/2006/relationships/slideLayout" Target="../slideLayouts/slideLayout83.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87.xml"/><Relationship Id="rId7" Type="http://schemas.openxmlformats.org/officeDocument/2006/relationships/theme" Target="../theme/theme1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93.xml"/><Relationship Id="rId7" Type="http://schemas.openxmlformats.org/officeDocument/2006/relationships/theme" Target="../theme/theme18.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theme" Target="../theme/theme19.xml"/><Relationship Id="rId5" Type="http://schemas.openxmlformats.org/officeDocument/2006/relationships/slideLayout" Target="../slideLayouts/slideLayout101.xml"/><Relationship Id="rId4" Type="http://schemas.openxmlformats.org/officeDocument/2006/relationships/slideLayout" Target="../slideLayouts/slideLayout10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7.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8.xml"/><Relationship Id="rId4" Type="http://schemas.openxmlformats.org/officeDocument/2006/relationships/slideLayout" Target="../slideLayouts/slideLayout4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theme" Target="../theme/theme9.xml"/><Relationship Id="rId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itchFamily="34" charset="-122"/>
              <a:ea typeface="微软雅黑 Light"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52" name="Title Placeholder 1"/>
          <p:cNvSpPr>
            <a:spLocks noGrp="1"/>
          </p:cNvSpPr>
          <p:nvPr>
            <p:ph type="title"/>
          </p:nvPr>
        </p:nvSpPr>
        <p:spPr bwMode="auto">
          <a:xfrm>
            <a:off x="497419" y="365622"/>
            <a:ext cx="11263212" cy="383182"/>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smtClean="0"/>
              <a:t>单击此处编辑母版标题样式</a:t>
            </a:r>
            <a:endParaRPr lang="en-US" altLang="zh-CN" dirty="0" smtClean="0"/>
          </a:p>
        </p:txBody>
      </p:sp>
      <p:sp>
        <p:nvSpPr>
          <p:cNvPr id="2053" name="Text Placeholder 2"/>
          <p:cNvSpPr>
            <a:spLocks noGrp="1"/>
          </p:cNvSpPr>
          <p:nvPr>
            <p:ph type="body" idx="1"/>
          </p:nvPr>
        </p:nvSpPr>
        <p:spPr bwMode="auto">
          <a:xfrm>
            <a:off x="461435" y="1547815"/>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smtClean="0"/>
              <a:t>Click to edit Master text styles</a:t>
            </a:r>
          </a:p>
          <a:p>
            <a:pPr lvl="1"/>
            <a:r>
              <a:rPr lang="en-US" altLang="zh-CN" dirty="0" smtClean="0"/>
              <a:t>Second level</a:t>
            </a:r>
          </a:p>
          <a:p>
            <a:pPr lvl="2"/>
            <a:r>
              <a:rPr lang="en-US" altLang="zh-CN" dirty="0" smtClean="0"/>
              <a:t>Third level</a:t>
            </a:r>
          </a:p>
        </p:txBody>
      </p:sp>
      <p:pic>
        <p:nvPicPr>
          <p:cNvPr id="6" name="Picture 12" descr="logo"/>
          <p:cNvPicPr>
            <a:picLocks noChangeAspect="1" noChangeArrowheads="1"/>
          </p:cNvPicPr>
          <p:nvPr/>
        </p:nvPicPr>
        <p:blipFill>
          <a:blip r:embed="rId6" cstate="print"/>
          <a:srcRect/>
          <a:stretch>
            <a:fillRect/>
          </a:stretch>
        </p:blipFill>
        <p:spPr bwMode="auto">
          <a:xfrm>
            <a:off x="334434" y="6092825"/>
            <a:ext cx="1921933" cy="5143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timing>
    <p:tnLst>
      <p:par>
        <p:cTn id="1" dur="indefinite" restart="never" nodeType="tmRoot"/>
      </p:par>
    </p:tnLst>
  </p:timing>
  <p:txStyles>
    <p:titleStyle>
      <a:lvl1pPr algn="l" rtl="0" eaLnBrk="1" fontAlgn="base" hangingPunct="1">
        <a:lnSpc>
          <a:spcPct val="90000"/>
        </a:lnSpc>
        <a:spcBef>
          <a:spcPct val="0"/>
        </a:spcBef>
        <a:spcAft>
          <a:spcPct val="0"/>
        </a:spcAft>
        <a:defRPr sz="2100">
          <a:solidFill>
            <a:schemeClr val="tx2"/>
          </a:solidFill>
          <a:latin typeface="微软雅黑" pitchFamily="34" charset="-122"/>
          <a:ea typeface="微软雅黑" pitchFamily="34" charset="-122"/>
          <a:cs typeface="+mj-cs"/>
        </a:defRPr>
      </a:lvl1pPr>
      <a:lvl2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2pPr>
      <a:lvl3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3pPr>
      <a:lvl4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4pPr>
      <a:lvl5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5pPr>
      <a:lvl6pPr marL="3429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6pPr>
      <a:lvl7pPr marL="6858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7pPr>
      <a:lvl8pPr marL="10287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8pPr>
      <a:lvl9pPr marL="13716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9pPr>
    </p:titleStyle>
    <p:bodyStyle>
      <a:lvl1pPr marL="203835" indent="-203835" algn="l" rtl="0" eaLnBrk="1" fontAlgn="base" hangingPunct="1">
        <a:lnSpc>
          <a:spcPct val="90000"/>
        </a:lnSpc>
        <a:spcBef>
          <a:spcPct val="50000"/>
        </a:spcBef>
        <a:spcAft>
          <a:spcPct val="0"/>
        </a:spcAft>
        <a:buClr>
          <a:srgbClr val="003399"/>
        </a:buClr>
        <a:buFont typeface="Arial" charset="0"/>
        <a:buChar char="•"/>
        <a:defRPr>
          <a:solidFill>
            <a:schemeClr val="tx1"/>
          </a:solidFill>
          <a:latin typeface="微软雅黑" pitchFamily="34" charset="-122"/>
          <a:ea typeface="微软雅黑" pitchFamily="34" charset="-122"/>
          <a:cs typeface="+mn-cs"/>
        </a:defRPr>
      </a:lvl1pPr>
      <a:lvl2pPr marL="405130" indent="-200025" algn="l" rtl="0" eaLnBrk="1" fontAlgn="base" hangingPunct="1">
        <a:lnSpc>
          <a:spcPct val="90000"/>
        </a:lnSpc>
        <a:spcBef>
          <a:spcPct val="50000"/>
        </a:spcBef>
        <a:spcAft>
          <a:spcPct val="0"/>
        </a:spcAft>
        <a:buClr>
          <a:srgbClr val="6E6E6E"/>
        </a:buClr>
        <a:buFont typeface="Courier New"/>
        <a:buChar char="o"/>
        <a:defRPr>
          <a:solidFill>
            <a:schemeClr val="tx1"/>
          </a:solidFill>
          <a:latin typeface="微软雅黑" pitchFamily="34" charset="-122"/>
          <a:ea typeface="微软雅黑" pitchFamily="34" charset="-122"/>
          <a:cs typeface="+mn-cs"/>
        </a:defRPr>
      </a:lvl2pPr>
      <a:lvl3pPr marL="610870" indent="-205105"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3pPr>
      <a:lvl4pPr marL="805815" indent="-194310"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4pPr>
      <a:lvl5pPr marL="1009650" indent="-202565"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5pPr>
      <a:lvl6pPr marL="13525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6pPr>
      <a:lvl7pPr marL="16954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7pPr>
      <a:lvl8pPr marL="20383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8pPr>
      <a:lvl9pPr marL="23812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63938185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71917153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itchFamily="34" charset="-122"/>
              <a:ea typeface="微软雅黑 Light"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378438645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itchFamily="34" charset="-122"/>
          <a:ea typeface="微软雅黑"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charset="0"/>
          <a:ea typeface="宋体" charset="-122"/>
          <a:cs typeface="Arial" charset="0"/>
        </a:defRPr>
      </a:lvl2pPr>
      <a:lvl3pPr algn="l" rtl="0" eaLnBrk="1" fontAlgn="base" hangingPunct="1">
        <a:lnSpc>
          <a:spcPct val="90000"/>
        </a:lnSpc>
        <a:spcBef>
          <a:spcPct val="0"/>
        </a:spcBef>
        <a:spcAft>
          <a:spcPct val="0"/>
        </a:spcAft>
        <a:defRPr sz="2800">
          <a:solidFill>
            <a:schemeClr val="tx2"/>
          </a:solidFill>
          <a:latin typeface="Arial" charset="0"/>
          <a:ea typeface="宋体" charset="-122"/>
          <a:cs typeface="Arial" charset="0"/>
        </a:defRPr>
      </a:lvl3pPr>
      <a:lvl4pPr algn="l" rtl="0" eaLnBrk="1" fontAlgn="base" hangingPunct="1">
        <a:lnSpc>
          <a:spcPct val="90000"/>
        </a:lnSpc>
        <a:spcBef>
          <a:spcPct val="0"/>
        </a:spcBef>
        <a:spcAft>
          <a:spcPct val="0"/>
        </a:spcAft>
        <a:defRPr sz="2800">
          <a:solidFill>
            <a:schemeClr val="tx2"/>
          </a:solidFill>
          <a:latin typeface="Arial" charset="0"/>
          <a:ea typeface="宋体" charset="-122"/>
          <a:cs typeface="Arial" charset="0"/>
        </a:defRPr>
      </a:lvl4pPr>
      <a:lvl5pPr algn="l" rtl="0" eaLnBrk="1" fontAlgn="base" hangingPunct="1">
        <a:lnSpc>
          <a:spcPct val="90000"/>
        </a:lnSpc>
        <a:spcBef>
          <a:spcPct val="0"/>
        </a:spcBef>
        <a:spcAft>
          <a:spcPct val="0"/>
        </a:spcAft>
        <a:defRPr sz="2800">
          <a:solidFill>
            <a:schemeClr val="tx2"/>
          </a:solidFill>
          <a:latin typeface="Arial" charset="0"/>
          <a:ea typeface="宋体" charset="-122"/>
          <a:cs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ea typeface="宋体" charset="-122"/>
          <a:cs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ea typeface="宋体" charset="-122"/>
          <a:cs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ea typeface="宋体" charset="-122"/>
          <a:cs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ea typeface="宋体" charset="-122"/>
          <a:cs typeface="Arial" charset="0"/>
        </a:defRPr>
      </a:lvl9pPr>
    </p:titleStyle>
    <p:bodyStyle>
      <a:lvl1pPr marL="271780" indent="-271780" algn="l" rtl="0" eaLnBrk="1" fontAlgn="base" hangingPunct="1">
        <a:lnSpc>
          <a:spcPct val="90000"/>
        </a:lnSpc>
        <a:spcBef>
          <a:spcPct val="50000"/>
        </a:spcBef>
        <a:spcAft>
          <a:spcPct val="0"/>
        </a:spcAft>
        <a:buClr>
          <a:srgbClr val="003399"/>
        </a:buClr>
        <a:buFont typeface="Arial" charset="0"/>
        <a:buChar char="•"/>
        <a:defRPr>
          <a:solidFill>
            <a:schemeClr val="tx1"/>
          </a:solidFill>
          <a:latin typeface="微软雅黑" pitchFamily="34" charset="-122"/>
          <a:ea typeface="微软雅黑"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a:buChar char="o"/>
        <a:defRPr>
          <a:solidFill>
            <a:schemeClr val="tx1"/>
          </a:solidFill>
          <a:latin typeface="微软雅黑" pitchFamily="34" charset="-122"/>
          <a:ea typeface="微软雅黑"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sz="1200" b="1"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b="1">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343714696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38936666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headEnd/>
            <a:tailEnd/>
          </a:ln>
          <a:effectLst/>
        </p:spPr>
        <p:txBody>
          <a:bodyPr wrap="none" anchor="ctr"/>
          <a:lstStyle/>
          <a:p>
            <a:pPr>
              <a:defRPr/>
            </a:pPr>
            <a:endParaRPr lang="zh-CN" altLang="en-US" dirty="0">
              <a:solidFill>
                <a:prstClr val="black"/>
              </a:solidFill>
              <a:latin typeface="微软雅黑 Light" panose="020B0502040204020203" pitchFamily="34" charset="-122"/>
              <a:ea typeface="微软雅黑 Light" panose="020B0502040204020203" pitchFamily="34" charset="-122"/>
            </a:endParaRPr>
          </a:p>
        </p:txBody>
      </p:sp>
      <p:sp>
        <p:nvSpPr>
          <p:cNvPr id="7" name="Rectangle 6"/>
          <p:cNvSpPr/>
          <p:nvPr userDrawn="1"/>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2052" name="Title Placeholder 1"/>
          <p:cNvSpPr>
            <a:spLocks noGrp="1"/>
          </p:cNvSpPr>
          <p:nvPr>
            <p:ph type="title"/>
          </p:nvPr>
        </p:nvSpPr>
        <p:spPr bwMode="auto">
          <a:xfrm>
            <a:off x="497418" y="344847"/>
            <a:ext cx="11263212" cy="424732"/>
          </a:xfrm>
          <a:prstGeom prst="rect">
            <a:avLst/>
          </a:prstGeom>
          <a:noFill/>
          <a:ln w="9525" algn="ctr">
            <a:noFill/>
            <a:miter lim="800000"/>
            <a:headEnd/>
            <a:tailEnd/>
          </a:ln>
        </p:spPr>
        <p:txBody>
          <a:bodyPr vert="horz" wrap="square" lIns="90000" tIns="45720" rIns="91440" bIns="45720" numCol="1" anchor="ctr" anchorCtr="0" compatLnSpc="1">
            <a:prstTxWarp prst="textNoShape">
              <a:avLst/>
            </a:prstTxWarp>
            <a:spAutoFit/>
          </a:bodyPr>
          <a:lstStyle/>
          <a:p>
            <a:pPr lvl="0"/>
            <a:r>
              <a:rPr lang="en-US" altLang="zh-CN" dirty="0"/>
              <a:t>Click to edit Master title style</a:t>
            </a:r>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headEnd/>
            <a:tailEnd/>
          </a:ln>
        </p:spPr>
        <p:txBody>
          <a:bodyPr vert="horz" wrap="square" lIns="136800" tIns="46800" rIns="0" bIns="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39324466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Lst>
  <p:transition/>
  <p:txStyles>
    <p:titleStyle>
      <a:lvl1pPr algn="l" rtl="0" eaLnBrk="0" fontAlgn="base" hangingPunct="0">
        <a:lnSpc>
          <a:spcPct val="90000"/>
        </a:lnSpc>
        <a:spcBef>
          <a:spcPct val="0"/>
        </a:spcBef>
        <a:spcAft>
          <a:spcPct val="0"/>
        </a:spcAft>
        <a:defRPr sz="24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2pPr>
      <a:lvl3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3pPr>
      <a:lvl4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4pPr>
      <a:lvl5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5pPr>
      <a:lvl6pPr marL="4572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6pPr>
      <a:lvl7pPr marL="9144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7pPr>
      <a:lvl8pPr marL="13716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8pPr>
      <a:lvl9pPr marL="18288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9pPr>
    </p:titleStyle>
    <p:bodyStyle>
      <a:lvl1pPr marL="271463" indent="-271463" algn="l" rtl="0" eaLnBrk="0" fontAlgn="base" hangingPunct="0">
        <a:lnSpc>
          <a:spcPct val="90000"/>
        </a:lnSpc>
        <a:spcBef>
          <a:spcPct val="50000"/>
        </a:spcBef>
        <a:spcAft>
          <a:spcPct val="0"/>
        </a:spcAft>
        <a:buClr>
          <a:srgbClr val="003399"/>
        </a:buClr>
        <a:buFont typeface="Arial"/>
        <a:buChar char="•"/>
        <a:defRPr sz="2400">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0" fontAlgn="base" hangingPunct="0">
        <a:lnSpc>
          <a:spcPct val="90000"/>
        </a:lnSpc>
        <a:spcBef>
          <a:spcPct val="50000"/>
        </a:spcBef>
        <a:spcAft>
          <a:spcPct val="0"/>
        </a:spcAft>
        <a:buClr>
          <a:srgbClr val="6E6E6E"/>
        </a:buClr>
        <a:buFont typeface="Courier New"/>
        <a:buChar char="o"/>
        <a:defRPr sz="2000">
          <a:solidFill>
            <a:schemeClr val="tx1"/>
          </a:solidFill>
          <a:latin typeface="微软雅黑" panose="020B0503020204020204" pitchFamily="34" charset="-122"/>
          <a:ea typeface="微软雅黑" panose="020B0503020204020204" pitchFamily="34" charset="-122"/>
          <a:cs typeface="+mn-cs"/>
        </a:defRPr>
      </a:lvl2pPr>
      <a:lvl3pPr marL="814388" indent="-273050" algn="l" rtl="0" eaLnBrk="0" fontAlgn="base" hangingPunct="0">
        <a:lnSpc>
          <a:spcPct val="90000"/>
        </a:lnSpc>
        <a:spcBef>
          <a:spcPct val="50000"/>
        </a:spcBef>
        <a:spcAft>
          <a:spcPct val="0"/>
        </a:spcAft>
        <a:buClr>
          <a:srgbClr val="6E6E6E"/>
        </a:buClr>
        <a:buFont typeface="Wingdings" charset="2"/>
        <a:buChar char="§"/>
        <a:defRPr>
          <a:solidFill>
            <a:schemeClr val="tx1"/>
          </a:solidFill>
          <a:latin typeface="微软雅黑" panose="020B0503020204020204" pitchFamily="34" charset="-122"/>
          <a:ea typeface="微软雅黑" panose="020B0503020204020204" pitchFamily="34" charset="-122"/>
          <a:cs typeface="+mn-cs"/>
        </a:defRPr>
      </a:lvl3pPr>
      <a:lvl4pPr marL="1074738" indent="-258763" algn="l" rtl="0" eaLnBrk="0" fontAlgn="base" hangingPunct="0">
        <a:lnSpc>
          <a:spcPct val="90000"/>
        </a:lnSpc>
        <a:spcBef>
          <a:spcPct val="50000"/>
        </a:spcBef>
        <a:spcAft>
          <a:spcPct val="0"/>
        </a:spcAft>
        <a:buClr>
          <a:srgbClr val="6E6E6E"/>
        </a:buClr>
        <a:buFont typeface="Wingdings"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0" fontAlgn="base" hangingPunct="0">
        <a:lnSpc>
          <a:spcPct val="90000"/>
        </a:lnSpc>
        <a:spcBef>
          <a:spcPct val="50000"/>
        </a:spcBef>
        <a:spcAft>
          <a:spcPct val="0"/>
        </a:spcAft>
        <a:buClr>
          <a:srgbClr val="6E6E6E"/>
        </a:buClr>
        <a:buFont typeface="Wingdings"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217670150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135453187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275044355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21766718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Lst>
  <p:transition/>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itchFamily="34" charset="-122"/>
              <a:ea typeface="微软雅黑 Light"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052" name="Title Placeholder 1"/>
          <p:cNvSpPr>
            <a:spLocks noGrp="1"/>
          </p:cNvSpPr>
          <p:nvPr>
            <p:ph type="title"/>
          </p:nvPr>
        </p:nvSpPr>
        <p:spPr bwMode="auto">
          <a:xfrm>
            <a:off x="497419" y="365622"/>
            <a:ext cx="11263212" cy="383182"/>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5" y="1547815"/>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pic>
        <p:nvPicPr>
          <p:cNvPr id="6" name="Picture 12" descr="logo"/>
          <p:cNvPicPr>
            <a:picLocks noChangeAspect="1" noChangeArrowheads="1"/>
          </p:cNvPicPr>
          <p:nvPr/>
        </p:nvPicPr>
        <p:blipFill>
          <a:blip r:embed="rId6" cstate="print"/>
          <a:srcRect/>
          <a:stretch>
            <a:fillRect/>
          </a:stretch>
        </p:blipFill>
        <p:spPr bwMode="auto">
          <a:xfrm>
            <a:off x="334434" y="6092825"/>
            <a:ext cx="1921933" cy="514350"/>
          </a:xfrm>
          <a:prstGeom prst="rect">
            <a:avLst/>
          </a:prstGeom>
          <a:noFill/>
          <a:ln w="9525">
            <a:noFill/>
            <a:miter lim="800000"/>
            <a:headEnd/>
            <a:tailEnd/>
          </a:ln>
        </p:spPr>
      </p:pic>
    </p:spTree>
    <p:extLst>
      <p:ext uri="{BB962C8B-B14F-4D97-AF65-F5344CB8AC3E}">
        <p14:creationId xmlns:p14="http://schemas.microsoft.com/office/powerpoint/2010/main" val="161860951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Lst>
  <p:transition/>
  <p:txStyles>
    <p:titleStyle>
      <a:lvl1pPr algn="l" rtl="0" eaLnBrk="1" fontAlgn="base" hangingPunct="1">
        <a:lnSpc>
          <a:spcPct val="90000"/>
        </a:lnSpc>
        <a:spcBef>
          <a:spcPct val="0"/>
        </a:spcBef>
        <a:spcAft>
          <a:spcPct val="0"/>
        </a:spcAft>
        <a:defRPr sz="2100">
          <a:solidFill>
            <a:schemeClr val="tx2"/>
          </a:solidFill>
          <a:latin typeface="微软雅黑" pitchFamily="34" charset="-122"/>
          <a:ea typeface="微软雅黑" pitchFamily="34" charset="-122"/>
          <a:cs typeface="+mj-cs"/>
        </a:defRPr>
      </a:lvl1pPr>
      <a:lvl2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2pPr>
      <a:lvl3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3pPr>
      <a:lvl4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4pPr>
      <a:lvl5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5pPr>
      <a:lvl6pPr marL="3429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6pPr>
      <a:lvl7pPr marL="6858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7pPr>
      <a:lvl8pPr marL="10287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8pPr>
      <a:lvl9pPr marL="13716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9pPr>
    </p:titleStyle>
    <p:bodyStyle>
      <a:lvl1pPr marL="203835" indent="-203835" algn="l" rtl="0" eaLnBrk="1" fontAlgn="base" hangingPunct="1">
        <a:lnSpc>
          <a:spcPct val="90000"/>
        </a:lnSpc>
        <a:spcBef>
          <a:spcPct val="50000"/>
        </a:spcBef>
        <a:spcAft>
          <a:spcPct val="0"/>
        </a:spcAft>
        <a:buClr>
          <a:srgbClr val="003399"/>
        </a:buClr>
        <a:buFont typeface="Arial" charset="0"/>
        <a:buChar char="•"/>
        <a:defRPr>
          <a:solidFill>
            <a:schemeClr val="tx1"/>
          </a:solidFill>
          <a:latin typeface="微软雅黑" pitchFamily="34" charset="-122"/>
          <a:ea typeface="微软雅黑" pitchFamily="34" charset="-122"/>
          <a:cs typeface="+mn-cs"/>
        </a:defRPr>
      </a:lvl1pPr>
      <a:lvl2pPr marL="405130" indent="-200025" algn="l" rtl="0" eaLnBrk="1" fontAlgn="base" hangingPunct="1">
        <a:lnSpc>
          <a:spcPct val="90000"/>
        </a:lnSpc>
        <a:spcBef>
          <a:spcPct val="50000"/>
        </a:spcBef>
        <a:spcAft>
          <a:spcPct val="0"/>
        </a:spcAft>
        <a:buClr>
          <a:srgbClr val="6E6E6E"/>
        </a:buClr>
        <a:buFont typeface="Courier New"/>
        <a:buChar char="o"/>
        <a:defRPr>
          <a:solidFill>
            <a:schemeClr val="tx1"/>
          </a:solidFill>
          <a:latin typeface="微软雅黑" pitchFamily="34" charset="-122"/>
          <a:ea typeface="微软雅黑" pitchFamily="34" charset="-122"/>
          <a:cs typeface="+mn-cs"/>
        </a:defRPr>
      </a:lvl2pPr>
      <a:lvl3pPr marL="610870" indent="-205105"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3pPr>
      <a:lvl4pPr marL="805815" indent="-194310"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4pPr>
      <a:lvl5pPr marL="1009650" indent="-202565"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5pPr>
      <a:lvl6pPr marL="13525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6pPr>
      <a:lvl7pPr marL="16954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7pPr>
      <a:lvl8pPr marL="20383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8pPr>
      <a:lvl9pPr marL="23812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solidFill>
                <a:srgbClr val="1E1E1E"/>
              </a:solidFill>
              <a:latin typeface="微软雅黑 Light" pitchFamily="34" charset="-122"/>
              <a:ea typeface="微软雅黑 Light"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FFFF"/>
              </a:solidFill>
            </a:endParaRPr>
          </a:p>
        </p:txBody>
      </p:sp>
      <p:sp>
        <p:nvSpPr>
          <p:cNvPr id="2052" name="Title Placeholder 1"/>
          <p:cNvSpPr>
            <a:spLocks noGrp="1"/>
          </p:cNvSpPr>
          <p:nvPr>
            <p:ph type="title"/>
          </p:nvPr>
        </p:nvSpPr>
        <p:spPr bwMode="auto">
          <a:xfrm>
            <a:off x="497419" y="365622"/>
            <a:ext cx="11263212" cy="383182"/>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smtClean="0"/>
              <a:t>单击此处编辑母版标题样式</a:t>
            </a:r>
            <a:endParaRPr lang="en-US" altLang="zh-CN" dirty="0" smtClean="0"/>
          </a:p>
        </p:txBody>
      </p:sp>
      <p:sp>
        <p:nvSpPr>
          <p:cNvPr id="2053" name="Text Placeholder 2"/>
          <p:cNvSpPr>
            <a:spLocks noGrp="1"/>
          </p:cNvSpPr>
          <p:nvPr>
            <p:ph type="body" idx="1"/>
          </p:nvPr>
        </p:nvSpPr>
        <p:spPr bwMode="auto">
          <a:xfrm>
            <a:off x="461435" y="1547815"/>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smtClean="0"/>
              <a:t>Click to edit Master text styles</a:t>
            </a:r>
          </a:p>
          <a:p>
            <a:pPr lvl="1"/>
            <a:r>
              <a:rPr lang="en-US" altLang="zh-CN" dirty="0" smtClean="0"/>
              <a:t>Second level</a:t>
            </a:r>
          </a:p>
          <a:p>
            <a:pPr lvl="2"/>
            <a:r>
              <a:rPr lang="en-US" altLang="zh-CN" dirty="0" smtClean="0"/>
              <a:t>Third level</a:t>
            </a:r>
          </a:p>
        </p:txBody>
      </p:sp>
      <p:pic>
        <p:nvPicPr>
          <p:cNvPr id="6" name="Picture 12" descr="logo"/>
          <p:cNvPicPr>
            <a:picLocks noChangeAspect="1" noChangeArrowheads="1"/>
          </p:cNvPicPr>
          <p:nvPr userDrawn="1"/>
        </p:nvPicPr>
        <p:blipFill>
          <a:blip r:embed="rId9" cstate="print"/>
          <a:srcRect/>
          <a:stretch>
            <a:fillRect/>
          </a:stretch>
        </p:blipFill>
        <p:spPr bwMode="auto">
          <a:xfrm>
            <a:off x="334434" y="6092825"/>
            <a:ext cx="1921933" cy="514350"/>
          </a:xfrm>
          <a:prstGeom prst="rect">
            <a:avLst/>
          </a:prstGeom>
          <a:noFill/>
          <a:ln w="9525">
            <a:noFill/>
            <a:miter lim="800000"/>
            <a:headEnd/>
            <a:tailEnd/>
          </a:ln>
        </p:spPr>
      </p:pic>
    </p:spTree>
    <p:extLst>
      <p:ext uri="{BB962C8B-B14F-4D97-AF65-F5344CB8AC3E}">
        <p14:creationId xmlns:p14="http://schemas.microsoft.com/office/powerpoint/2010/main" val="134784593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2" r:id="rId5"/>
    <p:sldLayoutId id="2147483673" r:id="rId6"/>
    <p:sldLayoutId id="2147483674" r:id="rId7"/>
  </p:sldLayoutIdLst>
  <p:transition/>
  <p:timing>
    <p:tnLst>
      <p:par>
        <p:cTn id="1" dur="indefinite" restart="never" nodeType="tmRoot"/>
      </p:par>
    </p:tnLst>
  </p:timing>
  <p:txStyles>
    <p:titleStyle>
      <a:lvl1pPr algn="l" rtl="0" eaLnBrk="1" fontAlgn="base" hangingPunct="1">
        <a:lnSpc>
          <a:spcPct val="90000"/>
        </a:lnSpc>
        <a:spcBef>
          <a:spcPct val="0"/>
        </a:spcBef>
        <a:spcAft>
          <a:spcPct val="0"/>
        </a:spcAft>
        <a:defRPr sz="2100">
          <a:solidFill>
            <a:schemeClr val="tx2"/>
          </a:solidFill>
          <a:latin typeface="微软雅黑" pitchFamily="34" charset="-122"/>
          <a:ea typeface="微软雅黑" pitchFamily="34" charset="-122"/>
          <a:cs typeface="+mj-cs"/>
        </a:defRPr>
      </a:lvl1pPr>
      <a:lvl2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2pPr>
      <a:lvl3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3pPr>
      <a:lvl4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4pPr>
      <a:lvl5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5pPr>
      <a:lvl6pPr marL="3429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6pPr>
      <a:lvl7pPr marL="6858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7pPr>
      <a:lvl8pPr marL="10287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8pPr>
      <a:lvl9pPr marL="13716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9pPr>
    </p:titleStyle>
    <p:bodyStyle>
      <a:lvl1pPr marL="203835" indent="-203835" algn="l" rtl="0" eaLnBrk="1" fontAlgn="base" hangingPunct="1">
        <a:lnSpc>
          <a:spcPct val="90000"/>
        </a:lnSpc>
        <a:spcBef>
          <a:spcPct val="50000"/>
        </a:spcBef>
        <a:spcAft>
          <a:spcPct val="0"/>
        </a:spcAft>
        <a:buClr>
          <a:srgbClr val="003399"/>
        </a:buClr>
        <a:buFont typeface="Arial" charset="0"/>
        <a:buChar char="•"/>
        <a:defRPr>
          <a:solidFill>
            <a:schemeClr val="tx1"/>
          </a:solidFill>
          <a:latin typeface="微软雅黑" pitchFamily="34" charset="-122"/>
          <a:ea typeface="微软雅黑" pitchFamily="34" charset="-122"/>
          <a:cs typeface="+mn-cs"/>
        </a:defRPr>
      </a:lvl1pPr>
      <a:lvl2pPr marL="405130" indent="-200025" algn="l" rtl="0" eaLnBrk="1" fontAlgn="base" hangingPunct="1">
        <a:lnSpc>
          <a:spcPct val="90000"/>
        </a:lnSpc>
        <a:spcBef>
          <a:spcPct val="50000"/>
        </a:spcBef>
        <a:spcAft>
          <a:spcPct val="0"/>
        </a:spcAft>
        <a:buClr>
          <a:srgbClr val="6E6E6E"/>
        </a:buClr>
        <a:buFont typeface="Courier New"/>
        <a:buChar char="o"/>
        <a:defRPr>
          <a:solidFill>
            <a:schemeClr val="tx1"/>
          </a:solidFill>
          <a:latin typeface="微软雅黑" pitchFamily="34" charset="-122"/>
          <a:ea typeface="微软雅黑" pitchFamily="34" charset="-122"/>
          <a:cs typeface="+mn-cs"/>
        </a:defRPr>
      </a:lvl2pPr>
      <a:lvl3pPr marL="610870" indent="-205105"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3pPr>
      <a:lvl4pPr marL="805815" indent="-194310"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4pPr>
      <a:lvl5pPr marL="1009650" indent="-202565"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5pPr>
      <a:lvl6pPr marL="13525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6pPr>
      <a:lvl7pPr marL="16954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7pPr>
      <a:lvl8pPr marL="20383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8pPr>
      <a:lvl9pPr marL="23812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77047755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725"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31097247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srgbClr val="1E1E1E"/>
              </a:solidFill>
              <a:latin typeface="微软雅黑 Light" pitchFamily="34" charset="-122"/>
              <a:ea typeface="微软雅黑 Light"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srgbClr val="FFFFFF"/>
              </a:solidFill>
            </a:endParaRPr>
          </a:p>
        </p:txBody>
      </p:sp>
      <p:sp>
        <p:nvSpPr>
          <p:cNvPr id="2052" name="Title Placeholder 1"/>
          <p:cNvSpPr>
            <a:spLocks noGrp="1"/>
          </p:cNvSpPr>
          <p:nvPr>
            <p:ph type="title"/>
          </p:nvPr>
        </p:nvSpPr>
        <p:spPr bwMode="auto">
          <a:xfrm>
            <a:off x="497419" y="365622"/>
            <a:ext cx="11263212" cy="383182"/>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a:t>单击此处编辑母版标题样式</a:t>
            </a:r>
            <a:endParaRPr lang="en-US" altLang="zh-CN" dirty="0"/>
          </a:p>
        </p:txBody>
      </p:sp>
      <p:sp>
        <p:nvSpPr>
          <p:cNvPr id="2053" name="Text Placeholder 2"/>
          <p:cNvSpPr>
            <a:spLocks noGrp="1"/>
          </p:cNvSpPr>
          <p:nvPr>
            <p:ph type="body" idx="1"/>
          </p:nvPr>
        </p:nvSpPr>
        <p:spPr bwMode="auto">
          <a:xfrm>
            <a:off x="461435" y="1547815"/>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pic>
        <p:nvPicPr>
          <p:cNvPr id="6" name="Picture 12" descr="logo"/>
          <p:cNvPicPr>
            <a:picLocks noChangeAspect="1" noChangeArrowheads="1"/>
          </p:cNvPicPr>
          <p:nvPr/>
        </p:nvPicPr>
        <p:blipFill>
          <a:blip r:embed="rId9" cstate="print"/>
          <a:srcRect/>
          <a:stretch>
            <a:fillRect/>
          </a:stretch>
        </p:blipFill>
        <p:spPr bwMode="auto">
          <a:xfrm>
            <a:off x="334434" y="6092825"/>
            <a:ext cx="1921933" cy="514350"/>
          </a:xfrm>
          <a:prstGeom prst="rect">
            <a:avLst/>
          </a:prstGeom>
          <a:noFill/>
          <a:ln w="9525">
            <a:noFill/>
            <a:miter lim="800000"/>
            <a:headEnd/>
            <a:tailEnd/>
          </a:ln>
        </p:spPr>
      </p:pic>
    </p:spTree>
    <p:extLst>
      <p:ext uri="{BB962C8B-B14F-4D97-AF65-F5344CB8AC3E}">
        <p14:creationId xmlns:p14="http://schemas.microsoft.com/office/powerpoint/2010/main" val="222794248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7" r:id="rId5"/>
    <p:sldLayoutId id="2147483698" r:id="rId6"/>
    <p:sldLayoutId id="2147483699" r:id="rId7"/>
  </p:sldLayoutIdLst>
  <p:transition/>
  <p:txStyles>
    <p:titleStyle>
      <a:lvl1pPr algn="l" rtl="0" eaLnBrk="1" fontAlgn="base" hangingPunct="1">
        <a:lnSpc>
          <a:spcPct val="90000"/>
        </a:lnSpc>
        <a:spcBef>
          <a:spcPct val="0"/>
        </a:spcBef>
        <a:spcAft>
          <a:spcPct val="0"/>
        </a:spcAft>
        <a:defRPr sz="2100">
          <a:solidFill>
            <a:schemeClr val="tx2"/>
          </a:solidFill>
          <a:latin typeface="微软雅黑" pitchFamily="34" charset="-122"/>
          <a:ea typeface="微软雅黑" pitchFamily="34" charset="-122"/>
          <a:cs typeface="+mj-cs"/>
        </a:defRPr>
      </a:lvl1pPr>
      <a:lvl2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2pPr>
      <a:lvl3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3pPr>
      <a:lvl4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4pPr>
      <a:lvl5pPr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5pPr>
      <a:lvl6pPr marL="3429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6pPr>
      <a:lvl7pPr marL="6858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7pPr>
      <a:lvl8pPr marL="10287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8pPr>
      <a:lvl9pPr marL="1371600" algn="l" rtl="0" eaLnBrk="1" fontAlgn="base" hangingPunct="1">
        <a:lnSpc>
          <a:spcPct val="90000"/>
        </a:lnSpc>
        <a:spcBef>
          <a:spcPct val="0"/>
        </a:spcBef>
        <a:spcAft>
          <a:spcPct val="0"/>
        </a:spcAft>
        <a:defRPr sz="2100">
          <a:solidFill>
            <a:schemeClr val="tx2"/>
          </a:solidFill>
          <a:latin typeface="Arial" charset="0"/>
          <a:ea typeface="宋体" charset="-122"/>
          <a:cs typeface="Arial" charset="0"/>
        </a:defRPr>
      </a:lvl9pPr>
    </p:titleStyle>
    <p:bodyStyle>
      <a:lvl1pPr marL="203835" indent="-203835" algn="l" rtl="0" eaLnBrk="1" fontAlgn="base" hangingPunct="1">
        <a:lnSpc>
          <a:spcPct val="90000"/>
        </a:lnSpc>
        <a:spcBef>
          <a:spcPct val="50000"/>
        </a:spcBef>
        <a:spcAft>
          <a:spcPct val="0"/>
        </a:spcAft>
        <a:buClr>
          <a:srgbClr val="003399"/>
        </a:buClr>
        <a:buFont typeface="Arial" charset="0"/>
        <a:buChar char="•"/>
        <a:defRPr>
          <a:solidFill>
            <a:schemeClr val="tx1"/>
          </a:solidFill>
          <a:latin typeface="微软雅黑" pitchFamily="34" charset="-122"/>
          <a:ea typeface="微软雅黑" pitchFamily="34" charset="-122"/>
          <a:cs typeface="+mn-cs"/>
        </a:defRPr>
      </a:lvl1pPr>
      <a:lvl2pPr marL="405130" indent="-200025" algn="l" rtl="0" eaLnBrk="1" fontAlgn="base" hangingPunct="1">
        <a:lnSpc>
          <a:spcPct val="90000"/>
        </a:lnSpc>
        <a:spcBef>
          <a:spcPct val="50000"/>
        </a:spcBef>
        <a:spcAft>
          <a:spcPct val="0"/>
        </a:spcAft>
        <a:buClr>
          <a:srgbClr val="6E6E6E"/>
        </a:buClr>
        <a:buFont typeface="Courier New"/>
        <a:buChar char="o"/>
        <a:defRPr>
          <a:solidFill>
            <a:schemeClr val="tx1"/>
          </a:solidFill>
          <a:latin typeface="微软雅黑" pitchFamily="34" charset="-122"/>
          <a:ea typeface="微软雅黑" pitchFamily="34" charset="-122"/>
          <a:cs typeface="+mn-cs"/>
        </a:defRPr>
      </a:lvl2pPr>
      <a:lvl3pPr marL="610870" indent="-205105"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3pPr>
      <a:lvl4pPr marL="805815" indent="-194310"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4pPr>
      <a:lvl5pPr marL="1009650" indent="-202565" algn="l" rtl="0" eaLnBrk="1" fontAlgn="base" hangingPunct="1">
        <a:lnSpc>
          <a:spcPct val="90000"/>
        </a:lnSpc>
        <a:spcBef>
          <a:spcPct val="50000"/>
        </a:spcBef>
        <a:spcAft>
          <a:spcPct val="0"/>
        </a:spcAft>
        <a:buClr>
          <a:srgbClr val="6E6E6E"/>
        </a:buClr>
        <a:buFont typeface="Wingdings" charset="2"/>
        <a:buChar char="§"/>
        <a:defRPr>
          <a:solidFill>
            <a:schemeClr val="tx1"/>
          </a:solidFill>
          <a:latin typeface="微软雅黑" pitchFamily="34" charset="-122"/>
          <a:ea typeface="微软雅黑" pitchFamily="34" charset="-122"/>
          <a:cs typeface="+mn-cs"/>
        </a:defRPr>
      </a:lvl5pPr>
      <a:lvl6pPr marL="13525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6pPr>
      <a:lvl7pPr marL="16954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7pPr>
      <a:lvl8pPr marL="20383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8pPr>
      <a:lvl9pPr marL="2381250" indent="-202565" algn="l" rtl="0" eaLnBrk="1" fontAlgn="base" hangingPunct="1">
        <a:lnSpc>
          <a:spcPct val="90000"/>
        </a:lnSpc>
        <a:spcBef>
          <a:spcPct val="50000"/>
        </a:spcBef>
        <a:spcAft>
          <a:spcPct val="0"/>
        </a:spcAft>
        <a:buClr>
          <a:srgbClr val="6E6E6E"/>
        </a:buClr>
        <a:buFont typeface="Wingdings" charset="2"/>
        <a:buChar char="è"/>
        <a:defRPr>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headEnd/>
            <a:tailEnd/>
          </a:ln>
          <a:effectLst/>
        </p:spPr>
        <p:txBody>
          <a:bodyPr wrap="none" anchor="ctr"/>
          <a:lstStyle/>
          <a:p>
            <a:pPr fontAlgn="auto">
              <a:spcBef>
                <a:spcPts val="0"/>
              </a:spcBef>
              <a:spcAft>
                <a:spcPts val="0"/>
              </a:spcAft>
              <a:defRPr/>
            </a:pPr>
            <a:endParaRPr lang="zh-CN" altLang="en-US" dirty="0">
              <a:solidFill>
                <a:prstClr val="black"/>
              </a:solidFill>
              <a:latin typeface="微软雅黑 Light" panose="020B0502040204020203" pitchFamily="34" charset="-122"/>
              <a:ea typeface="微软雅黑 Light" panose="020B0502040204020203" pitchFamily="34" charset="-122"/>
            </a:endParaRPr>
          </a:p>
        </p:txBody>
      </p:sp>
      <p:sp>
        <p:nvSpPr>
          <p:cNvPr id="7" name="Rectangle 6"/>
          <p:cNvSpPr/>
          <p:nvPr userDrawn="1"/>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052" name="Title Placeholder 1"/>
          <p:cNvSpPr>
            <a:spLocks noGrp="1"/>
          </p:cNvSpPr>
          <p:nvPr>
            <p:ph type="title"/>
          </p:nvPr>
        </p:nvSpPr>
        <p:spPr bwMode="auto">
          <a:xfrm>
            <a:off x="497418" y="344847"/>
            <a:ext cx="11263212" cy="424732"/>
          </a:xfrm>
          <a:prstGeom prst="rect">
            <a:avLst/>
          </a:prstGeom>
          <a:noFill/>
          <a:ln w="9525" algn="ctr">
            <a:noFill/>
            <a:miter lim="800000"/>
            <a:headEnd/>
            <a:tailEnd/>
          </a:ln>
        </p:spPr>
        <p:txBody>
          <a:bodyPr vert="horz" wrap="square" lIns="90000" tIns="45720" rIns="91440" bIns="45720" numCol="1" anchor="ctr" anchorCtr="0" compatLnSpc="1">
            <a:prstTxWarp prst="textNoShape">
              <a:avLst/>
            </a:prstTxWarp>
            <a:spAutoFit/>
          </a:bodyPr>
          <a:lstStyle/>
          <a:p>
            <a:pPr lvl="0"/>
            <a:r>
              <a:rPr lang="en-US" altLang="zh-CN" dirty="0"/>
              <a:t>Click to edit Master title style</a:t>
            </a:r>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headEnd/>
            <a:tailEnd/>
          </a:ln>
        </p:spPr>
        <p:txBody>
          <a:bodyPr vert="horz" wrap="square" lIns="136800" tIns="46800" rIns="0" bIns="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159036960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10" r:id="rId5"/>
  </p:sldLayoutIdLst>
  <p:transition/>
  <p:txStyles>
    <p:titleStyle>
      <a:lvl1pPr algn="l" rtl="0" eaLnBrk="0" fontAlgn="base" hangingPunct="0">
        <a:lnSpc>
          <a:spcPct val="90000"/>
        </a:lnSpc>
        <a:spcBef>
          <a:spcPct val="0"/>
        </a:spcBef>
        <a:spcAft>
          <a:spcPct val="0"/>
        </a:spcAft>
        <a:defRPr sz="24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2pPr>
      <a:lvl3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3pPr>
      <a:lvl4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4pPr>
      <a:lvl5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5pPr>
      <a:lvl6pPr marL="4572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6pPr>
      <a:lvl7pPr marL="9144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7pPr>
      <a:lvl8pPr marL="13716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8pPr>
      <a:lvl9pPr marL="18288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9pPr>
    </p:titleStyle>
    <p:bodyStyle>
      <a:lvl1pPr marL="271463" indent="-271463" algn="l" rtl="0" eaLnBrk="0" fontAlgn="base" hangingPunct="0">
        <a:lnSpc>
          <a:spcPct val="90000"/>
        </a:lnSpc>
        <a:spcBef>
          <a:spcPct val="50000"/>
        </a:spcBef>
        <a:spcAft>
          <a:spcPct val="0"/>
        </a:spcAft>
        <a:buClr>
          <a:srgbClr val="003399"/>
        </a:buClr>
        <a:buFont typeface="Arial"/>
        <a:buChar char="•"/>
        <a:defRPr sz="2400">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0" fontAlgn="base" hangingPunct="0">
        <a:lnSpc>
          <a:spcPct val="90000"/>
        </a:lnSpc>
        <a:spcBef>
          <a:spcPct val="50000"/>
        </a:spcBef>
        <a:spcAft>
          <a:spcPct val="0"/>
        </a:spcAft>
        <a:buClr>
          <a:srgbClr val="6E6E6E"/>
        </a:buClr>
        <a:buFont typeface="Courier New"/>
        <a:buChar char="o"/>
        <a:defRPr sz="2000">
          <a:solidFill>
            <a:schemeClr val="tx1"/>
          </a:solidFill>
          <a:latin typeface="微软雅黑" panose="020B0503020204020204" pitchFamily="34" charset="-122"/>
          <a:ea typeface="微软雅黑" panose="020B0503020204020204" pitchFamily="34" charset="-122"/>
          <a:cs typeface="+mn-cs"/>
        </a:defRPr>
      </a:lvl2pPr>
      <a:lvl3pPr marL="814388" indent="-273050" algn="l" rtl="0" eaLnBrk="0" fontAlgn="base" hangingPunct="0">
        <a:lnSpc>
          <a:spcPct val="90000"/>
        </a:lnSpc>
        <a:spcBef>
          <a:spcPct val="50000"/>
        </a:spcBef>
        <a:spcAft>
          <a:spcPct val="0"/>
        </a:spcAft>
        <a:buClr>
          <a:srgbClr val="6E6E6E"/>
        </a:buClr>
        <a:buFont typeface="Wingdings" charset="2"/>
        <a:buChar char="§"/>
        <a:defRPr>
          <a:solidFill>
            <a:schemeClr val="tx1"/>
          </a:solidFill>
          <a:latin typeface="微软雅黑" panose="020B0503020204020204" pitchFamily="34" charset="-122"/>
          <a:ea typeface="微软雅黑" panose="020B0503020204020204" pitchFamily="34" charset="-122"/>
          <a:cs typeface="+mn-cs"/>
        </a:defRPr>
      </a:lvl3pPr>
      <a:lvl4pPr marL="1074738" indent="-258763" algn="l" rtl="0" eaLnBrk="0" fontAlgn="base" hangingPunct="0">
        <a:lnSpc>
          <a:spcPct val="90000"/>
        </a:lnSpc>
        <a:spcBef>
          <a:spcPct val="50000"/>
        </a:spcBef>
        <a:spcAft>
          <a:spcPct val="0"/>
        </a:spcAft>
        <a:buClr>
          <a:srgbClr val="6E6E6E"/>
        </a:buClr>
        <a:buFont typeface="Wingdings"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0" fontAlgn="base" hangingPunct="0">
        <a:lnSpc>
          <a:spcPct val="90000"/>
        </a:lnSpc>
        <a:spcBef>
          <a:spcPct val="50000"/>
        </a:spcBef>
        <a:spcAft>
          <a:spcPct val="0"/>
        </a:spcAft>
        <a:buClr>
          <a:srgbClr val="6E6E6E"/>
        </a:buClr>
        <a:buFont typeface="Wingdings"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fontAlgn="auto">
              <a:spcBef>
                <a:spcPts val="0"/>
              </a:spcBef>
              <a:spcAft>
                <a:spcPts val="0"/>
              </a:spcAft>
              <a:defRPr/>
            </a:pPr>
            <a:endParaRPr lang="zh-CN" altLang="en-US" dirty="0">
              <a:solidFill>
                <a:prstClr val="black"/>
              </a:solidFill>
              <a:latin typeface="微软雅黑 Light" panose="020B0502040204020203" pitchFamily="34" charset="-122"/>
              <a:ea typeface="微软雅黑 Light" panose="020B0502040204020203" pitchFamily="34" charset="-122"/>
            </a:endParaRPr>
          </a:p>
        </p:txBody>
      </p:sp>
      <p:sp>
        <p:nvSpPr>
          <p:cNvPr id="7" name="Rectangle 6"/>
          <p:cNvSpPr/>
          <p:nvPr userDrawn="1"/>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052" name="Title Placeholder 1"/>
          <p:cNvSpPr>
            <a:spLocks noGrp="1"/>
          </p:cNvSpPr>
          <p:nvPr>
            <p:ph type="title"/>
          </p:nvPr>
        </p:nvSpPr>
        <p:spPr bwMode="auto">
          <a:xfrm>
            <a:off x="497418" y="344847"/>
            <a:ext cx="11263212" cy="424732"/>
          </a:xfrm>
          <a:prstGeom prst="rect">
            <a:avLst/>
          </a:prstGeom>
          <a:noFill/>
          <a:ln w="9525" algn="ctr">
            <a:noFill/>
            <a:miter lim="800000"/>
          </a:ln>
        </p:spPr>
        <p:txBody>
          <a:bodyPr vert="horz" wrap="square" lIns="90000" tIns="45720" rIns="91440" bIns="45720" numCol="1" anchor="ctr" anchorCtr="0" compatLnSpc="1">
            <a:spAutoFit/>
          </a:bodyPr>
          <a:lstStyle/>
          <a:p>
            <a:pPr lvl="0"/>
            <a:r>
              <a:rPr lang="en-US" altLang="zh-CN" dirty="0"/>
              <a:t>Click to edit Master title style</a:t>
            </a:r>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extLst>
      <p:ext uri="{BB962C8B-B14F-4D97-AF65-F5344CB8AC3E}">
        <p14:creationId xmlns:p14="http://schemas.microsoft.com/office/powerpoint/2010/main" val="174079464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ransition/>
  <p:txStyles>
    <p:titleStyle>
      <a:lvl1pPr algn="l" rtl="0" eaLnBrk="0" fontAlgn="base" hangingPunct="0">
        <a:lnSpc>
          <a:spcPct val="90000"/>
        </a:lnSpc>
        <a:spcBef>
          <a:spcPct val="0"/>
        </a:spcBef>
        <a:spcAft>
          <a:spcPct val="0"/>
        </a:spcAft>
        <a:defRPr sz="24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0" fontAlgn="base" hangingPunct="0">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fontAlgn="base">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fontAlgn="base">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fontAlgn="base">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fontAlgn="base">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71780" indent="-271780" algn="l" rtl="0" eaLnBrk="0" fontAlgn="base" hangingPunct="0">
        <a:lnSpc>
          <a:spcPct val="90000"/>
        </a:lnSpc>
        <a:spcBef>
          <a:spcPct val="50000"/>
        </a:spcBef>
        <a:spcAft>
          <a:spcPct val="0"/>
        </a:spcAft>
        <a:buClr>
          <a:srgbClr val="003399"/>
        </a:buClr>
        <a:buFont typeface="Arial" panose="020B0604020202020204"/>
        <a:buChar char="•"/>
        <a:defRPr sz="2400">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0" fontAlgn="base" hangingPunct="0">
        <a:lnSpc>
          <a:spcPct val="90000"/>
        </a:lnSpc>
        <a:spcBef>
          <a:spcPct val="50000"/>
        </a:spcBef>
        <a:spcAft>
          <a:spcPct val="0"/>
        </a:spcAft>
        <a:buClr>
          <a:srgbClr val="6E6E6E"/>
        </a:buClr>
        <a:buFont typeface="Courier New" panose="02070309020205020404"/>
        <a:buChar char="o"/>
        <a:defRPr sz="2000">
          <a:solidFill>
            <a:schemeClr val="tx1"/>
          </a:solidFill>
          <a:latin typeface="微软雅黑" panose="020B0503020204020204" pitchFamily="34" charset="-122"/>
          <a:ea typeface="微软雅黑" panose="020B0503020204020204" pitchFamily="34" charset="-122"/>
          <a:cs typeface="+mn-cs"/>
        </a:defRPr>
      </a:lvl2pPr>
      <a:lvl3pPr marL="814705" indent="-273050" algn="l" rtl="0" eaLnBrk="0" fontAlgn="base" hangingPunct="0">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1075055" indent="-259080" algn="l" rtl="0" eaLnBrk="0" fontAlgn="base" hangingPunct="0">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0" fontAlgn="base" hangingPunct="0">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1E1E1E"/>
              </a:solidFill>
              <a:effectLst/>
              <a:uLnTx/>
              <a:uFillTx/>
              <a:latin typeface="微软雅黑 Light" panose="020B0502040204020203" pitchFamily="34" charset="-122"/>
              <a:ea typeface="微软雅黑 Light" panose="020B0502040204020203" pitchFamily="34" charset="-122"/>
              <a:cs typeface="+mn-cs"/>
            </a:endParaRPr>
          </a:p>
        </p:txBody>
      </p:sp>
      <p:sp>
        <p:nvSpPr>
          <p:cNvPr id="7" name="Rectangle 6"/>
          <p:cNvSpPr/>
          <p:nvPr userDrawn="1"/>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微软雅黑"/>
              <a:cs typeface="+mn-cs"/>
            </a:endParaRPr>
          </a:p>
        </p:txBody>
      </p:sp>
      <p:sp>
        <p:nvSpPr>
          <p:cNvPr id="2052" name="Title Placeholder 1"/>
          <p:cNvSpPr>
            <a:spLocks noGrp="1"/>
          </p:cNvSpPr>
          <p:nvPr>
            <p:ph type="title"/>
          </p:nvPr>
        </p:nvSpPr>
        <p:spPr bwMode="auto">
          <a:xfrm>
            <a:off x="497418" y="319088"/>
            <a:ext cx="11263212" cy="476250"/>
          </a:xfrm>
          <a:prstGeom prst="rect">
            <a:avLst/>
          </a:prstGeom>
          <a:noFill/>
          <a:ln w="9525" algn="ctr">
            <a:noFill/>
            <a:miter lim="800000"/>
            <a:headEnd/>
            <a:tailEnd/>
          </a:ln>
        </p:spPr>
        <p:txBody>
          <a:bodyPr vert="horz" wrap="square" lIns="90000" tIns="45720" rIns="91440" bIns="45720" numCol="1" anchor="ctr" anchorCtr="0" compatLnSpc="1">
            <a:prstTxWarp prst="textNoShape">
              <a:avLst/>
            </a:prstTxWarp>
            <a:spAutoFit/>
          </a:bodyPr>
          <a:lstStyle/>
          <a:p>
            <a:pPr lvl="0"/>
            <a:r>
              <a:rPr lang="en-US" altLang="zh-CN" dirty="0" smtClean="0"/>
              <a:t>Click to edit Master title style</a:t>
            </a:r>
          </a:p>
        </p:txBody>
      </p:sp>
      <p:sp>
        <p:nvSpPr>
          <p:cNvPr id="2053" name="Text Placeholder 2"/>
          <p:cNvSpPr>
            <a:spLocks noGrp="1"/>
          </p:cNvSpPr>
          <p:nvPr>
            <p:ph type="body" idx="1"/>
          </p:nvPr>
        </p:nvSpPr>
        <p:spPr bwMode="auto">
          <a:xfrm>
            <a:off x="461434" y="1547814"/>
            <a:ext cx="11097684" cy="4340225"/>
          </a:xfrm>
          <a:prstGeom prst="rect">
            <a:avLst/>
          </a:prstGeom>
          <a:noFill/>
          <a:ln w="9525" algn="ctr">
            <a:noFill/>
            <a:miter lim="800000"/>
            <a:headEnd/>
            <a:tailEnd/>
          </a:ln>
        </p:spPr>
        <p:txBody>
          <a:bodyPr vert="horz" wrap="square" lIns="136800" tIns="46800" rIns="0" bIns="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p:txBody>
      </p:sp>
    </p:spTree>
    <p:extLst>
      <p:ext uri="{BB962C8B-B14F-4D97-AF65-F5344CB8AC3E}">
        <p14:creationId xmlns:p14="http://schemas.microsoft.com/office/powerpoint/2010/main" val="226342864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2pPr>
      <a:lvl3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3pPr>
      <a:lvl4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4pPr>
      <a:lvl5pPr algn="l" rtl="0" eaLnBrk="0" fontAlgn="base" hangingPunct="0">
        <a:lnSpc>
          <a:spcPct val="90000"/>
        </a:lnSpc>
        <a:spcBef>
          <a:spcPct val="0"/>
        </a:spcBef>
        <a:spcAft>
          <a:spcPct val="0"/>
        </a:spcAft>
        <a:defRPr sz="2800">
          <a:solidFill>
            <a:schemeClr val="tx2"/>
          </a:solidFill>
          <a:latin typeface="Arial" charset="0"/>
          <a:ea typeface="宋体" pitchFamily="2" charset="-122"/>
          <a:cs typeface="Arial" charset="0"/>
        </a:defRPr>
      </a:lvl5pPr>
      <a:lvl6pPr marL="4572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6pPr>
      <a:lvl7pPr marL="9144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7pPr>
      <a:lvl8pPr marL="13716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8pPr>
      <a:lvl9pPr marL="1828800" algn="l" rtl="0" fontAlgn="base">
        <a:lnSpc>
          <a:spcPct val="90000"/>
        </a:lnSpc>
        <a:spcBef>
          <a:spcPct val="0"/>
        </a:spcBef>
        <a:spcAft>
          <a:spcPct val="0"/>
        </a:spcAft>
        <a:defRPr sz="2800">
          <a:solidFill>
            <a:schemeClr val="tx2"/>
          </a:solidFill>
          <a:latin typeface="Arial" charset="0"/>
          <a:ea typeface="宋体" pitchFamily="2" charset="-122"/>
          <a:cs typeface="Arial" charset="0"/>
        </a:defRPr>
      </a:lvl9pPr>
    </p:titleStyle>
    <p:bodyStyle>
      <a:lvl1pPr marL="271463" indent="-271463" algn="l" rtl="0" eaLnBrk="0" fontAlgn="base" hangingPunct="0">
        <a:lnSpc>
          <a:spcPct val="90000"/>
        </a:lnSpc>
        <a:spcBef>
          <a:spcPct val="50000"/>
        </a:spcBef>
        <a:spcAft>
          <a:spcPct val="0"/>
        </a:spcAft>
        <a:buClr>
          <a:srgbClr val="003399"/>
        </a:buClr>
        <a:buFont typeface="Arial"/>
        <a:buChar char="•"/>
        <a:defRPr>
          <a:solidFill>
            <a:schemeClr val="tx1"/>
          </a:solidFill>
          <a:latin typeface="微软雅黑" panose="020B0503020204020204" pitchFamily="34" charset="-122"/>
          <a:ea typeface="微软雅黑" panose="020B0503020204020204" pitchFamily="34" charset="-122"/>
          <a:cs typeface="+mn-cs"/>
        </a:defRPr>
      </a:lvl1pPr>
      <a:lvl2pPr marL="539750" indent="-266700" algn="l" rtl="0" eaLnBrk="0" fontAlgn="base" hangingPunct="0">
        <a:lnSpc>
          <a:spcPct val="90000"/>
        </a:lnSpc>
        <a:spcBef>
          <a:spcPct val="50000"/>
        </a:spcBef>
        <a:spcAft>
          <a:spcPct val="0"/>
        </a:spcAft>
        <a:buClr>
          <a:srgbClr val="6E6E6E"/>
        </a:buClr>
        <a:buFont typeface="Courier New"/>
        <a:buChar char="o"/>
        <a:defRPr>
          <a:solidFill>
            <a:schemeClr val="tx1"/>
          </a:solidFill>
          <a:latin typeface="微软雅黑" panose="020B0503020204020204" pitchFamily="34" charset="-122"/>
          <a:ea typeface="微软雅黑" panose="020B0503020204020204" pitchFamily="34" charset="-122"/>
          <a:cs typeface="+mn-cs"/>
        </a:defRPr>
      </a:lvl2pPr>
      <a:lvl3pPr marL="814388" indent="-273050" algn="l" rtl="0" eaLnBrk="0" fontAlgn="base" hangingPunct="0">
        <a:lnSpc>
          <a:spcPct val="90000"/>
        </a:lnSpc>
        <a:spcBef>
          <a:spcPct val="50000"/>
        </a:spcBef>
        <a:spcAft>
          <a:spcPct val="0"/>
        </a:spcAft>
        <a:buClr>
          <a:srgbClr val="6E6E6E"/>
        </a:buClr>
        <a:buFont typeface="Wingdings" charset="2"/>
        <a:buChar char="§"/>
        <a:defRPr>
          <a:solidFill>
            <a:schemeClr val="tx1"/>
          </a:solidFill>
          <a:latin typeface="微软雅黑" panose="020B0503020204020204" pitchFamily="34" charset="-122"/>
          <a:ea typeface="微软雅黑" panose="020B0503020204020204" pitchFamily="34" charset="-122"/>
          <a:cs typeface="+mn-cs"/>
        </a:defRPr>
      </a:lvl3pPr>
      <a:lvl4pPr marL="1074738" indent="-258763" algn="l" rtl="0" eaLnBrk="0" fontAlgn="base" hangingPunct="0">
        <a:lnSpc>
          <a:spcPct val="90000"/>
        </a:lnSpc>
        <a:spcBef>
          <a:spcPct val="50000"/>
        </a:spcBef>
        <a:spcAft>
          <a:spcPct val="0"/>
        </a:spcAft>
        <a:buClr>
          <a:srgbClr val="6E6E6E"/>
        </a:buClr>
        <a:buFont typeface="Wingdings" charset="2"/>
        <a:buChar char="§"/>
        <a:defRPr>
          <a:solidFill>
            <a:schemeClr val="tx1"/>
          </a:solidFill>
          <a:latin typeface="微软雅黑" panose="020B0503020204020204" pitchFamily="34" charset="-122"/>
          <a:ea typeface="微软雅黑" panose="020B0503020204020204" pitchFamily="34" charset="-122"/>
          <a:cs typeface="+mn-cs"/>
        </a:defRPr>
      </a:lvl4pPr>
      <a:lvl5pPr marL="1346200" indent="-269875" algn="l" rtl="0" eaLnBrk="0" fontAlgn="base" hangingPunct="0">
        <a:lnSpc>
          <a:spcPct val="90000"/>
        </a:lnSpc>
        <a:spcBef>
          <a:spcPct val="50000"/>
        </a:spcBef>
        <a:spcAft>
          <a:spcPct val="0"/>
        </a:spcAft>
        <a:buClr>
          <a:srgbClr val="6E6E6E"/>
        </a:buClr>
        <a:buFont typeface="Wingdings" charset="2"/>
        <a:buChar char="§"/>
        <a:defRPr>
          <a:solidFill>
            <a:schemeClr val="tx1"/>
          </a:solidFill>
          <a:latin typeface="微软雅黑" panose="020B0503020204020204" pitchFamily="34" charset="-122"/>
          <a:ea typeface="微软雅黑" panose="020B0503020204020204" pitchFamily="34" charset="-122"/>
          <a:cs typeface="+mn-cs"/>
        </a:defRPr>
      </a:lvl5pPr>
      <a:lvl6pPr marL="18034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6pPr>
      <a:lvl7pPr marL="22606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7pPr>
      <a:lvl8pPr marL="27178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8pPr>
      <a:lvl9pPr marL="3175000" indent="-269875" algn="l" rtl="0" fontAlgn="base">
        <a:lnSpc>
          <a:spcPct val="90000"/>
        </a:lnSpc>
        <a:spcBef>
          <a:spcPct val="50000"/>
        </a:spcBef>
        <a:spcAft>
          <a:spcPct val="0"/>
        </a:spcAft>
        <a:buClr>
          <a:srgbClr val="6E6E6E"/>
        </a:buClr>
        <a:buFont typeface="Wingdings" pitchFamily="2" charset="2"/>
        <a:buChar char="è"/>
        <a:defRPr>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5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www.google.com.hk/url?sa=i&amp;rct=j&amp;q=%E9%A3%9E%E5%88%A9%E6%B5%A6+%E5%B9%BF%E5%91%8A&amp;source=images&amp;cd=&amp;cad=rja&amp;uact=8&amp;docid=EYIz1ZfCqHgc7M&amp;tbnid=4A9L-YiZiW2rAM:&amp;ved=0CAYQjRw&amp;url=http://www.bobd.cn/design/graphic/works/ad/others/201209/58513.html&amp;ei=WwIoU9nuLOWQigeC0oCQBQ&amp;psig=AFQjCNHatoaA7YaX1BW3IBRko0qmAp3WQA&amp;ust=1395217071792503" TargetMode="External"/><Relationship Id="rId2" Type="http://schemas.openxmlformats.org/officeDocument/2006/relationships/image" Target="../media/image27.jpeg"/><Relationship Id="rId1" Type="http://schemas.openxmlformats.org/officeDocument/2006/relationships/slideLayout" Target="../slideLayouts/slideLayout51.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7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image" Target="../media/image64.png"/><Relationship Id="rId1" Type="http://schemas.openxmlformats.org/officeDocument/2006/relationships/slideLayout" Target="../slideLayouts/slideLayout9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jpeg"/><Relationship Id="rId3" Type="http://schemas.openxmlformats.org/officeDocument/2006/relationships/chart" Target="../charts/chart1.xml"/><Relationship Id="rId7" Type="http://schemas.openxmlformats.org/officeDocument/2006/relationships/image" Target="../media/image73.png"/><Relationship Id="rId12"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99.xml"/><Relationship Id="rId6" Type="http://schemas.openxmlformats.org/officeDocument/2006/relationships/image" Target="../media/image65.png"/><Relationship Id="rId11" Type="http://schemas.openxmlformats.org/officeDocument/2006/relationships/image" Target="../media/image77.png"/><Relationship Id="rId5" Type="http://schemas.openxmlformats.org/officeDocument/2006/relationships/image" Target="../media/image72.jpeg"/><Relationship Id="rId10" Type="http://schemas.openxmlformats.org/officeDocument/2006/relationships/image" Target="../media/image76.png"/><Relationship Id="rId4" Type="http://schemas.openxmlformats.org/officeDocument/2006/relationships/image" Target="../media/image71.jpeg"/><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xml"/><Relationship Id="rId1" Type="http://schemas.openxmlformats.org/officeDocument/2006/relationships/slideLayout" Target="../slideLayouts/slideLayout99.xml"/><Relationship Id="rId6" Type="http://schemas.openxmlformats.org/officeDocument/2006/relationships/image" Target="../media/image65.png"/><Relationship Id="rId5" Type="http://schemas.openxmlformats.org/officeDocument/2006/relationships/image" Target="../media/image81.jpeg"/><Relationship Id="rId4" Type="http://schemas.openxmlformats.org/officeDocument/2006/relationships/image" Target="../media/image80.jpe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2.png"/><Relationship Id="rId1" Type="http://schemas.openxmlformats.org/officeDocument/2006/relationships/slideLayout" Target="../slideLayouts/slideLayout99.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9.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99.xml"/><Relationship Id="rId5" Type="http://schemas.openxmlformats.org/officeDocument/2006/relationships/image" Target="../media/image90.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99.xml"/><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23.png"/><Relationship Id="rId12"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2.png"/><Relationship Id="rId11" Type="http://schemas.openxmlformats.org/officeDocument/2006/relationships/image" Target="../media/image18.png"/><Relationship Id="rId5" Type="http://schemas.openxmlformats.org/officeDocument/2006/relationships/image" Target="../media/image21.png"/><Relationship Id="rId10"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20.png"/><Relationship Id="rId11" Type="http://schemas.openxmlformats.org/officeDocument/2006/relationships/image" Target="../media/image18.png"/><Relationship Id="rId5" Type="http://schemas.openxmlformats.org/officeDocument/2006/relationships/image" Target="../media/image19.pn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sz="quarter"/>
          </p:nvPr>
        </p:nvSpPr>
        <p:spPr>
          <a:xfrm>
            <a:off x="911424" y="2420888"/>
            <a:ext cx="7772400" cy="1892826"/>
          </a:xfrm>
        </p:spPr>
        <p:txBody>
          <a:bodyPr/>
          <a:lstStyle/>
          <a:p>
            <a:pPr eaLnBrk="1" hangingPunct="1">
              <a:lnSpc>
                <a:spcPct val="150000"/>
              </a:lnSpc>
            </a:pPr>
            <a:r>
              <a:rPr lang="zh-CN" altLang="en-US" b="1" dirty="0" smtClean="0">
                <a:latin typeface="+mn-ea"/>
                <a:ea typeface="+mn-ea"/>
              </a:rPr>
              <a:t>满天星公益机构</a:t>
            </a:r>
            <a:r>
              <a:rPr lang="en-US" altLang="zh-CN" b="1" dirty="0" smtClean="0">
                <a:latin typeface="+mn-ea"/>
                <a:ea typeface="+mn-ea"/>
              </a:rPr>
              <a:t/>
            </a:r>
            <a:br>
              <a:rPr lang="en-US" altLang="zh-CN" b="1" dirty="0" smtClean="0">
                <a:latin typeface="+mn-ea"/>
                <a:ea typeface="+mn-ea"/>
              </a:rPr>
            </a:br>
            <a:r>
              <a:rPr lang="zh-CN" altLang="en-US" b="1" dirty="0" smtClean="0">
                <a:latin typeface="+mn-ea"/>
                <a:ea typeface="+mn-ea"/>
              </a:rPr>
              <a:t>品牌咨询项目客户末期汇报</a:t>
            </a:r>
            <a:r>
              <a:rPr lang="en-US" altLang="zh-CN" b="1" dirty="0" smtClean="0">
                <a:latin typeface="+mn-ea"/>
                <a:ea typeface="+mn-ea"/>
              </a:rPr>
              <a:t/>
            </a:r>
            <a:br>
              <a:rPr lang="en-US" altLang="zh-CN" b="1" dirty="0" smtClean="0">
                <a:latin typeface="+mn-ea"/>
                <a:ea typeface="+mn-ea"/>
              </a:rPr>
            </a:br>
            <a:r>
              <a:rPr lang="en-US" altLang="zh-CN" sz="1800" dirty="0" smtClean="0">
                <a:latin typeface="+mn-ea"/>
                <a:ea typeface="+mn-ea"/>
              </a:rPr>
              <a:t>2019</a:t>
            </a:r>
            <a:r>
              <a:rPr lang="zh-CN" altLang="en-US" sz="1800" dirty="0" smtClean="0">
                <a:latin typeface="+mn-ea"/>
                <a:ea typeface="+mn-ea"/>
              </a:rPr>
              <a:t>年</a:t>
            </a:r>
            <a:r>
              <a:rPr lang="en-US" altLang="zh-CN" sz="1800" smtClean="0">
                <a:latin typeface="+mn-ea"/>
                <a:ea typeface="+mn-ea"/>
              </a:rPr>
              <a:t>1</a:t>
            </a:r>
            <a:r>
              <a:rPr lang="zh-CN" altLang="en-US" sz="1800" smtClean="0">
                <a:latin typeface="+mn-ea"/>
                <a:ea typeface="+mn-ea"/>
              </a:rPr>
              <a:t>月</a:t>
            </a:r>
            <a:endParaRPr lang="en-US" dirty="0" smtClean="0">
              <a:latin typeface="+mn-ea"/>
              <a:ea typeface="+mn-ea"/>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1344" y="5445224"/>
            <a:ext cx="3287688" cy="1412776"/>
          </a:xfrm>
          <a:prstGeom prst="rect">
            <a:avLst/>
          </a:prstGeom>
          <a:solidFill>
            <a:schemeClr val="bg1"/>
          </a:solidFill>
        </p:spPr>
        <p:txBody>
          <a:bodyPr wrap="square" rtlCol="0">
            <a:spAutoFit/>
          </a:bodyPr>
          <a:lstStyle/>
          <a:p>
            <a:endParaRPr lang="zh-CN" altLang="en-US" dirty="0">
              <a:solidFill>
                <a:srgbClr val="1E1E1E"/>
              </a:solidFill>
              <a:latin typeface="Arial" panose="020B0604020202020204" pitchFamily="34" charset="0"/>
              <a:ea typeface="宋体" panose="02010600030101010101" pitchFamily="2" charset="-122"/>
            </a:endParaRPr>
          </a:p>
        </p:txBody>
      </p:sp>
      <p:sp>
        <p:nvSpPr>
          <p:cNvPr id="2" name="标题 1"/>
          <p:cNvSpPr>
            <a:spLocks noGrp="1"/>
          </p:cNvSpPr>
          <p:nvPr>
            <p:ph type="title"/>
          </p:nvPr>
        </p:nvSpPr>
        <p:spPr>
          <a:xfrm>
            <a:off x="497419" y="344847"/>
            <a:ext cx="11263212" cy="424732"/>
          </a:xfrm>
        </p:spPr>
        <p:txBody>
          <a:bodyPr/>
          <a:lstStyle/>
          <a:p>
            <a:r>
              <a:rPr lang="zh-CN" altLang="en-US" sz="2400" b="1" dirty="0" smtClean="0"/>
              <a:t>品牌定义模型</a:t>
            </a:r>
            <a:endParaRPr lang="zh-CN" altLang="en-US" sz="2400" b="1" dirty="0"/>
          </a:p>
        </p:txBody>
      </p:sp>
      <p:grpSp>
        <p:nvGrpSpPr>
          <p:cNvPr id="4" name="组合 3">
            <a:extLst>
              <a:ext uri="{FF2B5EF4-FFF2-40B4-BE49-F238E27FC236}">
                <a16:creationId xmlns:a16="http://schemas.microsoft.com/office/drawing/2014/main" xmlns="" id="{AFE19449-D79A-4722-A4B2-0D68FE71BE8B}"/>
              </a:ext>
            </a:extLst>
          </p:cNvPr>
          <p:cNvGrpSpPr/>
          <p:nvPr/>
        </p:nvGrpSpPr>
        <p:grpSpPr>
          <a:xfrm>
            <a:off x="1329618" y="1512493"/>
            <a:ext cx="9408368" cy="4704290"/>
            <a:chOff x="1415480" y="1172982"/>
            <a:chExt cx="9408368" cy="3768930"/>
          </a:xfrm>
        </p:grpSpPr>
        <p:sp>
          <p:nvSpPr>
            <p:cNvPr id="18" name="三角形 7"/>
            <p:cNvSpPr/>
            <p:nvPr/>
          </p:nvSpPr>
          <p:spPr>
            <a:xfrm rot="10800000">
              <a:off x="1534816" y="3943710"/>
              <a:ext cx="9289032" cy="998202"/>
            </a:xfrm>
            <a:prstGeom prst="triangle">
              <a:avLst/>
            </a:prstGeom>
            <a:solidFill>
              <a:srgbClr val="0F3188"/>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9" name="矩形 18"/>
            <p:cNvSpPr/>
            <p:nvPr/>
          </p:nvSpPr>
          <p:spPr>
            <a:xfrm>
              <a:off x="3131332" y="3923126"/>
              <a:ext cx="6096000" cy="892552"/>
            </a:xfrm>
            <a:prstGeom prst="rect">
              <a:avLst/>
            </a:prstGeom>
            <a:ln w="38100">
              <a:noFill/>
            </a:ln>
          </p:spPr>
          <p:txBody>
            <a:bodyPr>
              <a:spAutoFit/>
            </a:bodyPr>
            <a:lstStyle/>
            <a:p>
              <a:pPr algn="ctr"/>
              <a:r>
                <a:rPr lang="zh-CN" altLang="en-US" sz="2000" b="1" dirty="0">
                  <a:solidFill>
                    <a:srgbClr val="FFFFFF"/>
                  </a:solidFill>
                  <a:latin typeface="微软雅黑"/>
                  <a:ea typeface="微软雅黑"/>
                </a:rPr>
                <a:t>品牌主张</a:t>
              </a:r>
              <a:endParaRPr lang="zh-CN" altLang="en-US" sz="1200" b="1" dirty="0">
                <a:solidFill>
                  <a:srgbClr val="FFFFFF"/>
                </a:solidFill>
                <a:latin typeface="微软雅黑"/>
                <a:ea typeface="微软雅黑"/>
              </a:endParaRPr>
            </a:p>
            <a:p>
              <a:pPr algn="ctr"/>
              <a:r>
                <a:rPr lang="zh-CN" altLang="en-US" sz="1600" dirty="0">
                  <a:solidFill>
                    <a:srgbClr val="FFFFFF"/>
                  </a:solidFill>
                  <a:latin typeface="微软雅黑"/>
                  <a:ea typeface="微软雅黑"/>
                </a:rPr>
                <a:t>品牌向受众传达的最激动人心、引人入胜</a:t>
              </a:r>
            </a:p>
            <a:p>
              <a:pPr algn="ctr"/>
              <a:r>
                <a:rPr lang="zh-CN" altLang="en-US" sz="1600" dirty="0">
                  <a:solidFill>
                    <a:srgbClr val="FFFFFF"/>
                  </a:solidFill>
                  <a:latin typeface="微软雅黑"/>
                  <a:ea typeface="微软雅黑"/>
                </a:rPr>
                <a:t>的核心信息</a:t>
              </a:r>
              <a:endParaRPr lang="zh-CN" altLang="en-US" sz="1600" dirty="0">
                <a:solidFill>
                  <a:srgbClr val="1E1E1E"/>
                </a:solidFill>
                <a:latin typeface="微软雅黑"/>
                <a:ea typeface="微软雅黑"/>
              </a:endParaRPr>
            </a:p>
          </p:txBody>
        </p:sp>
        <p:sp>
          <p:nvSpPr>
            <p:cNvPr id="24" name="文本框 23"/>
            <p:cNvSpPr txBox="1"/>
            <p:nvPr/>
          </p:nvSpPr>
          <p:spPr>
            <a:xfrm>
              <a:off x="1415480" y="4615175"/>
              <a:ext cx="2862277" cy="307777"/>
            </a:xfrm>
            <a:prstGeom prst="rect">
              <a:avLst/>
            </a:prstGeom>
            <a:noFill/>
          </p:spPr>
          <p:txBody>
            <a:bodyPr wrap="square" rtlCol="0">
              <a:spAutoFit/>
            </a:bodyPr>
            <a:lstStyle/>
            <a:p>
              <a:r>
                <a:rPr lang="en-US" altLang="zh-CN" sz="1400" dirty="0" err="1">
                  <a:solidFill>
                    <a:srgbClr val="1E1E1E"/>
                  </a:solidFill>
                  <a:latin typeface="微软雅黑"/>
                  <a:ea typeface="微软雅黑"/>
                </a:rPr>
                <a:t>Interbrand</a:t>
              </a:r>
              <a:r>
                <a:rPr lang="zh-CN" altLang="en-US" sz="1400" dirty="0">
                  <a:solidFill>
                    <a:srgbClr val="1E1E1E"/>
                  </a:solidFill>
                  <a:latin typeface="微软雅黑"/>
                  <a:ea typeface="微软雅黑"/>
                </a:rPr>
                <a:t>品牌分析模型</a:t>
              </a:r>
            </a:p>
          </p:txBody>
        </p:sp>
        <p:sp>
          <p:nvSpPr>
            <p:cNvPr id="26" name="矩形 25"/>
            <p:cNvSpPr/>
            <p:nvPr/>
          </p:nvSpPr>
          <p:spPr>
            <a:xfrm>
              <a:off x="1534816" y="1174844"/>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品牌愿景</a:t>
              </a:r>
              <a:r>
                <a:rPr kumimoji="1" lang="en-US" altLang="zh-CN" sz="2000" b="1" dirty="0">
                  <a:solidFill>
                    <a:srgbClr val="262859"/>
                  </a:solidFill>
                </a:rPr>
                <a:t>&amp;</a:t>
              </a:r>
              <a:r>
                <a:rPr kumimoji="1" lang="zh-CN" altLang="en-US" sz="2000" b="1" dirty="0">
                  <a:solidFill>
                    <a:srgbClr val="262859"/>
                  </a:solidFill>
                </a:rPr>
                <a:t>使命</a:t>
              </a:r>
              <a:endParaRPr kumimoji="1" lang="en-US" altLang="zh-CN" sz="800" dirty="0">
                <a:solidFill>
                  <a:srgbClr val="262859"/>
                </a:solidFill>
              </a:endParaRPr>
            </a:p>
          </p:txBody>
        </p:sp>
        <p:sp>
          <p:nvSpPr>
            <p:cNvPr id="30" name="矩形 29"/>
            <p:cNvSpPr/>
            <p:nvPr/>
          </p:nvSpPr>
          <p:spPr>
            <a:xfrm>
              <a:off x="1534816" y="2550847"/>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价值观</a:t>
              </a:r>
              <a:endParaRPr kumimoji="1" lang="en-US" altLang="zh-CN" sz="2000" b="1" dirty="0">
                <a:solidFill>
                  <a:srgbClr val="262859"/>
                </a:solidFill>
              </a:endParaRPr>
            </a:p>
            <a:p>
              <a:pPr algn="ctr"/>
              <a:r>
                <a:rPr kumimoji="1" lang="zh-CN" altLang="en-US" sz="1600" dirty="0">
                  <a:solidFill>
                    <a:srgbClr val="1E1E1E"/>
                  </a:solidFill>
                </a:rPr>
                <a:t>需要注入的品牌元素</a:t>
              </a:r>
            </a:p>
          </p:txBody>
        </p:sp>
        <p:sp>
          <p:nvSpPr>
            <p:cNvPr id="31" name="矩形 30"/>
            <p:cNvSpPr/>
            <p:nvPr/>
          </p:nvSpPr>
          <p:spPr>
            <a:xfrm>
              <a:off x="4583832" y="1174844"/>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smtClean="0">
                  <a:solidFill>
                    <a:srgbClr val="262859"/>
                  </a:solidFill>
                </a:rPr>
                <a:t>品牌定义</a:t>
              </a:r>
              <a:endParaRPr kumimoji="1" lang="en-US" altLang="zh-CN" sz="800" dirty="0">
                <a:solidFill>
                  <a:srgbClr val="FFFFFF"/>
                </a:solidFill>
              </a:endParaRPr>
            </a:p>
            <a:p>
              <a:pPr algn="ctr"/>
              <a:r>
                <a:rPr kumimoji="1" lang="zh-CN" altLang="en-US" sz="1600" dirty="0">
                  <a:solidFill>
                    <a:srgbClr val="1E1E1E"/>
                  </a:solidFill>
                </a:rPr>
                <a:t>如何在市场上占据一个具有差异性，相关性和竞争力的位置。</a:t>
              </a:r>
              <a:endParaRPr kumimoji="1" lang="en-US" altLang="zh-CN" sz="1600" dirty="0">
                <a:solidFill>
                  <a:srgbClr val="1E1E1E"/>
                </a:solidFill>
              </a:endParaRPr>
            </a:p>
          </p:txBody>
        </p:sp>
        <p:sp>
          <p:nvSpPr>
            <p:cNvPr id="32" name="矩形 31"/>
            <p:cNvSpPr/>
            <p:nvPr/>
          </p:nvSpPr>
          <p:spPr>
            <a:xfrm>
              <a:off x="4583832" y="2550847"/>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latin typeface="微软雅黑"/>
                </a:rPr>
                <a:t>品牌个性</a:t>
              </a:r>
              <a:r>
                <a:rPr kumimoji="1" lang="en-US" altLang="zh-CN" sz="2000" b="1" dirty="0">
                  <a:solidFill>
                    <a:srgbClr val="262859"/>
                  </a:solidFill>
                  <a:latin typeface="微软雅黑"/>
                </a:rPr>
                <a:t>&amp;</a:t>
              </a:r>
              <a:r>
                <a:rPr kumimoji="1" lang="zh-CN" altLang="en-US" sz="2000" b="1" dirty="0">
                  <a:solidFill>
                    <a:srgbClr val="262859"/>
                  </a:solidFill>
                  <a:latin typeface="微软雅黑"/>
                </a:rPr>
                <a:t>形象</a:t>
              </a:r>
              <a:endParaRPr kumimoji="1" lang="en-US" altLang="zh-CN" sz="2000" b="1" dirty="0">
                <a:solidFill>
                  <a:srgbClr val="262859"/>
                </a:solidFill>
                <a:latin typeface="微软雅黑"/>
              </a:endParaRPr>
            </a:p>
            <a:p>
              <a:pPr algn="ctr"/>
              <a:r>
                <a:rPr kumimoji="1" lang="zh-CN" altLang="en-US" sz="1400" dirty="0">
                  <a:solidFill>
                    <a:srgbClr val="1E1E1E"/>
                  </a:solidFill>
                </a:rPr>
                <a:t>品牌拟人的个性化特征：如何专业？怎么样的正能量？</a:t>
              </a:r>
            </a:p>
          </p:txBody>
        </p:sp>
        <p:sp>
          <p:nvSpPr>
            <p:cNvPr id="33" name="矩形 32"/>
            <p:cNvSpPr/>
            <p:nvPr/>
          </p:nvSpPr>
          <p:spPr>
            <a:xfrm>
              <a:off x="7632848" y="1172982"/>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目标受众洞察</a:t>
              </a:r>
              <a:endParaRPr kumimoji="1" lang="en-US" altLang="zh-CN" sz="2000" b="1" dirty="0">
                <a:solidFill>
                  <a:srgbClr val="262859"/>
                </a:solidFill>
              </a:endParaRPr>
            </a:p>
            <a:p>
              <a:pPr algn="ctr"/>
              <a:r>
                <a:rPr kumimoji="1" lang="zh-CN" altLang="en-US" sz="1600" dirty="0">
                  <a:solidFill>
                    <a:srgbClr val="1E1E1E"/>
                  </a:solidFill>
                </a:rPr>
                <a:t>清晰、深入地理解各个利益相关方潜在需求和机会</a:t>
              </a:r>
            </a:p>
          </p:txBody>
        </p:sp>
        <p:sp>
          <p:nvSpPr>
            <p:cNvPr id="34" name="矩形 33"/>
            <p:cNvSpPr/>
            <p:nvPr/>
          </p:nvSpPr>
          <p:spPr>
            <a:xfrm>
              <a:off x="7632848" y="2548985"/>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驱动因素</a:t>
              </a:r>
              <a:endParaRPr kumimoji="1" lang="en-US" altLang="zh-CN" sz="2000" b="1" dirty="0">
                <a:solidFill>
                  <a:srgbClr val="262859"/>
                </a:solidFill>
              </a:endParaRPr>
            </a:p>
            <a:p>
              <a:pPr algn="ctr"/>
              <a:r>
                <a:rPr kumimoji="1" lang="zh-CN" altLang="en-US" sz="1600" dirty="0">
                  <a:solidFill>
                    <a:srgbClr val="1E1E1E"/>
                  </a:solidFill>
                </a:rPr>
                <a:t>能满足受众需求</a:t>
              </a:r>
              <a:endParaRPr kumimoji="1" lang="en-US" altLang="zh-CN" sz="1600" dirty="0">
                <a:solidFill>
                  <a:srgbClr val="1E1E1E"/>
                </a:solidFill>
              </a:endParaRPr>
            </a:p>
            <a:p>
              <a:pPr algn="ctr"/>
              <a:r>
                <a:rPr kumimoji="1" lang="zh-CN" altLang="en-US" sz="1600" dirty="0">
                  <a:solidFill>
                    <a:srgbClr val="1E1E1E"/>
                  </a:solidFill>
                </a:rPr>
                <a:t>促进受众选择的因素</a:t>
              </a:r>
            </a:p>
          </p:txBody>
        </p:sp>
      </p:grpSp>
      <p:sp>
        <p:nvSpPr>
          <p:cNvPr id="6" name="矩形 5">
            <a:extLst>
              <a:ext uri="{FF2B5EF4-FFF2-40B4-BE49-F238E27FC236}">
                <a16:creationId xmlns:a16="http://schemas.microsoft.com/office/drawing/2014/main" xmlns="" id="{2DF6E47F-4D55-43F9-8195-0177439F595D}"/>
              </a:ext>
            </a:extLst>
          </p:cNvPr>
          <p:cNvSpPr/>
          <p:nvPr/>
        </p:nvSpPr>
        <p:spPr>
          <a:xfrm>
            <a:off x="2783632" y="4077072"/>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27" name="矩形 26">
            <a:extLst>
              <a:ext uri="{FF2B5EF4-FFF2-40B4-BE49-F238E27FC236}">
                <a16:creationId xmlns:a16="http://schemas.microsoft.com/office/drawing/2014/main" xmlns="" id="{54F699E9-A7C4-459B-958B-03589FE41D7F}"/>
              </a:ext>
            </a:extLst>
          </p:cNvPr>
          <p:cNvSpPr/>
          <p:nvPr/>
        </p:nvSpPr>
        <p:spPr>
          <a:xfrm>
            <a:off x="5879976" y="4149080"/>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29" name="矩形 28">
            <a:extLst>
              <a:ext uri="{FF2B5EF4-FFF2-40B4-BE49-F238E27FC236}">
                <a16:creationId xmlns:a16="http://schemas.microsoft.com/office/drawing/2014/main" xmlns="" id="{3C288C6A-8ADC-4534-9CCC-69F6497BB6F1}"/>
              </a:ext>
            </a:extLst>
          </p:cNvPr>
          <p:cNvSpPr/>
          <p:nvPr/>
        </p:nvSpPr>
        <p:spPr>
          <a:xfrm>
            <a:off x="8904312" y="4149080"/>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35" name="矩形 34">
            <a:extLst>
              <a:ext uri="{FF2B5EF4-FFF2-40B4-BE49-F238E27FC236}">
                <a16:creationId xmlns:a16="http://schemas.microsoft.com/office/drawing/2014/main" xmlns="" id="{3069BF3B-53A4-4762-962F-6A810D005969}"/>
              </a:ext>
            </a:extLst>
          </p:cNvPr>
          <p:cNvSpPr/>
          <p:nvPr/>
        </p:nvSpPr>
        <p:spPr>
          <a:xfrm>
            <a:off x="5735960" y="2420888"/>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36" name="矩形 35">
            <a:extLst>
              <a:ext uri="{FF2B5EF4-FFF2-40B4-BE49-F238E27FC236}">
                <a16:creationId xmlns:a16="http://schemas.microsoft.com/office/drawing/2014/main" xmlns="" id="{489C6971-CEA5-4C5E-AF4A-69F8A7A1B41E}"/>
              </a:ext>
            </a:extLst>
          </p:cNvPr>
          <p:cNvSpPr/>
          <p:nvPr/>
        </p:nvSpPr>
        <p:spPr>
          <a:xfrm>
            <a:off x="9048328" y="2492896"/>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5" name="矩形 4">
            <a:extLst>
              <a:ext uri="{FF2B5EF4-FFF2-40B4-BE49-F238E27FC236}">
                <a16:creationId xmlns:a16="http://schemas.microsoft.com/office/drawing/2014/main" xmlns="" id="{EADAA389-153D-4745-9FFE-5A9C4BE64160}"/>
              </a:ext>
            </a:extLst>
          </p:cNvPr>
          <p:cNvSpPr/>
          <p:nvPr/>
        </p:nvSpPr>
        <p:spPr>
          <a:xfrm>
            <a:off x="1629476" y="1994928"/>
            <a:ext cx="2646218" cy="584775"/>
          </a:xfrm>
          <a:prstGeom prst="rect">
            <a:avLst/>
          </a:prstGeom>
        </p:spPr>
        <p:txBody>
          <a:bodyPr wrap="square">
            <a:spAutoFit/>
          </a:bodyPr>
          <a:lstStyle/>
          <a:p>
            <a:pPr algn="ctr"/>
            <a:r>
              <a:rPr kumimoji="1" lang="zh-CN" altLang="en-US" sz="1600" dirty="0">
                <a:solidFill>
                  <a:srgbClr val="1E1E1E"/>
                </a:solidFill>
                <a:latin typeface="Segoe UI Light"/>
                <a:ea typeface="微软雅黑"/>
              </a:rPr>
              <a:t>品牌为自己确定的</a:t>
            </a:r>
            <a:br>
              <a:rPr kumimoji="1" lang="zh-CN" altLang="en-US" sz="1600" dirty="0">
                <a:solidFill>
                  <a:srgbClr val="1E1E1E"/>
                </a:solidFill>
                <a:latin typeface="Segoe UI Light"/>
                <a:ea typeface="微软雅黑"/>
              </a:rPr>
            </a:br>
            <a:r>
              <a:rPr kumimoji="1" lang="zh-CN" altLang="en-US" sz="1600" dirty="0">
                <a:solidFill>
                  <a:srgbClr val="1E1E1E"/>
                </a:solidFill>
                <a:latin typeface="Segoe UI Light"/>
                <a:ea typeface="微软雅黑"/>
              </a:rPr>
              <a:t>未来蓝图和终极目标</a:t>
            </a:r>
          </a:p>
        </p:txBody>
      </p:sp>
    </p:spTree>
    <p:extLst>
      <p:ext uri="{BB962C8B-B14F-4D97-AF65-F5344CB8AC3E}">
        <p14:creationId xmlns:p14="http://schemas.microsoft.com/office/powerpoint/2010/main" val="89826106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1344" y="5445224"/>
            <a:ext cx="3287688" cy="1412776"/>
          </a:xfrm>
          <a:prstGeom prst="rect">
            <a:avLst/>
          </a:prstGeom>
          <a:solidFill>
            <a:schemeClr val="bg1"/>
          </a:solidFill>
        </p:spPr>
        <p:txBody>
          <a:bodyPr wrap="square" rtlCol="0">
            <a:spAutoFit/>
          </a:bodyPr>
          <a:lstStyle/>
          <a:p>
            <a:endParaRPr lang="zh-CN" altLang="en-US" dirty="0">
              <a:solidFill>
                <a:srgbClr val="1E1E1E"/>
              </a:solidFill>
              <a:latin typeface="Arial" panose="020B0604020202020204" pitchFamily="34" charset="0"/>
              <a:ea typeface="宋体" panose="02010600030101010101" pitchFamily="2" charset="-122"/>
            </a:endParaRPr>
          </a:p>
        </p:txBody>
      </p:sp>
      <p:sp>
        <p:nvSpPr>
          <p:cNvPr id="2" name="标题 1"/>
          <p:cNvSpPr>
            <a:spLocks noGrp="1"/>
          </p:cNvSpPr>
          <p:nvPr>
            <p:ph type="title"/>
          </p:nvPr>
        </p:nvSpPr>
        <p:spPr>
          <a:xfrm>
            <a:off x="497419" y="344847"/>
            <a:ext cx="11263212" cy="424732"/>
          </a:xfrm>
        </p:spPr>
        <p:txBody>
          <a:bodyPr/>
          <a:lstStyle/>
          <a:p>
            <a:r>
              <a:rPr lang="zh-CN" altLang="en-US" sz="2400" b="1" dirty="0" smtClean="0"/>
              <a:t>品牌定义</a:t>
            </a:r>
            <a:r>
              <a:rPr lang="en-US" altLang="zh-CN" sz="2400" b="1" dirty="0" smtClean="0"/>
              <a:t>——</a:t>
            </a:r>
            <a:r>
              <a:rPr lang="zh-CN" altLang="en-US" sz="2400" b="1" dirty="0">
                <a:latin typeface="+mn-ea"/>
              </a:rPr>
              <a:t>内部视角讨论梳理</a:t>
            </a:r>
            <a:endParaRPr lang="zh-CN" altLang="en-US" sz="2400" b="1" dirty="0"/>
          </a:p>
        </p:txBody>
      </p:sp>
      <p:grpSp>
        <p:nvGrpSpPr>
          <p:cNvPr id="4" name="组合 3">
            <a:extLst>
              <a:ext uri="{FF2B5EF4-FFF2-40B4-BE49-F238E27FC236}">
                <a16:creationId xmlns:a16="http://schemas.microsoft.com/office/drawing/2014/main" xmlns="" id="{AFE19449-D79A-4722-A4B2-0D68FE71BE8B}"/>
              </a:ext>
            </a:extLst>
          </p:cNvPr>
          <p:cNvGrpSpPr/>
          <p:nvPr/>
        </p:nvGrpSpPr>
        <p:grpSpPr>
          <a:xfrm>
            <a:off x="1329618" y="1512493"/>
            <a:ext cx="9408368" cy="4704290"/>
            <a:chOff x="1415480" y="1172982"/>
            <a:chExt cx="9408368" cy="3768930"/>
          </a:xfrm>
        </p:grpSpPr>
        <p:sp>
          <p:nvSpPr>
            <p:cNvPr id="18" name="三角形 7"/>
            <p:cNvSpPr/>
            <p:nvPr/>
          </p:nvSpPr>
          <p:spPr>
            <a:xfrm rot="10800000">
              <a:off x="1534816" y="3943710"/>
              <a:ext cx="9289032" cy="998202"/>
            </a:xfrm>
            <a:prstGeom prst="triangle">
              <a:avLst/>
            </a:prstGeom>
            <a:solidFill>
              <a:srgbClr val="0F3188"/>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9" name="矩形 18"/>
            <p:cNvSpPr/>
            <p:nvPr/>
          </p:nvSpPr>
          <p:spPr>
            <a:xfrm>
              <a:off x="3131332" y="3923126"/>
              <a:ext cx="6096000" cy="892552"/>
            </a:xfrm>
            <a:prstGeom prst="rect">
              <a:avLst/>
            </a:prstGeom>
            <a:ln w="38100">
              <a:noFill/>
            </a:ln>
          </p:spPr>
          <p:txBody>
            <a:bodyPr>
              <a:spAutoFit/>
            </a:bodyPr>
            <a:lstStyle/>
            <a:p>
              <a:pPr algn="ctr"/>
              <a:r>
                <a:rPr lang="zh-CN" altLang="en-US" sz="2000" b="1" dirty="0">
                  <a:solidFill>
                    <a:srgbClr val="FFFFFF"/>
                  </a:solidFill>
                  <a:latin typeface="微软雅黑"/>
                  <a:ea typeface="微软雅黑"/>
                </a:rPr>
                <a:t>品牌主张</a:t>
              </a:r>
              <a:endParaRPr lang="zh-CN" altLang="en-US" sz="1200" b="1" dirty="0">
                <a:solidFill>
                  <a:srgbClr val="FFFFFF"/>
                </a:solidFill>
                <a:latin typeface="微软雅黑"/>
                <a:ea typeface="微软雅黑"/>
              </a:endParaRPr>
            </a:p>
            <a:p>
              <a:pPr algn="ctr"/>
              <a:r>
                <a:rPr lang="zh-CN" altLang="en-US" sz="1600" dirty="0">
                  <a:solidFill>
                    <a:srgbClr val="FFFFFF"/>
                  </a:solidFill>
                  <a:latin typeface="微软雅黑"/>
                  <a:ea typeface="微软雅黑"/>
                </a:rPr>
                <a:t>品牌向受众传达的最激动人心、引人入胜</a:t>
              </a:r>
            </a:p>
            <a:p>
              <a:pPr algn="ctr"/>
              <a:r>
                <a:rPr lang="zh-CN" altLang="en-US" sz="1600" dirty="0">
                  <a:solidFill>
                    <a:srgbClr val="FFFFFF"/>
                  </a:solidFill>
                  <a:latin typeface="微软雅黑"/>
                  <a:ea typeface="微软雅黑"/>
                </a:rPr>
                <a:t>的核心信息</a:t>
              </a:r>
              <a:endParaRPr lang="zh-CN" altLang="en-US" sz="1600" dirty="0">
                <a:solidFill>
                  <a:srgbClr val="1E1E1E"/>
                </a:solidFill>
                <a:latin typeface="微软雅黑"/>
                <a:ea typeface="微软雅黑"/>
              </a:endParaRPr>
            </a:p>
          </p:txBody>
        </p:sp>
        <p:sp>
          <p:nvSpPr>
            <p:cNvPr id="24" name="文本框 23"/>
            <p:cNvSpPr txBox="1"/>
            <p:nvPr/>
          </p:nvSpPr>
          <p:spPr>
            <a:xfrm>
              <a:off x="1415480" y="4615175"/>
              <a:ext cx="2862277" cy="307777"/>
            </a:xfrm>
            <a:prstGeom prst="rect">
              <a:avLst/>
            </a:prstGeom>
            <a:noFill/>
          </p:spPr>
          <p:txBody>
            <a:bodyPr wrap="square" rtlCol="0">
              <a:spAutoFit/>
            </a:bodyPr>
            <a:lstStyle/>
            <a:p>
              <a:r>
                <a:rPr lang="en-US" altLang="zh-CN" sz="1400" dirty="0" err="1">
                  <a:solidFill>
                    <a:srgbClr val="1E1E1E"/>
                  </a:solidFill>
                  <a:latin typeface="微软雅黑"/>
                  <a:ea typeface="微软雅黑"/>
                </a:rPr>
                <a:t>Interbrand</a:t>
              </a:r>
              <a:r>
                <a:rPr lang="zh-CN" altLang="en-US" sz="1400" dirty="0">
                  <a:solidFill>
                    <a:srgbClr val="1E1E1E"/>
                  </a:solidFill>
                  <a:latin typeface="微软雅黑"/>
                  <a:ea typeface="微软雅黑"/>
                </a:rPr>
                <a:t>品牌分析模型</a:t>
              </a:r>
            </a:p>
          </p:txBody>
        </p:sp>
        <p:sp>
          <p:nvSpPr>
            <p:cNvPr id="26" name="矩形 25"/>
            <p:cNvSpPr/>
            <p:nvPr/>
          </p:nvSpPr>
          <p:spPr>
            <a:xfrm>
              <a:off x="1534816" y="1174844"/>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品牌愿景</a:t>
              </a:r>
              <a:r>
                <a:rPr kumimoji="1" lang="en-US" altLang="zh-CN" sz="2000" b="1" dirty="0">
                  <a:solidFill>
                    <a:srgbClr val="262859"/>
                  </a:solidFill>
                </a:rPr>
                <a:t>&amp;</a:t>
              </a:r>
              <a:r>
                <a:rPr kumimoji="1" lang="zh-CN" altLang="en-US" sz="2000" b="1" dirty="0">
                  <a:solidFill>
                    <a:srgbClr val="262859"/>
                  </a:solidFill>
                </a:rPr>
                <a:t>使命</a:t>
              </a:r>
              <a:endParaRPr kumimoji="1" lang="en-US" altLang="zh-CN" sz="800" dirty="0">
                <a:solidFill>
                  <a:srgbClr val="262859"/>
                </a:solidFill>
              </a:endParaRPr>
            </a:p>
          </p:txBody>
        </p:sp>
        <p:sp>
          <p:nvSpPr>
            <p:cNvPr id="30" name="矩形 29"/>
            <p:cNvSpPr/>
            <p:nvPr/>
          </p:nvSpPr>
          <p:spPr>
            <a:xfrm>
              <a:off x="1534816" y="2550847"/>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价值观</a:t>
              </a:r>
              <a:endParaRPr kumimoji="1" lang="en-US" altLang="zh-CN" sz="2000" b="1" dirty="0">
                <a:solidFill>
                  <a:srgbClr val="262859"/>
                </a:solidFill>
              </a:endParaRPr>
            </a:p>
            <a:p>
              <a:pPr algn="ctr"/>
              <a:r>
                <a:rPr kumimoji="1" lang="zh-CN" altLang="en-US" sz="1600" dirty="0">
                  <a:solidFill>
                    <a:srgbClr val="1E1E1E"/>
                  </a:solidFill>
                </a:rPr>
                <a:t>需要注入的品牌元素</a:t>
              </a:r>
            </a:p>
          </p:txBody>
        </p:sp>
        <p:sp>
          <p:nvSpPr>
            <p:cNvPr id="31" name="矩形 30"/>
            <p:cNvSpPr/>
            <p:nvPr/>
          </p:nvSpPr>
          <p:spPr>
            <a:xfrm>
              <a:off x="4583832" y="1174844"/>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smtClean="0">
                  <a:solidFill>
                    <a:srgbClr val="262859"/>
                  </a:solidFill>
                </a:rPr>
                <a:t>品牌定义</a:t>
              </a:r>
              <a:endParaRPr kumimoji="1" lang="en-US" altLang="zh-CN" sz="800" dirty="0">
                <a:solidFill>
                  <a:srgbClr val="FFFFFF"/>
                </a:solidFill>
              </a:endParaRPr>
            </a:p>
            <a:p>
              <a:pPr algn="ctr"/>
              <a:r>
                <a:rPr kumimoji="1" lang="zh-CN" altLang="en-US" sz="1600" dirty="0">
                  <a:solidFill>
                    <a:srgbClr val="1E1E1E"/>
                  </a:solidFill>
                </a:rPr>
                <a:t>如何在市场上占据一个具有差异性，相关性和竞争力的位置。</a:t>
              </a:r>
              <a:endParaRPr kumimoji="1" lang="en-US" altLang="zh-CN" sz="1600" dirty="0">
                <a:solidFill>
                  <a:srgbClr val="1E1E1E"/>
                </a:solidFill>
              </a:endParaRPr>
            </a:p>
          </p:txBody>
        </p:sp>
        <p:sp>
          <p:nvSpPr>
            <p:cNvPr id="32" name="矩形 31"/>
            <p:cNvSpPr/>
            <p:nvPr/>
          </p:nvSpPr>
          <p:spPr>
            <a:xfrm>
              <a:off x="4583832" y="2550847"/>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latin typeface="微软雅黑"/>
                </a:rPr>
                <a:t>品牌个性</a:t>
              </a:r>
              <a:r>
                <a:rPr kumimoji="1" lang="en-US" altLang="zh-CN" sz="2000" b="1" dirty="0">
                  <a:solidFill>
                    <a:srgbClr val="262859"/>
                  </a:solidFill>
                  <a:latin typeface="微软雅黑"/>
                </a:rPr>
                <a:t>&amp;</a:t>
              </a:r>
              <a:r>
                <a:rPr kumimoji="1" lang="zh-CN" altLang="en-US" sz="2000" b="1" dirty="0">
                  <a:solidFill>
                    <a:srgbClr val="262859"/>
                  </a:solidFill>
                  <a:latin typeface="微软雅黑"/>
                </a:rPr>
                <a:t>形象</a:t>
              </a:r>
              <a:endParaRPr kumimoji="1" lang="en-US" altLang="zh-CN" sz="2000" b="1" dirty="0">
                <a:solidFill>
                  <a:srgbClr val="262859"/>
                </a:solidFill>
                <a:latin typeface="微软雅黑"/>
              </a:endParaRPr>
            </a:p>
            <a:p>
              <a:pPr algn="ctr"/>
              <a:r>
                <a:rPr kumimoji="1" lang="zh-CN" altLang="en-US" sz="1400" dirty="0">
                  <a:solidFill>
                    <a:srgbClr val="1E1E1E"/>
                  </a:solidFill>
                </a:rPr>
                <a:t>品牌拟人的个性化特征：如何专业？怎么样的正能量？</a:t>
              </a:r>
            </a:p>
          </p:txBody>
        </p:sp>
        <p:sp>
          <p:nvSpPr>
            <p:cNvPr id="33" name="矩形 32"/>
            <p:cNvSpPr/>
            <p:nvPr/>
          </p:nvSpPr>
          <p:spPr>
            <a:xfrm>
              <a:off x="7632848" y="1172982"/>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目标受众洞察</a:t>
              </a:r>
              <a:endParaRPr kumimoji="1" lang="en-US" altLang="zh-CN" sz="2000" b="1" dirty="0">
                <a:solidFill>
                  <a:srgbClr val="262859"/>
                </a:solidFill>
              </a:endParaRPr>
            </a:p>
            <a:p>
              <a:pPr algn="ctr"/>
              <a:r>
                <a:rPr kumimoji="1" lang="zh-CN" altLang="en-US" sz="1600" dirty="0">
                  <a:solidFill>
                    <a:srgbClr val="1E1E1E"/>
                  </a:solidFill>
                </a:rPr>
                <a:t>清晰、深入地理解各个利益相关方潜在需求和机会</a:t>
              </a:r>
            </a:p>
          </p:txBody>
        </p:sp>
        <p:sp>
          <p:nvSpPr>
            <p:cNvPr id="34" name="矩形 33"/>
            <p:cNvSpPr/>
            <p:nvPr/>
          </p:nvSpPr>
          <p:spPr>
            <a:xfrm>
              <a:off x="7632848" y="2548985"/>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驱动因素</a:t>
              </a:r>
              <a:endParaRPr kumimoji="1" lang="en-US" altLang="zh-CN" sz="2000" b="1" dirty="0">
                <a:solidFill>
                  <a:srgbClr val="262859"/>
                </a:solidFill>
              </a:endParaRPr>
            </a:p>
            <a:p>
              <a:pPr algn="ctr"/>
              <a:r>
                <a:rPr kumimoji="1" lang="zh-CN" altLang="en-US" sz="1600" dirty="0">
                  <a:solidFill>
                    <a:srgbClr val="1E1E1E"/>
                  </a:solidFill>
                </a:rPr>
                <a:t>能满足受众需求</a:t>
              </a:r>
              <a:endParaRPr kumimoji="1" lang="en-US" altLang="zh-CN" sz="1600" dirty="0">
                <a:solidFill>
                  <a:srgbClr val="1E1E1E"/>
                </a:solidFill>
              </a:endParaRPr>
            </a:p>
            <a:p>
              <a:pPr algn="ctr"/>
              <a:r>
                <a:rPr kumimoji="1" lang="zh-CN" altLang="en-US" sz="1600" dirty="0">
                  <a:solidFill>
                    <a:srgbClr val="1E1E1E"/>
                  </a:solidFill>
                </a:rPr>
                <a:t>促进受众选择的因素</a:t>
              </a:r>
            </a:p>
          </p:txBody>
        </p:sp>
      </p:grpSp>
      <p:sp>
        <p:nvSpPr>
          <p:cNvPr id="6" name="矩形 5">
            <a:extLst>
              <a:ext uri="{FF2B5EF4-FFF2-40B4-BE49-F238E27FC236}">
                <a16:creationId xmlns:a16="http://schemas.microsoft.com/office/drawing/2014/main" xmlns="" id="{2DF6E47F-4D55-43F9-8195-0177439F595D}"/>
              </a:ext>
            </a:extLst>
          </p:cNvPr>
          <p:cNvSpPr/>
          <p:nvPr/>
        </p:nvSpPr>
        <p:spPr>
          <a:xfrm>
            <a:off x="2783632" y="4077072"/>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27" name="矩形 26">
            <a:extLst>
              <a:ext uri="{FF2B5EF4-FFF2-40B4-BE49-F238E27FC236}">
                <a16:creationId xmlns:a16="http://schemas.microsoft.com/office/drawing/2014/main" xmlns="" id="{54F699E9-A7C4-459B-958B-03589FE41D7F}"/>
              </a:ext>
            </a:extLst>
          </p:cNvPr>
          <p:cNvSpPr/>
          <p:nvPr/>
        </p:nvSpPr>
        <p:spPr>
          <a:xfrm>
            <a:off x="5879976" y="4149080"/>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29" name="矩形 28">
            <a:extLst>
              <a:ext uri="{FF2B5EF4-FFF2-40B4-BE49-F238E27FC236}">
                <a16:creationId xmlns:a16="http://schemas.microsoft.com/office/drawing/2014/main" xmlns="" id="{3C288C6A-8ADC-4534-9CCC-69F6497BB6F1}"/>
              </a:ext>
            </a:extLst>
          </p:cNvPr>
          <p:cNvSpPr/>
          <p:nvPr/>
        </p:nvSpPr>
        <p:spPr>
          <a:xfrm>
            <a:off x="8904312" y="4149080"/>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35" name="矩形 34">
            <a:extLst>
              <a:ext uri="{FF2B5EF4-FFF2-40B4-BE49-F238E27FC236}">
                <a16:creationId xmlns:a16="http://schemas.microsoft.com/office/drawing/2014/main" xmlns="" id="{3069BF3B-53A4-4762-962F-6A810D005969}"/>
              </a:ext>
            </a:extLst>
          </p:cNvPr>
          <p:cNvSpPr/>
          <p:nvPr/>
        </p:nvSpPr>
        <p:spPr>
          <a:xfrm>
            <a:off x="5735960" y="2420888"/>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36" name="矩形 35">
            <a:extLst>
              <a:ext uri="{FF2B5EF4-FFF2-40B4-BE49-F238E27FC236}">
                <a16:creationId xmlns:a16="http://schemas.microsoft.com/office/drawing/2014/main" xmlns="" id="{489C6971-CEA5-4C5E-AF4A-69F8A7A1B41E}"/>
              </a:ext>
            </a:extLst>
          </p:cNvPr>
          <p:cNvSpPr/>
          <p:nvPr/>
        </p:nvSpPr>
        <p:spPr>
          <a:xfrm>
            <a:off x="9048328" y="2492896"/>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5" name="矩形 4">
            <a:extLst>
              <a:ext uri="{FF2B5EF4-FFF2-40B4-BE49-F238E27FC236}">
                <a16:creationId xmlns:a16="http://schemas.microsoft.com/office/drawing/2014/main" xmlns="" id="{EADAA389-153D-4745-9FFE-5A9C4BE64160}"/>
              </a:ext>
            </a:extLst>
          </p:cNvPr>
          <p:cNvSpPr/>
          <p:nvPr/>
        </p:nvSpPr>
        <p:spPr>
          <a:xfrm>
            <a:off x="1629476" y="1994928"/>
            <a:ext cx="2646218" cy="584775"/>
          </a:xfrm>
          <a:prstGeom prst="rect">
            <a:avLst/>
          </a:prstGeom>
        </p:spPr>
        <p:txBody>
          <a:bodyPr wrap="square">
            <a:spAutoFit/>
          </a:bodyPr>
          <a:lstStyle/>
          <a:p>
            <a:pPr algn="ctr"/>
            <a:r>
              <a:rPr kumimoji="1" lang="zh-CN" altLang="en-US" sz="1600" dirty="0">
                <a:solidFill>
                  <a:srgbClr val="1E1E1E"/>
                </a:solidFill>
                <a:latin typeface="Segoe UI Light"/>
                <a:ea typeface="微软雅黑"/>
              </a:rPr>
              <a:t>品牌为自己确定的</a:t>
            </a:r>
            <a:br>
              <a:rPr kumimoji="1" lang="zh-CN" altLang="en-US" sz="1600" dirty="0">
                <a:solidFill>
                  <a:srgbClr val="1E1E1E"/>
                </a:solidFill>
                <a:latin typeface="Segoe UI Light"/>
                <a:ea typeface="微软雅黑"/>
              </a:rPr>
            </a:br>
            <a:r>
              <a:rPr kumimoji="1" lang="zh-CN" altLang="en-US" sz="1600" dirty="0">
                <a:solidFill>
                  <a:srgbClr val="1E1E1E"/>
                </a:solidFill>
                <a:latin typeface="Segoe UI Light"/>
                <a:ea typeface="微软雅黑"/>
              </a:rPr>
              <a:t>未来蓝图和终极目标</a:t>
            </a:r>
          </a:p>
        </p:txBody>
      </p:sp>
      <p:sp>
        <p:nvSpPr>
          <p:cNvPr id="7" name="矩形 6"/>
          <p:cNvSpPr/>
          <p:nvPr/>
        </p:nvSpPr>
        <p:spPr>
          <a:xfrm>
            <a:off x="1199456" y="1317331"/>
            <a:ext cx="3369521" cy="36300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90644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50"/>
            <a:ext cx="11263212" cy="424732"/>
          </a:xfrm>
          <a:effectLst/>
        </p:spPr>
        <p:txBody>
          <a:bodyPr/>
          <a:lstStyle/>
          <a:p>
            <a:pPr>
              <a:buClr>
                <a:schemeClr val="accent1"/>
              </a:buClr>
              <a:buFont typeface="Wingdings" charset="2"/>
            </a:pPr>
            <a:r>
              <a:rPr lang="zh-CN" altLang="en-US" sz="2400" b="1" dirty="0"/>
              <a:t>满天星的愿</a:t>
            </a:r>
            <a:r>
              <a:rPr lang="zh-CN" altLang="en-US" sz="2400" b="1" dirty="0"/>
              <a:t>景：</a:t>
            </a:r>
            <a:r>
              <a:rPr lang="zh-CN" altLang="en-US" sz="2400" b="1" dirty="0">
                <a:sym typeface="+mn-ea"/>
              </a:rPr>
              <a:t>我们要解决什么社会问题？ 我们为什么要解决这个社会问题？ </a:t>
            </a:r>
            <a:endParaRPr lang="en-US" altLang="zh-CN" sz="2400" b="1" dirty="0"/>
          </a:p>
        </p:txBody>
      </p:sp>
      <p:sp>
        <p:nvSpPr>
          <p:cNvPr id="60" name="Rounded Rectangle 84"/>
          <p:cNvSpPr/>
          <p:nvPr/>
        </p:nvSpPr>
        <p:spPr>
          <a:xfrm>
            <a:off x="312937" y="1258753"/>
            <a:ext cx="7327112" cy="1838801"/>
          </a:xfrm>
          <a:prstGeom prst="roundRect">
            <a:avLst/>
          </a:prstGeom>
          <a:solidFill>
            <a:srgbClr val="ACCBF9"/>
          </a:solidFill>
          <a:ln w="25400" cap="flat" cmpd="sng" algn="ctr">
            <a:solidFill>
              <a:srgbClr val="629DD1"/>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a:solidFill>
                  <a:sysClr val="windowText" lastClr="000000"/>
                </a:solidFill>
                <a:latin typeface="微软雅黑"/>
                <a:ea typeface="微软雅黑"/>
              </a:rPr>
              <a:t>满天星愿景</a:t>
            </a:r>
            <a:r>
              <a:rPr lang="zh-CN" altLang="en-US" sz="2400" b="1" kern="0" dirty="0" smtClean="0">
                <a:solidFill>
                  <a:sysClr val="windowText" lastClr="000000"/>
                </a:solidFill>
                <a:latin typeface="微软雅黑"/>
                <a:ea typeface="微软雅黑"/>
              </a:rPr>
              <a:t>：</a:t>
            </a:r>
          </a:p>
          <a:p>
            <a:pPr marR="0" lvl="0" defTabSz="914400" eaLnBrk="1" fontAlgn="auto" latinLnBrk="0" hangingPunct="1">
              <a:lnSpc>
                <a:spcPct val="100000"/>
              </a:lnSpc>
              <a:spcBef>
                <a:spcPts val="0"/>
              </a:spcBef>
              <a:spcAft>
                <a:spcPts val="0"/>
              </a:spcAft>
              <a:buClrTx/>
              <a:buSzTx/>
              <a:tabLst/>
              <a:defRPr/>
            </a:pPr>
            <a:r>
              <a:rPr lang="zh-CN" altLang="en-US" kern="0" dirty="0" smtClean="0">
                <a:solidFill>
                  <a:sysClr val="windowText" lastClr="000000"/>
                </a:solidFill>
                <a:latin typeface="微软雅黑"/>
                <a:ea typeface="微软雅黑"/>
              </a:rPr>
              <a:t>每一个孩子，无论城乡、无论贫富、无论性别、无论大小，都能发现出色的自我，懂得爱的付出与回馈，共同创造一个丰富多彩的世界</a:t>
            </a:r>
            <a:endParaRPr lang="en-US" altLang="zh-CN" kern="0" dirty="0" smtClean="0">
              <a:solidFill>
                <a:sysClr val="windowText" lastClr="000000"/>
              </a:solidFill>
              <a:latin typeface="微软雅黑"/>
              <a:ea typeface="微软雅黑"/>
            </a:endParaRPr>
          </a:p>
          <a:p>
            <a:pPr marR="0" lvl="0" defTabSz="914400" eaLnBrk="1" fontAlgn="auto" latinLnBrk="0" hangingPunct="1">
              <a:lnSpc>
                <a:spcPct val="100000"/>
              </a:lnSpc>
              <a:spcBef>
                <a:spcPts val="0"/>
              </a:spcBef>
              <a:spcAft>
                <a:spcPts val="0"/>
              </a:spcAft>
              <a:buClrTx/>
              <a:buSzTx/>
              <a:tabLst/>
              <a:defRPr/>
            </a:pPr>
            <a:r>
              <a:rPr lang="zh-CN" altLang="en-US" sz="2400" b="1" kern="0" dirty="0" smtClean="0">
                <a:solidFill>
                  <a:sysClr val="windowText" lastClr="000000"/>
                </a:solidFill>
                <a:latin typeface="微软雅黑"/>
                <a:ea typeface="微软雅黑"/>
              </a:rPr>
              <a:t>阶段性</a:t>
            </a:r>
            <a:r>
              <a:rPr lang="zh-CN" altLang="en-US" sz="2400" b="1" kern="0" dirty="0">
                <a:solidFill>
                  <a:sysClr val="windowText" lastClr="000000"/>
                </a:solidFill>
                <a:latin typeface="微软雅黑"/>
                <a:ea typeface="微软雅黑"/>
              </a:rPr>
              <a:t>战略目标（</a:t>
            </a:r>
            <a:r>
              <a:rPr lang="en-US" altLang="zh-CN" sz="2400" b="1" kern="0" dirty="0">
                <a:solidFill>
                  <a:sysClr val="windowText" lastClr="000000"/>
                </a:solidFill>
                <a:latin typeface="微软雅黑"/>
                <a:ea typeface="微软雅黑"/>
              </a:rPr>
              <a:t>2018</a:t>
            </a:r>
            <a:r>
              <a:rPr lang="zh-CN" altLang="en-US" sz="2400" b="1" kern="0" dirty="0">
                <a:solidFill>
                  <a:sysClr val="windowText" lastClr="000000"/>
                </a:solidFill>
                <a:latin typeface="微软雅黑"/>
                <a:ea typeface="微软雅黑"/>
              </a:rPr>
              <a:t>年</a:t>
            </a:r>
            <a:r>
              <a:rPr lang="en-US" altLang="zh-CN" sz="2400" b="1" kern="0" dirty="0">
                <a:solidFill>
                  <a:sysClr val="windowText" lastClr="000000"/>
                </a:solidFill>
                <a:latin typeface="微软雅黑"/>
                <a:ea typeface="微软雅黑"/>
              </a:rPr>
              <a:t>-2027</a:t>
            </a:r>
            <a:r>
              <a:rPr lang="zh-CN" altLang="en-US" sz="2400" b="1" kern="0" dirty="0">
                <a:solidFill>
                  <a:sysClr val="windowText" lastClr="000000"/>
                </a:solidFill>
                <a:latin typeface="微软雅黑"/>
                <a:ea typeface="微软雅黑"/>
              </a:rPr>
              <a:t>年）： </a:t>
            </a:r>
            <a:endParaRPr lang="en-US" altLang="zh-CN" sz="2400" b="1" kern="0" dirty="0" smtClean="0">
              <a:solidFill>
                <a:sysClr val="windowText" lastClr="000000"/>
              </a:solidFill>
              <a:latin typeface="微软雅黑"/>
              <a:ea typeface="微软雅黑"/>
            </a:endParaRPr>
          </a:p>
          <a:p>
            <a:pPr marR="0" lvl="0" defTabSz="914400" eaLnBrk="1" fontAlgn="auto" latinLnBrk="0" hangingPunct="1">
              <a:lnSpc>
                <a:spcPct val="100000"/>
              </a:lnSpc>
              <a:spcBef>
                <a:spcPts val="0"/>
              </a:spcBef>
              <a:spcAft>
                <a:spcPts val="0"/>
              </a:spcAft>
              <a:buClrTx/>
              <a:buSzTx/>
              <a:tabLst/>
              <a:defRPr/>
            </a:pPr>
            <a:r>
              <a:rPr lang="zh-CN" altLang="en-US" kern="0" dirty="0" smtClean="0">
                <a:solidFill>
                  <a:sysClr val="windowText" lastClr="000000"/>
                </a:solidFill>
                <a:latin typeface="微软雅黑"/>
                <a:ea typeface="微软雅黑"/>
              </a:rPr>
              <a:t>成为</a:t>
            </a:r>
            <a:r>
              <a:rPr lang="zh-CN" altLang="en-US" kern="0" dirty="0">
                <a:solidFill>
                  <a:sysClr val="windowText" lastClr="000000"/>
                </a:solidFill>
                <a:latin typeface="微软雅黑"/>
                <a:ea typeface="微软雅黑"/>
              </a:rPr>
              <a:t>中国乡村儿童阅读推广领域支持与引领的公益</a:t>
            </a:r>
            <a:r>
              <a:rPr lang="zh-CN" altLang="en-US" kern="0" dirty="0" smtClean="0">
                <a:solidFill>
                  <a:sysClr val="windowText" lastClr="000000"/>
                </a:solidFill>
                <a:latin typeface="微软雅黑"/>
                <a:ea typeface="微软雅黑"/>
              </a:rPr>
              <a:t>机构 </a:t>
            </a:r>
            <a:endParaRPr lang="zh-CN" altLang="en-US" kern="0" dirty="0">
              <a:solidFill>
                <a:sysClr val="windowText" lastClr="000000"/>
              </a:solidFill>
              <a:latin typeface="微软雅黑"/>
              <a:ea typeface="微软雅黑"/>
            </a:endParaRPr>
          </a:p>
        </p:txBody>
      </p:sp>
      <p:sp>
        <p:nvSpPr>
          <p:cNvPr id="72" name="Line Callout 1 (Accent Bar) 91"/>
          <p:cNvSpPr/>
          <p:nvPr/>
        </p:nvSpPr>
        <p:spPr>
          <a:xfrm>
            <a:off x="8203092" y="1443324"/>
            <a:ext cx="3780104" cy="584775"/>
          </a:xfrm>
          <a:prstGeom prst="accentCallout1">
            <a:avLst>
              <a:gd name="adj1" fmla="val 18750"/>
              <a:gd name="adj2" fmla="val -8333"/>
              <a:gd name="adj3" fmla="val 35705"/>
              <a:gd name="adj4" fmla="val -63457"/>
            </a:avLst>
          </a:prstGeom>
          <a:ln>
            <a:solidFill>
              <a:schemeClr val="tx1"/>
            </a:solidFill>
          </a:ln>
        </p:spPr>
        <p:txBody>
          <a:bodyPr wrap="square">
            <a:spAutoFit/>
          </a:bodyPr>
          <a:lstStyle/>
          <a:p>
            <a:pPr marL="285750" indent="-285750">
              <a:buFont typeface="Arial" pitchFamily="34" charset="0"/>
              <a:buChar char="•"/>
            </a:pPr>
            <a:r>
              <a:rPr lang="zh-CN" altLang="en-US" sz="1600" dirty="0" smtClean="0">
                <a:latin typeface="+mj-ea"/>
                <a:ea typeface="+mj-ea"/>
              </a:rPr>
              <a:t>基于长期愿景，目前聚焦乡村儿童</a:t>
            </a:r>
            <a:endParaRPr lang="en-US" altLang="zh-CN" sz="1600" dirty="0" smtClean="0">
              <a:latin typeface="+mj-ea"/>
              <a:ea typeface="+mj-ea"/>
            </a:endParaRPr>
          </a:p>
          <a:p>
            <a:pPr marL="285750" indent="-285750">
              <a:buFont typeface="Arial" pitchFamily="34" charset="0"/>
              <a:buChar char="•"/>
            </a:pPr>
            <a:r>
              <a:rPr lang="zh-CN" altLang="en-US" sz="1600" dirty="0" smtClean="0">
                <a:latin typeface="+mj-ea"/>
                <a:ea typeface="+mj-ea"/>
              </a:rPr>
              <a:t>需解释几个目标之间的关系</a:t>
            </a:r>
            <a:endParaRPr lang="en-US" sz="1600" dirty="0">
              <a:latin typeface="+mj-ea"/>
              <a:ea typeface="+mj-ea"/>
            </a:endParaRPr>
          </a:p>
        </p:txBody>
      </p:sp>
      <p:grpSp>
        <p:nvGrpSpPr>
          <p:cNvPr id="9" name="组合 8"/>
          <p:cNvGrpSpPr/>
          <p:nvPr/>
        </p:nvGrpSpPr>
        <p:grpSpPr>
          <a:xfrm>
            <a:off x="441908" y="3695769"/>
            <a:ext cx="6925930" cy="792000"/>
            <a:chOff x="484670" y="3329156"/>
            <a:chExt cx="6925930" cy="792000"/>
          </a:xfrm>
        </p:grpSpPr>
        <p:sp>
          <p:nvSpPr>
            <p:cNvPr id="22" name="任意多边形 21"/>
            <p:cNvSpPr/>
            <p:nvPr/>
          </p:nvSpPr>
          <p:spPr>
            <a:xfrm>
              <a:off x="2034898" y="3329156"/>
              <a:ext cx="5328000" cy="792000"/>
            </a:xfrm>
            <a:custGeom>
              <a:avLst/>
              <a:gdLst>
                <a:gd name="connsiteX0" fmla="*/ 0 w 3622139"/>
                <a:gd name="connsiteY0" fmla="*/ 122229 h 733226"/>
                <a:gd name="connsiteX1" fmla="*/ 122229 w 3622139"/>
                <a:gd name="connsiteY1" fmla="*/ 0 h 733226"/>
                <a:gd name="connsiteX2" fmla="*/ 3499910 w 3622139"/>
                <a:gd name="connsiteY2" fmla="*/ 0 h 733226"/>
                <a:gd name="connsiteX3" fmla="*/ 3622139 w 3622139"/>
                <a:gd name="connsiteY3" fmla="*/ 122229 h 733226"/>
                <a:gd name="connsiteX4" fmla="*/ 3622139 w 3622139"/>
                <a:gd name="connsiteY4" fmla="*/ 610997 h 733226"/>
                <a:gd name="connsiteX5" fmla="*/ 3499910 w 3622139"/>
                <a:gd name="connsiteY5" fmla="*/ 733226 h 733226"/>
                <a:gd name="connsiteX6" fmla="*/ 122229 w 3622139"/>
                <a:gd name="connsiteY6" fmla="*/ 733226 h 733226"/>
                <a:gd name="connsiteX7" fmla="*/ 0 w 3622139"/>
                <a:gd name="connsiteY7" fmla="*/ 610997 h 733226"/>
                <a:gd name="connsiteX8" fmla="*/ 0 w 3622139"/>
                <a:gd name="connsiteY8" fmla="*/ 122229 h 73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2139" h="733226">
                  <a:moveTo>
                    <a:pt x="0" y="122229"/>
                  </a:moveTo>
                  <a:cubicBezTo>
                    <a:pt x="0" y="54724"/>
                    <a:pt x="54724" y="0"/>
                    <a:pt x="122229" y="0"/>
                  </a:cubicBezTo>
                  <a:lnTo>
                    <a:pt x="3499910" y="0"/>
                  </a:lnTo>
                  <a:cubicBezTo>
                    <a:pt x="3567415" y="0"/>
                    <a:pt x="3622139" y="54724"/>
                    <a:pt x="3622139" y="122229"/>
                  </a:cubicBezTo>
                  <a:lnTo>
                    <a:pt x="3622139" y="610997"/>
                  </a:lnTo>
                  <a:cubicBezTo>
                    <a:pt x="3622139" y="678502"/>
                    <a:pt x="3567415" y="733226"/>
                    <a:pt x="3499910" y="733226"/>
                  </a:cubicBezTo>
                  <a:lnTo>
                    <a:pt x="122229" y="733226"/>
                  </a:lnTo>
                  <a:cubicBezTo>
                    <a:pt x="54724" y="733226"/>
                    <a:pt x="0" y="678502"/>
                    <a:pt x="0" y="610997"/>
                  </a:cubicBezTo>
                  <a:lnTo>
                    <a:pt x="0" y="122229"/>
                  </a:lnTo>
                  <a:close/>
                </a:path>
              </a:pathLst>
            </a:custGeom>
            <a:solidFill>
              <a:schemeClr val="accent2">
                <a:lumMod val="40000"/>
                <a:lumOff val="60000"/>
              </a:schemeClr>
            </a:solidFill>
            <a:ln w="9525">
              <a:noFill/>
              <a:round/>
              <a:headEnd/>
              <a:tailEnd/>
            </a:ln>
          </p:spPr>
          <p:txBody>
            <a:bodyPr wrap="none" anchor="ctr"/>
            <a:lstStyle/>
            <a:p>
              <a:pPr lvl="0"/>
              <a:endParaRPr lang="en-US" altLang="zh-CN" dirty="0">
                <a:solidFill>
                  <a:srgbClr val="1E1E1E"/>
                </a:solidFill>
              </a:endParaRPr>
            </a:p>
          </p:txBody>
        </p:sp>
        <p:grpSp>
          <p:nvGrpSpPr>
            <p:cNvPr id="6" name="组合 5"/>
            <p:cNvGrpSpPr/>
            <p:nvPr/>
          </p:nvGrpSpPr>
          <p:grpSpPr>
            <a:xfrm>
              <a:off x="484670" y="3329156"/>
              <a:ext cx="6925930" cy="792000"/>
              <a:chOff x="484670" y="3329156"/>
              <a:chExt cx="6925930" cy="792000"/>
            </a:xfrm>
          </p:grpSpPr>
          <p:sp>
            <p:nvSpPr>
              <p:cNvPr id="23" name="圆角矩形 22"/>
              <p:cNvSpPr/>
              <p:nvPr/>
            </p:nvSpPr>
            <p:spPr>
              <a:xfrm>
                <a:off x="484670" y="3329156"/>
                <a:ext cx="1434866" cy="792000"/>
              </a:xfrm>
              <a:prstGeom prst="roundRect">
                <a:avLst>
                  <a:gd name="adj" fmla="val 16670"/>
                </a:avLst>
              </a:prstGeom>
              <a:solidFill>
                <a:srgbClr val="FFC000"/>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FFFFFF"/>
                    </a:solidFill>
                    <a:effectLst/>
                    <a:uLnTx/>
                    <a:uFillTx/>
                    <a:latin typeface="Impact" pitchFamily="34" charset="0"/>
                    <a:ea typeface="微软雅黑" pitchFamily="34" charset="-122"/>
                    <a:cs typeface="Arial" charset="0"/>
                  </a:rPr>
                  <a:t>平等</a:t>
                </a:r>
                <a:endParaRPr kumimoji="0" lang="en-US" altLang="zh-CN" b="1" i="0" u="none" strike="noStrike" kern="0" cap="none" spc="0" normalizeH="0" baseline="0" noProof="0" dirty="0" smtClean="0">
                  <a:ln>
                    <a:noFill/>
                  </a:ln>
                  <a:solidFill>
                    <a:srgbClr val="FFFFFF"/>
                  </a:solidFill>
                  <a:effectLst/>
                  <a:uLnTx/>
                  <a:uFillTx/>
                  <a:latin typeface="Impact" pitchFamily="34" charset="0"/>
                  <a:ea typeface="微软雅黑" pitchFamily="34" charset="-122"/>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rgbClr val="FFFFFF"/>
                    </a:solidFill>
                    <a:effectLst/>
                    <a:uLnTx/>
                    <a:uFillTx/>
                    <a:latin typeface="Impact" pitchFamily="34" charset="0"/>
                    <a:ea typeface="微软雅黑" pitchFamily="34" charset="-122"/>
                    <a:cs typeface="Arial" charset="0"/>
                  </a:rPr>
                  <a:t>平等的教育机会</a:t>
                </a:r>
                <a:endParaRPr kumimoji="0" lang="zh-CN" altLang="en-US" sz="1200" b="1" i="0" u="none" strike="noStrike" kern="0" cap="none" spc="0" normalizeH="0" baseline="0" noProof="0" dirty="0">
                  <a:ln>
                    <a:noFill/>
                  </a:ln>
                  <a:solidFill>
                    <a:srgbClr val="FFFFFF"/>
                  </a:solidFill>
                  <a:effectLst/>
                  <a:uLnTx/>
                  <a:uFillTx/>
                  <a:latin typeface="Impact" pitchFamily="34" charset="0"/>
                  <a:ea typeface="微软雅黑" pitchFamily="34" charset="-122"/>
                  <a:cs typeface="Arial" charset="0"/>
                </a:endParaRPr>
              </a:p>
            </p:txBody>
          </p:sp>
          <p:sp>
            <p:nvSpPr>
              <p:cNvPr id="28" name="矩形 27"/>
              <p:cNvSpPr/>
              <p:nvPr/>
            </p:nvSpPr>
            <p:spPr>
              <a:xfrm>
                <a:off x="2178322" y="3422427"/>
                <a:ext cx="5232278" cy="584775"/>
              </a:xfrm>
              <a:prstGeom prst="rect">
                <a:avLst/>
              </a:prstGeom>
            </p:spPr>
            <p:txBody>
              <a:bodyPr wrap="square">
                <a:spAutoFit/>
              </a:bodyPr>
              <a:lstStyle/>
              <a:p>
                <a:pPr lvl="0"/>
                <a:r>
                  <a:rPr lang="zh-CN" altLang="en-US" sz="1600" dirty="0" smtClean="0">
                    <a:solidFill>
                      <a:srgbClr val="1E1E1E"/>
                    </a:solidFill>
                    <a:latin typeface="+mn-ea"/>
                    <a:ea typeface="+mn-ea"/>
                  </a:rPr>
                  <a:t>阅读开放</a:t>
                </a:r>
                <a:r>
                  <a:rPr lang="zh-CN" altLang="en-US" sz="1600" dirty="0">
                    <a:solidFill>
                      <a:srgbClr val="1E1E1E"/>
                    </a:solidFill>
                    <a:latin typeface="+mn-ea"/>
                    <a:ea typeface="+mn-ea"/>
                  </a:rPr>
                  <a:t>而无差别地为处在任何地方的孩子们打开一扇窗，看到外部世界的新鲜事物，激发他们潜在各种能力。</a:t>
                </a:r>
                <a:r>
                  <a:rPr lang="en-US" altLang="zh-CN" sz="1600" dirty="0">
                    <a:solidFill>
                      <a:srgbClr val="1E1E1E"/>
                    </a:solidFill>
                    <a:latin typeface="+mn-ea"/>
                    <a:ea typeface="+mn-ea"/>
                  </a:rPr>
                  <a:t> </a:t>
                </a:r>
              </a:p>
            </p:txBody>
          </p:sp>
        </p:grpSp>
      </p:grpSp>
      <p:grpSp>
        <p:nvGrpSpPr>
          <p:cNvPr id="66" name="组合 65"/>
          <p:cNvGrpSpPr/>
          <p:nvPr/>
        </p:nvGrpSpPr>
        <p:grpSpPr>
          <a:xfrm>
            <a:off x="441908" y="5661336"/>
            <a:ext cx="6925930" cy="792000"/>
            <a:chOff x="484670" y="3329156"/>
            <a:chExt cx="6925930" cy="792000"/>
          </a:xfrm>
        </p:grpSpPr>
        <p:sp>
          <p:nvSpPr>
            <p:cNvPr id="67" name="任意多边形 66"/>
            <p:cNvSpPr/>
            <p:nvPr/>
          </p:nvSpPr>
          <p:spPr>
            <a:xfrm>
              <a:off x="2034898" y="3329156"/>
              <a:ext cx="5328000" cy="792000"/>
            </a:xfrm>
            <a:custGeom>
              <a:avLst/>
              <a:gdLst>
                <a:gd name="connsiteX0" fmla="*/ 0 w 3622139"/>
                <a:gd name="connsiteY0" fmla="*/ 122229 h 733226"/>
                <a:gd name="connsiteX1" fmla="*/ 122229 w 3622139"/>
                <a:gd name="connsiteY1" fmla="*/ 0 h 733226"/>
                <a:gd name="connsiteX2" fmla="*/ 3499910 w 3622139"/>
                <a:gd name="connsiteY2" fmla="*/ 0 h 733226"/>
                <a:gd name="connsiteX3" fmla="*/ 3622139 w 3622139"/>
                <a:gd name="connsiteY3" fmla="*/ 122229 h 733226"/>
                <a:gd name="connsiteX4" fmla="*/ 3622139 w 3622139"/>
                <a:gd name="connsiteY4" fmla="*/ 610997 h 733226"/>
                <a:gd name="connsiteX5" fmla="*/ 3499910 w 3622139"/>
                <a:gd name="connsiteY5" fmla="*/ 733226 h 733226"/>
                <a:gd name="connsiteX6" fmla="*/ 122229 w 3622139"/>
                <a:gd name="connsiteY6" fmla="*/ 733226 h 733226"/>
                <a:gd name="connsiteX7" fmla="*/ 0 w 3622139"/>
                <a:gd name="connsiteY7" fmla="*/ 610997 h 733226"/>
                <a:gd name="connsiteX8" fmla="*/ 0 w 3622139"/>
                <a:gd name="connsiteY8" fmla="*/ 122229 h 73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2139" h="733226">
                  <a:moveTo>
                    <a:pt x="0" y="122229"/>
                  </a:moveTo>
                  <a:cubicBezTo>
                    <a:pt x="0" y="54724"/>
                    <a:pt x="54724" y="0"/>
                    <a:pt x="122229" y="0"/>
                  </a:cubicBezTo>
                  <a:lnTo>
                    <a:pt x="3499910" y="0"/>
                  </a:lnTo>
                  <a:cubicBezTo>
                    <a:pt x="3567415" y="0"/>
                    <a:pt x="3622139" y="54724"/>
                    <a:pt x="3622139" y="122229"/>
                  </a:cubicBezTo>
                  <a:lnTo>
                    <a:pt x="3622139" y="610997"/>
                  </a:lnTo>
                  <a:cubicBezTo>
                    <a:pt x="3622139" y="678502"/>
                    <a:pt x="3567415" y="733226"/>
                    <a:pt x="3499910" y="733226"/>
                  </a:cubicBezTo>
                  <a:lnTo>
                    <a:pt x="122229" y="733226"/>
                  </a:lnTo>
                  <a:cubicBezTo>
                    <a:pt x="54724" y="733226"/>
                    <a:pt x="0" y="678502"/>
                    <a:pt x="0" y="610997"/>
                  </a:cubicBezTo>
                  <a:lnTo>
                    <a:pt x="0" y="122229"/>
                  </a:lnTo>
                  <a:close/>
                </a:path>
              </a:pathLst>
            </a:custGeom>
            <a:solidFill>
              <a:schemeClr val="accent2">
                <a:lumMod val="40000"/>
                <a:lumOff val="60000"/>
              </a:schemeClr>
            </a:solidFill>
            <a:ln w="9525">
              <a:noFill/>
              <a:round/>
              <a:headEnd/>
              <a:tailEnd/>
            </a:ln>
          </p:spPr>
          <p:txBody>
            <a:bodyPr wrap="none" anchor="ctr"/>
            <a:lstStyle/>
            <a:p>
              <a:pPr lvl="0"/>
              <a:endParaRPr lang="en-US" altLang="zh-CN" dirty="0">
                <a:solidFill>
                  <a:srgbClr val="1E1E1E"/>
                </a:solidFill>
              </a:endParaRPr>
            </a:p>
          </p:txBody>
        </p:sp>
        <p:grpSp>
          <p:nvGrpSpPr>
            <p:cNvPr id="68" name="组合 67"/>
            <p:cNvGrpSpPr/>
            <p:nvPr/>
          </p:nvGrpSpPr>
          <p:grpSpPr>
            <a:xfrm>
              <a:off x="484670" y="3329156"/>
              <a:ext cx="6925930" cy="792000"/>
              <a:chOff x="484670" y="3329156"/>
              <a:chExt cx="6925930" cy="792000"/>
            </a:xfrm>
          </p:grpSpPr>
          <p:sp>
            <p:nvSpPr>
              <p:cNvPr id="69" name="圆角矩形 68"/>
              <p:cNvSpPr/>
              <p:nvPr/>
            </p:nvSpPr>
            <p:spPr>
              <a:xfrm>
                <a:off x="484670" y="3329156"/>
                <a:ext cx="1434866" cy="792000"/>
              </a:xfrm>
              <a:prstGeom prst="roundRect">
                <a:avLst>
                  <a:gd name="adj" fmla="val 16670"/>
                </a:avLst>
              </a:prstGeom>
              <a:solidFill>
                <a:srgbClr val="FFC000"/>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smtClean="0">
                    <a:solidFill>
                      <a:srgbClr val="FFFFFF"/>
                    </a:solidFill>
                    <a:latin typeface="Impact" pitchFamily="34" charset="0"/>
                    <a:ea typeface="微软雅黑" pitchFamily="34" charset="-122"/>
                    <a:cs typeface="Arial" charset="0"/>
                  </a:rPr>
                  <a:t>尊严</a:t>
                </a:r>
                <a:endParaRPr lang="en-US" altLang="zh-CN" b="1" kern="0" dirty="0" smtClean="0">
                  <a:solidFill>
                    <a:srgbClr val="FFFFFF"/>
                  </a:solidFill>
                  <a:latin typeface="Impact" pitchFamily="34" charset="0"/>
                  <a:ea typeface="微软雅黑" pitchFamily="34" charset="-122"/>
                  <a:cs typeface="Arial" charset="0"/>
                </a:endParaRPr>
              </a:p>
              <a:p>
                <a:pPr algn="ctr" fontAlgn="auto">
                  <a:spcBef>
                    <a:spcPts val="0"/>
                  </a:spcBef>
                  <a:spcAft>
                    <a:spcPts val="0"/>
                  </a:spcAft>
                  <a:defRPr/>
                </a:pPr>
                <a:r>
                  <a:rPr lang="zh-CN" altLang="en-US" sz="1200" b="1" kern="0" dirty="0">
                    <a:solidFill>
                      <a:srgbClr val="FFFFFF"/>
                    </a:solidFill>
                    <a:latin typeface="Impact" pitchFamily="34" charset="0"/>
                    <a:ea typeface="微软雅黑" pitchFamily="34" charset="-122"/>
                    <a:cs typeface="Arial" charset="0"/>
                  </a:rPr>
                  <a:t>懂得付出与回馈</a:t>
                </a:r>
                <a:endParaRPr lang="zh-CN" altLang="en-US" sz="1200" b="1" kern="0" dirty="0">
                  <a:solidFill>
                    <a:srgbClr val="FFFFFF"/>
                  </a:solidFill>
                  <a:latin typeface="Impact" pitchFamily="34" charset="0"/>
                  <a:ea typeface="微软雅黑" pitchFamily="34" charset="-122"/>
                  <a:cs typeface="Arial" charset="0"/>
                </a:endParaRPr>
              </a:p>
            </p:txBody>
          </p:sp>
          <p:sp>
            <p:nvSpPr>
              <p:cNvPr id="70" name="矩形 69"/>
              <p:cNvSpPr/>
              <p:nvPr/>
            </p:nvSpPr>
            <p:spPr>
              <a:xfrm>
                <a:off x="2178322" y="3422427"/>
                <a:ext cx="5232278" cy="584775"/>
              </a:xfrm>
              <a:prstGeom prst="rect">
                <a:avLst/>
              </a:prstGeom>
            </p:spPr>
            <p:txBody>
              <a:bodyPr wrap="square">
                <a:spAutoFit/>
              </a:bodyPr>
              <a:lstStyle/>
              <a:p>
                <a:pPr lvl="0"/>
                <a:r>
                  <a:rPr lang="zh-CN" altLang="en-US" sz="1600" dirty="0">
                    <a:solidFill>
                      <a:srgbClr val="1E1E1E"/>
                    </a:solidFill>
                    <a:latin typeface="+mn-ea"/>
                    <a:ea typeface="+mn-ea"/>
                  </a:rPr>
                  <a:t>阅读为孩子提供心灵的陪伴，帮助孩子学会爱与被爱，学会与他人、与世界建立情感连接。</a:t>
                </a:r>
              </a:p>
            </p:txBody>
          </p:sp>
        </p:grpSp>
      </p:grpSp>
      <p:grpSp>
        <p:nvGrpSpPr>
          <p:cNvPr id="71" name="组合 70"/>
          <p:cNvGrpSpPr/>
          <p:nvPr/>
        </p:nvGrpSpPr>
        <p:grpSpPr>
          <a:xfrm>
            <a:off x="441908" y="4678552"/>
            <a:ext cx="6925930" cy="792000"/>
            <a:chOff x="484670" y="3329156"/>
            <a:chExt cx="6925930" cy="792000"/>
          </a:xfrm>
        </p:grpSpPr>
        <p:sp>
          <p:nvSpPr>
            <p:cNvPr id="73" name="任意多边形 72"/>
            <p:cNvSpPr/>
            <p:nvPr/>
          </p:nvSpPr>
          <p:spPr>
            <a:xfrm>
              <a:off x="2034898" y="3329156"/>
              <a:ext cx="5328000" cy="792000"/>
            </a:xfrm>
            <a:custGeom>
              <a:avLst/>
              <a:gdLst>
                <a:gd name="connsiteX0" fmla="*/ 0 w 3622139"/>
                <a:gd name="connsiteY0" fmla="*/ 122229 h 733226"/>
                <a:gd name="connsiteX1" fmla="*/ 122229 w 3622139"/>
                <a:gd name="connsiteY1" fmla="*/ 0 h 733226"/>
                <a:gd name="connsiteX2" fmla="*/ 3499910 w 3622139"/>
                <a:gd name="connsiteY2" fmla="*/ 0 h 733226"/>
                <a:gd name="connsiteX3" fmla="*/ 3622139 w 3622139"/>
                <a:gd name="connsiteY3" fmla="*/ 122229 h 733226"/>
                <a:gd name="connsiteX4" fmla="*/ 3622139 w 3622139"/>
                <a:gd name="connsiteY4" fmla="*/ 610997 h 733226"/>
                <a:gd name="connsiteX5" fmla="*/ 3499910 w 3622139"/>
                <a:gd name="connsiteY5" fmla="*/ 733226 h 733226"/>
                <a:gd name="connsiteX6" fmla="*/ 122229 w 3622139"/>
                <a:gd name="connsiteY6" fmla="*/ 733226 h 733226"/>
                <a:gd name="connsiteX7" fmla="*/ 0 w 3622139"/>
                <a:gd name="connsiteY7" fmla="*/ 610997 h 733226"/>
                <a:gd name="connsiteX8" fmla="*/ 0 w 3622139"/>
                <a:gd name="connsiteY8" fmla="*/ 122229 h 73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2139" h="733226">
                  <a:moveTo>
                    <a:pt x="0" y="122229"/>
                  </a:moveTo>
                  <a:cubicBezTo>
                    <a:pt x="0" y="54724"/>
                    <a:pt x="54724" y="0"/>
                    <a:pt x="122229" y="0"/>
                  </a:cubicBezTo>
                  <a:lnTo>
                    <a:pt x="3499910" y="0"/>
                  </a:lnTo>
                  <a:cubicBezTo>
                    <a:pt x="3567415" y="0"/>
                    <a:pt x="3622139" y="54724"/>
                    <a:pt x="3622139" y="122229"/>
                  </a:cubicBezTo>
                  <a:lnTo>
                    <a:pt x="3622139" y="610997"/>
                  </a:lnTo>
                  <a:cubicBezTo>
                    <a:pt x="3622139" y="678502"/>
                    <a:pt x="3567415" y="733226"/>
                    <a:pt x="3499910" y="733226"/>
                  </a:cubicBezTo>
                  <a:lnTo>
                    <a:pt x="122229" y="733226"/>
                  </a:lnTo>
                  <a:cubicBezTo>
                    <a:pt x="54724" y="733226"/>
                    <a:pt x="0" y="678502"/>
                    <a:pt x="0" y="610997"/>
                  </a:cubicBezTo>
                  <a:lnTo>
                    <a:pt x="0" y="122229"/>
                  </a:lnTo>
                  <a:close/>
                </a:path>
              </a:pathLst>
            </a:custGeom>
            <a:solidFill>
              <a:schemeClr val="accent2">
                <a:lumMod val="40000"/>
                <a:lumOff val="60000"/>
              </a:schemeClr>
            </a:solidFill>
            <a:ln w="9525">
              <a:noFill/>
              <a:round/>
              <a:headEnd/>
              <a:tailEnd/>
            </a:ln>
          </p:spPr>
          <p:txBody>
            <a:bodyPr wrap="none" anchor="ctr"/>
            <a:lstStyle/>
            <a:p>
              <a:pPr lvl="0"/>
              <a:endParaRPr lang="en-US" altLang="zh-CN" dirty="0">
                <a:solidFill>
                  <a:srgbClr val="1E1E1E"/>
                </a:solidFill>
              </a:endParaRPr>
            </a:p>
          </p:txBody>
        </p:sp>
        <p:grpSp>
          <p:nvGrpSpPr>
            <p:cNvPr id="74" name="组合 73"/>
            <p:cNvGrpSpPr/>
            <p:nvPr/>
          </p:nvGrpSpPr>
          <p:grpSpPr>
            <a:xfrm>
              <a:off x="484670" y="3329156"/>
              <a:ext cx="6925930" cy="792000"/>
              <a:chOff x="484670" y="3329156"/>
              <a:chExt cx="6925930" cy="792000"/>
            </a:xfrm>
          </p:grpSpPr>
          <p:sp>
            <p:nvSpPr>
              <p:cNvPr id="75" name="圆角矩形 74"/>
              <p:cNvSpPr/>
              <p:nvPr/>
            </p:nvSpPr>
            <p:spPr>
              <a:xfrm>
                <a:off x="484670" y="3329156"/>
                <a:ext cx="1434866" cy="792000"/>
              </a:xfrm>
              <a:prstGeom prst="roundRect">
                <a:avLst>
                  <a:gd name="adj" fmla="val 16670"/>
                </a:avLst>
              </a:prstGeom>
              <a:solidFill>
                <a:srgbClr val="FFC000"/>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smtClean="0">
                    <a:solidFill>
                      <a:srgbClr val="FFFFFF"/>
                    </a:solidFill>
                    <a:latin typeface="Impact" pitchFamily="34" charset="0"/>
                    <a:ea typeface="微软雅黑" pitchFamily="34" charset="-122"/>
                    <a:cs typeface="Arial" charset="0"/>
                  </a:rPr>
                  <a:t>自信</a:t>
                </a:r>
                <a:endParaRPr lang="en-US" altLang="zh-CN" b="1" kern="0" dirty="0" smtClean="0">
                  <a:solidFill>
                    <a:srgbClr val="FFFFFF"/>
                  </a:solidFill>
                  <a:latin typeface="Impact" pitchFamily="34" charset="0"/>
                  <a:ea typeface="微软雅黑" pitchFamily="34" charset="-122"/>
                  <a:cs typeface="Arial" charset="0"/>
                </a:endParaRPr>
              </a:p>
              <a:p>
                <a:pPr algn="ctr" fontAlgn="auto">
                  <a:spcBef>
                    <a:spcPts val="0"/>
                  </a:spcBef>
                  <a:spcAft>
                    <a:spcPts val="0"/>
                  </a:spcAft>
                  <a:defRPr/>
                </a:pPr>
                <a:r>
                  <a:rPr lang="zh-CN" altLang="en-US" sz="1200" b="1" kern="0" dirty="0">
                    <a:solidFill>
                      <a:srgbClr val="FFFFFF"/>
                    </a:solidFill>
                    <a:latin typeface="Impact" pitchFamily="34" charset="0"/>
                    <a:ea typeface="微软雅黑" pitchFamily="34" charset="-122"/>
                    <a:cs typeface="Arial" charset="0"/>
                  </a:rPr>
                  <a:t>发现出色的自我</a:t>
                </a:r>
                <a:endParaRPr lang="zh-CN" altLang="en-US" sz="1200" b="1" kern="0" dirty="0">
                  <a:solidFill>
                    <a:srgbClr val="FFFFFF"/>
                  </a:solidFill>
                  <a:latin typeface="Impact" pitchFamily="34" charset="0"/>
                  <a:ea typeface="微软雅黑" pitchFamily="34" charset="-122"/>
                  <a:cs typeface="Arial" charset="0"/>
                </a:endParaRPr>
              </a:p>
            </p:txBody>
          </p:sp>
          <p:sp>
            <p:nvSpPr>
              <p:cNvPr id="76" name="矩形 75"/>
              <p:cNvSpPr/>
              <p:nvPr/>
            </p:nvSpPr>
            <p:spPr>
              <a:xfrm>
                <a:off x="2178322" y="3422427"/>
                <a:ext cx="5232278" cy="584775"/>
              </a:xfrm>
              <a:prstGeom prst="rect">
                <a:avLst/>
              </a:prstGeom>
            </p:spPr>
            <p:txBody>
              <a:bodyPr wrap="square">
                <a:spAutoFit/>
              </a:bodyPr>
              <a:lstStyle/>
              <a:p>
                <a:pPr lvl="0"/>
                <a:r>
                  <a:rPr lang="zh-CN" altLang="en-US" sz="1600" dirty="0">
                    <a:solidFill>
                      <a:srgbClr val="1E1E1E"/>
                    </a:solidFill>
                    <a:latin typeface="+mn-ea"/>
                    <a:ea typeface="+mn-ea"/>
                  </a:rPr>
                  <a:t>阅读帮助孩子塑造和健全价值观，</a:t>
                </a:r>
                <a:r>
                  <a:rPr lang="zh-CN" altLang="en-US" sz="1600" dirty="0" smtClean="0">
                    <a:solidFill>
                      <a:srgbClr val="1E1E1E"/>
                    </a:solidFill>
                    <a:latin typeface="+mn-ea"/>
                    <a:ea typeface="+mn-ea"/>
                  </a:rPr>
                  <a:t>不断对内</a:t>
                </a:r>
                <a:r>
                  <a:rPr lang="zh-CN" altLang="en-US" sz="1600" dirty="0">
                    <a:solidFill>
                      <a:srgbClr val="1E1E1E"/>
                    </a:solidFill>
                    <a:latin typeface="+mn-ea"/>
                    <a:ea typeface="+mn-ea"/>
                  </a:rPr>
                  <a:t>、</a:t>
                </a:r>
                <a:r>
                  <a:rPr lang="zh-CN" altLang="en-US" sz="1600" dirty="0" smtClean="0">
                    <a:solidFill>
                      <a:srgbClr val="1E1E1E"/>
                    </a:solidFill>
                    <a:latin typeface="+mn-ea"/>
                    <a:ea typeface="+mn-ea"/>
                  </a:rPr>
                  <a:t>对外进行探索</a:t>
                </a:r>
                <a:r>
                  <a:rPr lang="zh-CN" altLang="en-US" sz="1600" dirty="0">
                    <a:solidFill>
                      <a:srgbClr val="1E1E1E"/>
                    </a:solidFill>
                    <a:latin typeface="+mn-ea"/>
                    <a:ea typeface="+mn-ea"/>
                  </a:rPr>
                  <a:t>，从而成为自信的、独立的、绽放自身色彩的个体。</a:t>
                </a:r>
              </a:p>
            </p:txBody>
          </p:sp>
        </p:grpSp>
      </p:grpSp>
      <p:grpSp>
        <p:nvGrpSpPr>
          <p:cNvPr id="77" name="组合 76"/>
          <p:cNvGrpSpPr/>
          <p:nvPr/>
        </p:nvGrpSpPr>
        <p:grpSpPr>
          <a:xfrm>
            <a:off x="8022756" y="4163777"/>
            <a:ext cx="3960440" cy="1785503"/>
            <a:chOff x="-316433" y="3329156"/>
            <a:chExt cx="6148789" cy="792000"/>
          </a:xfrm>
        </p:grpSpPr>
        <p:sp>
          <p:nvSpPr>
            <p:cNvPr id="78" name="任意多边形 77"/>
            <p:cNvSpPr/>
            <p:nvPr/>
          </p:nvSpPr>
          <p:spPr>
            <a:xfrm>
              <a:off x="2034898" y="3329156"/>
              <a:ext cx="3797458" cy="792000"/>
            </a:xfrm>
            <a:custGeom>
              <a:avLst/>
              <a:gdLst>
                <a:gd name="connsiteX0" fmla="*/ 0 w 3622139"/>
                <a:gd name="connsiteY0" fmla="*/ 122229 h 733226"/>
                <a:gd name="connsiteX1" fmla="*/ 122229 w 3622139"/>
                <a:gd name="connsiteY1" fmla="*/ 0 h 733226"/>
                <a:gd name="connsiteX2" fmla="*/ 3499910 w 3622139"/>
                <a:gd name="connsiteY2" fmla="*/ 0 h 733226"/>
                <a:gd name="connsiteX3" fmla="*/ 3622139 w 3622139"/>
                <a:gd name="connsiteY3" fmla="*/ 122229 h 733226"/>
                <a:gd name="connsiteX4" fmla="*/ 3622139 w 3622139"/>
                <a:gd name="connsiteY4" fmla="*/ 610997 h 733226"/>
                <a:gd name="connsiteX5" fmla="*/ 3499910 w 3622139"/>
                <a:gd name="connsiteY5" fmla="*/ 733226 h 733226"/>
                <a:gd name="connsiteX6" fmla="*/ 122229 w 3622139"/>
                <a:gd name="connsiteY6" fmla="*/ 733226 h 733226"/>
                <a:gd name="connsiteX7" fmla="*/ 0 w 3622139"/>
                <a:gd name="connsiteY7" fmla="*/ 610997 h 733226"/>
                <a:gd name="connsiteX8" fmla="*/ 0 w 3622139"/>
                <a:gd name="connsiteY8" fmla="*/ 122229 h 73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2139" h="733226">
                  <a:moveTo>
                    <a:pt x="0" y="122229"/>
                  </a:moveTo>
                  <a:cubicBezTo>
                    <a:pt x="0" y="54724"/>
                    <a:pt x="54724" y="0"/>
                    <a:pt x="122229" y="0"/>
                  </a:cubicBezTo>
                  <a:lnTo>
                    <a:pt x="3499910" y="0"/>
                  </a:lnTo>
                  <a:cubicBezTo>
                    <a:pt x="3567415" y="0"/>
                    <a:pt x="3622139" y="54724"/>
                    <a:pt x="3622139" y="122229"/>
                  </a:cubicBezTo>
                  <a:lnTo>
                    <a:pt x="3622139" y="610997"/>
                  </a:lnTo>
                  <a:cubicBezTo>
                    <a:pt x="3622139" y="678502"/>
                    <a:pt x="3567415" y="733226"/>
                    <a:pt x="3499910" y="733226"/>
                  </a:cubicBezTo>
                  <a:lnTo>
                    <a:pt x="122229" y="733226"/>
                  </a:lnTo>
                  <a:cubicBezTo>
                    <a:pt x="54724" y="733226"/>
                    <a:pt x="0" y="678502"/>
                    <a:pt x="0" y="610997"/>
                  </a:cubicBezTo>
                  <a:lnTo>
                    <a:pt x="0" y="122229"/>
                  </a:lnTo>
                  <a:close/>
                </a:path>
              </a:pathLst>
            </a:custGeom>
            <a:solidFill>
              <a:schemeClr val="accent2">
                <a:lumMod val="40000"/>
                <a:lumOff val="60000"/>
              </a:schemeClr>
            </a:solidFill>
            <a:ln w="9525">
              <a:noFill/>
              <a:round/>
              <a:headEnd/>
              <a:tailEnd/>
            </a:ln>
          </p:spPr>
          <p:txBody>
            <a:bodyPr wrap="none" anchor="ctr"/>
            <a:lstStyle/>
            <a:p>
              <a:pPr lvl="0"/>
              <a:endParaRPr lang="en-US" altLang="zh-CN" dirty="0">
                <a:solidFill>
                  <a:srgbClr val="1E1E1E"/>
                </a:solidFill>
              </a:endParaRPr>
            </a:p>
          </p:txBody>
        </p:sp>
        <p:grpSp>
          <p:nvGrpSpPr>
            <p:cNvPr id="79" name="组合 78"/>
            <p:cNvGrpSpPr/>
            <p:nvPr/>
          </p:nvGrpSpPr>
          <p:grpSpPr>
            <a:xfrm>
              <a:off x="-316433" y="3329156"/>
              <a:ext cx="6148788" cy="792000"/>
              <a:chOff x="-316433" y="3329156"/>
              <a:chExt cx="6148788" cy="792000"/>
            </a:xfrm>
          </p:grpSpPr>
          <p:sp>
            <p:nvSpPr>
              <p:cNvPr id="80" name="圆角矩形 79"/>
              <p:cNvSpPr/>
              <p:nvPr/>
            </p:nvSpPr>
            <p:spPr>
              <a:xfrm>
                <a:off x="-316433" y="3329156"/>
                <a:ext cx="2235968" cy="792000"/>
              </a:xfrm>
              <a:prstGeom prst="roundRect">
                <a:avLst>
                  <a:gd name="adj" fmla="val 16670"/>
                </a:avLst>
              </a:prstGeom>
              <a:solidFill>
                <a:srgbClr val="FFC000"/>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FFFFFF"/>
                    </a:solidFill>
                    <a:effectLst/>
                    <a:uLnTx/>
                    <a:uFillTx/>
                    <a:latin typeface="Impact" pitchFamily="34" charset="0"/>
                    <a:ea typeface="微软雅黑" pitchFamily="34" charset="-122"/>
                    <a:cs typeface="Arial" charset="0"/>
                  </a:rPr>
                  <a:t>共同创造丰富多彩的世界</a:t>
                </a:r>
                <a:endParaRPr kumimoji="0" lang="zh-CN" altLang="en-US" b="1" i="0" u="none" strike="noStrike" kern="0" cap="none" spc="0" normalizeH="0" baseline="0" noProof="0" dirty="0">
                  <a:ln>
                    <a:noFill/>
                  </a:ln>
                  <a:solidFill>
                    <a:srgbClr val="FFFFFF"/>
                  </a:solidFill>
                  <a:effectLst/>
                  <a:uLnTx/>
                  <a:uFillTx/>
                  <a:latin typeface="Impact" pitchFamily="34" charset="0"/>
                  <a:ea typeface="微软雅黑" pitchFamily="34" charset="-122"/>
                  <a:cs typeface="Arial" charset="0"/>
                </a:endParaRPr>
              </a:p>
            </p:txBody>
          </p:sp>
          <p:sp>
            <p:nvSpPr>
              <p:cNvPr id="81" name="矩形 80"/>
              <p:cNvSpPr/>
              <p:nvPr/>
            </p:nvSpPr>
            <p:spPr>
              <a:xfrm>
                <a:off x="2178324" y="3376185"/>
                <a:ext cx="3654031" cy="696258"/>
              </a:xfrm>
              <a:prstGeom prst="rect">
                <a:avLst/>
              </a:prstGeom>
            </p:spPr>
            <p:txBody>
              <a:bodyPr wrap="square">
                <a:spAutoFit/>
              </a:bodyPr>
              <a:lstStyle/>
              <a:p>
                <a:pPr lvl="0"/>
                <a:r>
                  <a:rPr lang="zh-CN" altLang="en-US" sz="1600" dirty="0">
                    <a:solidFill>
                      <a:srgbClr val="1E1E1E"/>
                    </a:solidFill>
                    <a:latin typeface="+mn-ea"/>
                    <a:ea typeface="+mn-ea"/>
                  </a:rPr>
                  <a:t>当一个社会每个人都可以平等参与、独一无二且绽放色彩、人与人之间有分享、有回 馈、有情感联结，那就是一个丰富多彩的世界。</a:t>
                </a:r>
              </a:p>
            </p:txBody>
          </p:sp>
        </p:grpSp>
      </p:grpSp>
      <p:sp>
        <p:nvSpPr>
          <p:cNvPr id="17" name="等腰三角形 16"/>
          <p:cNvSpPr/>
          <p:nvPr/>
        </p:nvSpPr>
        <p:spPr>
          <a:xfrm rot="5400000">
            <a:off x="6836679" y="4850462"/>
            <a:ext cx="1800200" cy="42749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295478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50"/>
            <a:ext cx="11263212" cy="424732"/>
          </a:xfrm>
          <a:effectLst/>
        </p:spPr>
        <p:txBody>
          <a:bodyPr/>
          <a:lstStyle/>
          <a:p>
            <a:pPr>
              <a:buClr>
                <a:schemeClr val="accent1"/>
              </a:buClr>
              <a:buFont typeface="Wingdings" charset="2"/>
            </a:pPr>
            <a:r>
              <a:rPr lang="zh-CN" altLang="en-US" sz="2400" b="1" dirty="0"/>
              <a:t>满天星的</a:t>
            </a:r>
            <a:r>
              <a:rPr lang="zh-CN" altLang="en-US" sz="2400" b="1" dirty="0" smtClean="0"/>
              <a:t>使命：</a:t>
            </a:r>
            <a:r>
              <a:rPr lang="zh-CN" altLang="en-US" sz="2400" b="1" dirty="0" smtClean="0">
                <a:sym typeface="+mn-ea"/>
              </a:rPr>
              <a:t>我们如何解决这个社会</a:t>
            </a:r>
            <a:r>
              <a:rPr lang="zh-CN" altLang="en-US" sz="2400" b="1" dirty="0">
                <a:sym typeface="+mn-ea"/>
              </a:rPr>
              <a:t>问题？ </a:t>
            </a:r>
            <a:endParaRPr lang="en-US" altLang="zh-CN" sz="2400" b="1" dirty="0"/>
          </a:p>
        </p:txBody>
      </p:sp>
      <p:sp>
        <p:nvSpPr>
          <p:cNvPr id="60" name="Rounded Rectangle 84"/>
          <p:cNvSpPr/>
          <p:nvPr/>
        </p:nvSpPr>
        <p:spPr>
          <a:xfrm>
            <a:off x="312937" y="1227529"/>
            <a:ext cx="4846959" cy="1123712"/>
          </a:xfrm>
          <a:prstGeom prst="roundRect">
            <a:avLst/>
          </a:prstGeom>
          <a:solidFill>
            <a:srgbClr val="0176C5"/>
          </a:solidFill>
          <a:ln w="25400" cap="flat" cmpd="sng" algn="ctr">
            <a:solidFill>
              <a:srgbClr val="629DD1"/>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smtClean="0">
                <a:solidFill>
                  <a:schemeClr val="bg1"/>
                </a:solidFill>
                <a:latin typeface="微软雅黑"/>
                <a:ea typeface="微软雅黑"/>
              </a:rPr>
              <a:t>满天星使命：</a:t>
            </a:r>
          </a:p>
          <a:p>
            <a:pPr marR="0" lvl="0" defTabSz="914400" eaLnBrk="1" fontAlgn="auto" latinLnBrk="0" hangingPunct="1">
              <a:lnSpc>
                <a:spcPct val="100000"/>
              </a:lnSpc>
              <a:spcBef>
                <a:spcPts val="0"/>
              </a:spcBef>
              <a:spcAft>
                <a:spcPts val="0"/>
              </a:spcAft>
              <a:buClrTx/>
              <a:buSzTx/>
              <a:tabLst/>
              <a:defRPr/>
            </a:pPr>
            <a:r>
              <a:rPr lang="zh-CN" altLang="en-US" kern="0" dirty="0">
                <a:solidFill>
                  <a:schemeClr val="bg1"/>
                </a:solidFill>
                <a:latin typeface="微软雅黑"/>
                <a:ea typeface="微软雅黑"/>
              </a:rPr>
              <a:t>通过建立图书馆和开展阅读推广活动，提高乡村儿童的阅读</a:t>
            </a:r>
            <a:r>
              <a:rPr lang="zh-CN" altLang="en-US" kern="0" dirty="0" smtClean="0">
                <a:solidFill>
                  <a:schemeClr val="bg1"/>
                </a:solidFill>
                <a:latin typeface="微软雅黑"/>
                <a:ea typeface="微软雅黑"/>
              </a:rPr>
              <a:t>品质。</a:t>
            </a:r>
            <a:endParaRPr lang="zh-CN" altLang="en-US" kern="0" dirty="0">
              <a:solidFill>
                <a:schemeClr val="bg1"/>
              </a:solidFill>
              <a:latin typeface="微软雅黑"/>
              <a:ea typeface="微软雅黑"/>
            </a:endParaRPr>
          </a:p>
        </p:txBody>
      </p:sp>
      <p:sp>
        <p:nvSpPr>
          <p:cNvPr id="72" name="Line Callout 1 (Accent Bar) 91"/>
          <p:cNvSpPr/>
          <p:nvPr/>
        </p:nvSpPr>
        <p:spPr>
          <a:xfrm>
            <a:off x="6960096" y="1227529"/>
            <a:ext cx="3780104" cy="1077218"/>
          </a:xfrm>
          <a:prstGeom prst="accentCallout1">
            <a:avLst>
              <a:gd name="adj1" fmla="val 358"/>
              <a:gd name="adj2" fmla="val -4302"/>
              <a:gd name="adj3" fmla="val 32316"/>
              <a:gd name="adj4" fmla="val -58619"/>
            </a:avLst>
          </a:prstGeom>
          <a:ln>
            <a:solidFill>
              <a:schemeClr val="tx1"/>
            </a:solidFill>
          </a:ln>
        </p:spPr>
        <p:txBody>
          <a:bodyPr wrap="square">
            <a:spAutoFit/>
          </a:bodyPr>
          <a:lstStyle/>
          <a:p>
            <a:pPr marL="285750" indent="-285750">
              <a:buFont typeface="Arial" pitchFamily="34" charset="0"/>
              <a:buChar char="•"/>
            </a:pPr>
            <a:r>
              <a:rPr lang="zh-CN" altLang="en-US" sz="1600" dirty="0">
                <a:latin typeface="+mj-ea"/>
                <a:ea typeface="+mj-ea"/>
              </a:rPr>
              <a:t>“通过建立图书馆和开展阅读推广活动”，需要按照新的业务战略</a:t>
            </a:r>
            <a:r>
              <a:rPr lang="zh-CN" altLang="en-US" sz="1600" dirty="0" smtClean="0">
                <a:latin typeface="+mj-ea"/>
                <a:ea typeface="+mj-ea"/>
              </a:rPr>
              <a:t>更新</a:t>
            </a:r>
            <a:endParaRPr lang="en-US" altLang="zh-CN" sz="1600" dirty="0" smtClean="0">
              <a:latin typeface="+mj-ea"/>
              <a:ea typeface="+mj-ea"/>
            </a:endParaRPr>
          </a:p>
          <a:p>
            <a:pPr marL="285750" indent="-285750">
              <a:buFont typeface="Arial" pitchFamily="34" charset="0"/>
              <a:buChar char="•"/>
            </a:pPr>
            <a:r>
              <a:rPr lang="zh-CN" altLang="en-US" sz="1600" dirty="0" smtClean="0">
                <a:latin typeface="+mj-ea"/>
                <a:ea typeface="+mj-ea"/>
              </a:rPr>
              <a:t>“乡村儿童”和愿景的“让每一个孩子”不一致，需标注阶段</a:t>
            </a:r>
            <a:endParaRPr lang="en-US" altLang="zh-CN" sz="1600" dirty="0" smtClean="0">
              <a:latin typeface="+mj-ea"/>
              <a:ea typeface="+mj-ea"/>
            </a:endParaRPr>
          </a:p>
        </p:txBody>
      </p:sp>
      <p:sp>
        <p:nvSpPr>
          <p:cNvPr id="20" name="Rounded Rectangle 84"/>
          <p:cNvSpPr/>
          <p:nvPr/>
        </p:nvSpPr>
        <p:spPr>
          <a:xfrm>
            <a:off x="3575720" y="5733256"/>
            <a:ext cx="7560840" cy="817245"/>
          </a:xfrm>
          <a:prstGeom prst="roundRect">
            <a:avLst/>
          </a:prstGeom>
          <a:solidFill>
            <a:srgbClr val="ACCBF9"/>
          </a:solidFill>
          <a:ln w="25400" cap="flat" cmpd="sng" algn="ctr">
            <a:solidFill>
              <a:srgbClr val="629DD1"/>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smtClean="0">
                <a:solidFill>
                  <a:sysClr val="windowText" lastClr="000000"/>
                </a:solidFill>
                <a:latin typeface="微软雅黑"/>
                <a:ea typeface="微软雅黑"/>
              </a:rPr>
              <a:t>满天星使命：</a:t>
            </a:r>
          </a:p>
          <a:p>
            <a:pPr marR="0" lvl="0" defTabSz="914400" eaLnBrk="1" fontAlgn="auto" latinLnBrk="0" hangingPunct="1">
              <a:lnSpc>
                <a:spcPct val="100000"/>
              </a:lnSpc>
              <a:spcBef>
                <a:spcPts val="0"/>
              </a:spcBef>
              <a:spcAft>
                <a:spcPts val="0"/>
              </a:spcAft>
              <a:buClrTx/>
              <a:buSzTx/>
              <a:tabLst/>
              <a:defRPr/>
            </a:pPr>
            <a:r>
              <a:rPr lang="zh-CN" altLang="en-US" kern="0" dirty="0" smtClean="0">
                <a:solidFill>
                  <a:sysClr val="windowText" lastClr="000000"/>
                </a:solidFill>
                <a:latin typeface="微软雅黑"/>
                <a:ea typeface="微软雅黑"/>
              </a:rPr>
              <a:t>为乡村</a:t>
            </a:r>
            <a:r>
              <a:rPr lang="zh-CN" altLang="en-US" kern="0" dirty="0">
                <a:solidFill>
                  <a:sysClr val="windowText" lastClr="000000"/>
                </a:solidFill>
                <a:latin typeface="微软雅黑"/>
                <a:ea typeface="微软雅黑"/>
              </a:rPr>
              <a:t>阅读</a:t>
            </a:r>
            <a:r>
              <a:rPr lang="zh-CN" altLang="en-US" kern="0" dirty="0" smtClean="0">
                <a:solidFill>
                  <a:sysClr val="windowText" lastClr="000000"/>
                </a:solidFill>
                <a:latin typeface="微软雅黑"/>
                <a:ea typeface="微软雅黑"/>
              </a:rPr>
              <a:t>推广提供综合解决方案，提高乡村儿童的阅读品质。</a:t>
            </a:r>
            <a:endParaRPr lang="zh-CN" altLang="en-US" kern="0" dirty="0">
              <a:solidFill>
                <a:sysClr val="windowText" lastClr="000000"/>
              </a:solidFill>
              <a:latin typeface="微软雅黑"/>
              <a:ea typeface="微软雅黑"/>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2633464"/>
            <a:ext cx="4914324" cy="291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096000" y="3002756"/>
            <a:ext cx="5192447" cy="2154436"/>
          </a:xfrm>
          <a:prstGeom prst="rect">
            <a:avLst/>
          </a:prstGeom>
        </p:spPr>
        <p:txBody>
          <a:bodyPr wrap="none">
            <a:spAutoFit/>
          </a:bodyPr>
          <a:lstStyle/>
          <a:p>
            <a:r>
              <a:rPr lang="zh-CN" altLang="en-US" b="1" dirty="0" smtClean="0">
                <a:solidFill>
                  <a:srgbClr val="C00000"/>
                </a:solidFill>
                <a:latin typeface="+mn-ea"/>
                <a:ea typeface="+mn-ea"/>
              </a:rPr>
              <a:t>目标：提供</a:t>
            </a:r>
            <a:r>
              <a:rPr lang="zh-CN" altLang="en-US" b="1" dirty="0">
                <a:solidFill>
                  <a:srgbClr val="C00000"/>
                </a:solidFill>
                <a:latin typeface="+mn-ea"/>
                <a:ea typeface="+mn-ea"/>
              </a:rPr>
              <a:t>阅读推广综合解决</a:t>
            </a:r>
            <a:r>
              <a:rPr lang="zh-CN" altLang="en-US" b="1" dirty="0" smtClean="0">
                <a:solidFill>
                  <a:srgbClr val="C00000"/>
                </a:solidFill>
                <a:latin typeface="+mn-ea"/>
                <a:ea typeface="+mn-ea"/>
              </a:rPr>
              <a:t>方案：</a:t>
            </a:r>
            <a:endParaRPr lang="en-US" altLang="zh-CN" b="1" dirty="0" smtClean="0">
              <a:solidFill>
                <a:srgbClr val="C00000"/>
              </a:solidFill>
              <a:latin typeface="+mn-ea"/>
              <a:ea typeface="+mn-ea"/>
            </a:endParaRPr>
          </a:p>
          <a:p>
            <a:pPr marL="285750" indent="-285750">
              <a:buFont typeface="Arial" pitchFamily="34" charset="0"/>
              <a:buChar char="•"/>
            </a:pPr>
            <a:r>
              <a:rPr lang="zh-CN" altLang="en-US" sz="1600" dirty="0" smtClean="0">
                <a:latin typeface="+mn-ea"/>
                <a:ea typeface="+mn-ea"/>
              </a:rPr>
              <a:t>硬件</a:t>
            </a:r>
            <a:r>
              <a:rPr lang="zh-CN" altLang="en-US" sz="1600" dirty="0">
                <a:latin typeface="+mn-ea"/>
                <a:ea typeface="+mn-ea"/>
              </a:rPr>
              <a:t>：建立公益图书馆</a:t>
            </a:r>
            <a:r>
              <a:rPr lang="zh-CN" altLang="en-US" sz="1600" dirty="0" smtClean="0">
                <a:latin typeface="+mn-ea"/>
                <a:ea typeface="+mn-ea"/>
              </a:rPr>
              <a:t>、</a:t>
            </a:r>
            <a:endParaRPr lang="en-US" altLang="zh-CN" sz="1600" dirty="0" smtClean="0">
              <a:latin typeface="+mn-ea"/>
              <a:ea typeface="+mn-ea"/>
            </a:endParaRPr>
          </a:p>
          <a:p>
            <a:pPr marL="285750" indent="-285750">
              <a:buFont typeface="Arial" pitchFamily="34" charset="0"/>
              <a:buChar char="•"/>
            </a:pPr>
            <a:r>
              <a:rPr lang="zh-CN" altLang="en-US" sz="1600" dirty="0" smtClean="0">
                <a:latin typeface="+mn-ea"/>
                <a:ea typeface="+mn-ea"/>
              </a:rPr>
              <a:t>软件：开展阅读推广活动，阅读研究，助力教师发展</a:t>
            </a:r>
            <a:endParaRPr lang="en-US" altLang="zh-CN" sz="1600" dirty="0" smtClean="0">
              <a:latin typeface="+mn-ea"/>
              <a:ea typeface="+mn-ea"/>
            </a:endParaRPr>
          </a:p>
          <a:p>
            <a:r>
              <a:rPr lang="zh-CN" altLang="en-US" b="1" dirty="0">
                <a:solidFill>
                  <a:srgbClr val="C00000"/>
                </a:solidFill>
                <a:latin typeface="+mn-ea"/>
                <a:ea typeface="+mn-ea"/>
              </a:rPr>
              <a:t>方法</a:t>
            </a:r>
            <a:r>
              <a:rPr lang="en-US" altLang="zh-CN" b="1" dirty="0">
                <a:solidFill>
                  <a:srgbClr val="C00000"/>
                </a:solidFill>
                <a:latin typeface="+mn-ea"/>
                <a:ea typeface="+mn-ea"/>
              </a:rPr>
              <a:t>&amp;</a:t>
            </a:r>
            <a:r>
              <a:rPr lang="zh-CN" altLang="en-US" b="1" dirty="0">
                <a:solidFill>
                  <a:srgbClr val="C00000"/>
                </a:solidFill>
                <a:latin typeface="+mn-ea"/>
                <a:ea typeface="+mn-ea"/>
              </a:rPr>
              <a:t>途径：</a:t>
            </a:r>
            <a:endParaRPr lang="en-US" altLang="zh-CN" b="1" dirty="0">
              <a:solidFill>
                <a:srgbClr val="C00000"/>
              </a:solidFill>
              <a:latin typeface="+mn-ea"/>
              <a:ea typeface="+mn-ea"/>
            </a:endParaRPr>
          </a:p>
          <a:p>
            <a:pPr marL="285750" indent="-285750">
              <a:buFont typeface="Arial" pitchFamily="34" charset="0"/>
              <a:buChar char="•"/>
            </a:pPr>
            <a:r>
              <a:rPr lang="zh-CN" altLang="en-US" sz="1600" dirty="0">
                <a:latin typeface="+mn-ea"/>
                <a:ea typeface="+mn-ea"/>
              </a:rPr>
              <a:t>搭建信息化平台</a:t>
            </a:r>
            <a:endParaRPr lang="en-US" altLang="zh-CN" sz="1600" dirty="0">
              <a:latin typeface="+mn-ea"/>
              <a:ea typeface="+mn-ea"/>
            </a:endParaRPr>
          </a:p>
          <a:p>
            <a:pPr marL="285750" indent="-285750">
              <a:buFont typeface="Arial" pitchFamily="34" charset="0"/>
              <a:buChar char="•"/>
            </a:pPr>
            <a:r>
              <a:rPr lang="zh-CN" altLang="en-US" sz="1600" dirty="0">
                <a:latin typeface="+mn-ea"/>
                <a:ea typeface="+mn-ea"/>
              </a:rPr>
              <a:t>硬件</a:t>
            </a:r>
            <a:r>
              <a:rPr lang="en-US" altLang="zh-CN" sz="1600" dirty="0">
                <a:latin typeface="+mn-ea"/>
                <a:ea typeface="+mn-ea"/>
              </a:rPr>
              <a:t>&amp;</a:t>
            </a:r>
            <a:r>
              <a:rPr lang="zh-CN" altLang="en-US" sz="1600" dirty="0">
                <a:latin typeface="+mn-ea"/>
                <a:ea typeface="+mn-ea"/>
              </a:rPr>
              <a:t>软件并行</a:t>
            </a:r>
            <a:endParaRPr lang="en-US" altLang="zh-CN" sz="1600" dirty="0">
              <a:latin typeface="+mn-ea"/>
              <a:ea typeface="+mn-ea"/>
            </a:endParaRPr>
          </a:p>
          <a:p>
            <a:r>
              <a:rPr lang="zh-CN" altLang="en-US" b="1" dirty="0">
                <a:solidFill>
                  <a:srgbClr val="C00000"/>
                </a:solidFill>
                <a:latin typeface="+mn-ea"/>
                <a:ea typeface="+mn-ea"/>
              </a:rPr>
              <a:t>对象：</a:t>
            </a:r>
            <a:r>
              <a:rPr lang="zh-CN" altLang="en-US" b="1" dirty="0" smtClean="0">
                <a:solidFill>
                  <a:srgbClr val="C00000"/>
                </a:solidFill>
                <a:latin typeface="+mn-ea"/>
                <a:ea typeface="+mn-ea"/>
              </a:rPr>
              <a:t>“乡村教育”</a:t>
            </a:r>
            <a:endParaRPr lang="en-US" altLang="zh-CN" sz="1600" dirty="0" smtClean="0">
              <a:latin typeface="+mn-ea"/>
              <a:ea typeface="+mn-ea"/>
            </a:endParaRPr>
          </a:p>
          <a:p>
            <a:pPr marL="285750" indent="-285750">
              <a:buFont typeface="Arial" pitchFamily="34" charset="0"/>
              <a:buChar char="•"/>
            </a:pPr>
            <a:r>
              <a:rPr lang="zh-CN" altLang="en-US" sz="1600" dirty="0" smtClean="0">
                <a:latin typeface="+mn-ea"/>
                <a:ea typeface="+mn-ea"/>
              </a:rPr>
              <a:t>并非只是硬件缺乏，强调</a:t>
            </a:r>
            <a:r>
              <a:rPr lang="zh-CN" altLang="en-US" sz="1600" dirty="0">
                <a:latin typeface="+mn-ea"/>
                <a:ea typeface="+mn-ea"/>
              </a:rPr>
              <a:t>阅读资源匮乏地区的</a:t>
            </a:r>
            <a:r>
              <a:rPr lang="zh-CN" altLang="en-US" sz="1600" dirty="0" smtClean="0">
                <a:latin typeface="+mn-ea"/>
                <a:ea typeface="+mn-ea"/>
              </a:rPr>
              <a:t>儿童</a:t>
            </a:r>
            <a:endParaRPr lang="zh-CN" altLang="en-US" sz="1600" dirty="0">
              <a:latin typeface="+mn-ea"/>
              <a:ea typeface="+mn-ea"/>
            </a:endParaRPr>
          </a:p>
        </p:txBody>
      </p:sp>
      <p:sp>
        <p:nvSpPr>
          <p:cNvPr id="9" name="圆角矩形 8"/>
          <p:cNvSpPr/>
          <p:nvPr/>
        </p:nvSpPr>
        <p:spPr>
          <a:xfrm>
            <a:off x="5738215" y="2839522"/>
            <a:ext cx="5670596" cy="2559846"/>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1127448" y="5948726"/>
            <a:ext cx="2160240" cy="57661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rPr>
              <a:t>建议调整</a:t>
            </a:r>
            <a:endParaRPr lang="zh-CN" altLang="en-US" sz="2000" b="1" dirty="0">
              <a:solidFill>
                <a:schemeClr val="bg1"/>
              </a:solidFill>
            </a:endParaRPr>
          </a:p>
        </p:txBody>
      </p:sp>
    </p:spTree>
    <p:extLst>
      <p:ext uri="{BB962C8B-B14F-4D97-AF65-F5344CB8AC3E}">
        <p14:creationId xmlns:p14="http://schemas.microsoft.com/office/powerpoint/2010/main" val="8748667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pPr>
              <a:spcBef>
                <a:spcPct val="20000"/>
              </a:spcBef>
              <a:buClr>
                <a:schemeClr val="accent1"/>
              </a:buClr>
              <a:buFont typeface="Wingdings" charset="2"/>
            </a:pPr>
            <a:r>
              <a:rPr lang="zh-CN" altLang="en-US" sz="2400" b="1" dirty="0"/>
              <a:t>满天星的</a:t>
            </a:r>
            <a:r>
              <a:rPr lang="zh-CN" altLang="en-US" sz="2400" b="1" dirty="0" smtClean="0">
                <a:latin typeface="+mn-ea"/>
                <a:ea typeface="+mn-ea"/>
              </a:rPr>
              <a:t>价值观：我们笃信什么？</a:t>
            </a:r>
            <a:endParaRPr lang="zh-CN" altLang="en-US" sz="2400" b="1" dirty="0">
              <a:latin typeface="+mn-ea"/>
              <a:ea typeface="+mn-ea"/>
            </a:endParaRPr>
          </a:p>
        </p:txBody>
      </p:sp>
      <p:sp>
        <p:nvSpPr>
          <p:cNvPr id="38" name="Rounded Rectangle 84"/>
          <p:cNvSpPr/>
          <p:nvPr/>
        </p:nvSpPr>
        <p:spPr>
          <a:xfrm>
            <a:off x="312938" y="1227529"/>
            <a:ext cx="2868606" cy="817245"/>
          </a:xfrm>
          <a:prstGeom prst="roundRect">
            <a:avLst/>
          </a:prstGeom>
          <a:solidFill>
            <a:srgbClr val="0176C5"/>
          </a:solidFill>
          <a:ln w="25400" cap="flat" cmpd="sng" algn="ctr">
            <a:solidFill>
              <a:srgbClr val="629DD1"/>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smtClean="0">
                <a:solidFill>
                  <a:schemeClr val="bg1"/>
                </a:solidFill>
                <a:latin typeface="+mn-ea"/>
                <a:ea typeface="+mn-ea"/>
              </a:rPr>
              <a:t>满天星</a:t>
            </a:r>
            <a:r>
              <a:rPr lang="zh-CN" altLang="en-US" sz="2400" b="1" kern="0" dirty="0">
                <a:solidFill>
                  <a:schemeClr val="bg1"/>
                </a:solidFill>
                <a:latin typeface="+mn-ea"/>
                <a:ea typeface="+mn-ea"/>
              </a:rPr>
              <a:t>价值观</a:t>
            </a:r>
            <a:r>
              <a:rPr lang="zh-CN" altLang="en-US" sz="2400" b="1" kern="0" dirty="0" smtClean="0">
                <a:solidFill>
                  <a:schemeClr val="bg1"/>
                </a:solidFill>
                <a:latin typeface="+mn-ea"/>
                <a:ea typeface="+mn-ea"/>
              </a:rPr>
              <a:t>：</a:t>
            </a:r>
          </a:p>
          <a:p>
            <a:pPr marR="0" lvl="0" defTabSz="914400" eaLnBrk="1" fontAlgn="auto" latinLnBrk="0" hangingPunct="1">
              <a:lnSpc>
                <a:spcPct val="100000"/>
              </a:lnSpc>
              <a:spcBef>
                <a:spcPts val="0"/>
              </a:spcBef>
              <a:spcAft>
                <a:spcPts val="0"/>
              </a:spcAft>
              <a:buClrTx/>
              <a:buSzTx/>
              <a:tabLst/>
              <a:defRPr/>
            </a:pPr>
            <a:r>
              <a:rPr lang="zh-CN" altLang="en-US" kern="0" dirty="0" smtClean="0">
                <a:solidFill>
                  <a:schemeClr val="bg1"/>
                </a:solidFill>
                <a:latin typeface="+mn-ea"/>
                <a:ea typeface="+mn-ea"/>
              </a:rPr>
              <a:t>关爱、参与、专业</a:t>
            </a:r>
            <a:endParaRPr lang="zh-CN" altLang="en-US" kern="0" dirty="0">
              <a:solidFill>
                <a:schemeClr val="bg1"/>
              </a:solidFill>
              <a:latin typeface="+mn-ea"/>
              <a:ea typeface="+mn-ea"/>
            </a:endParaRPr>
          </a:p>
        </p:txBody>
      </p:sp>
      <p:sp>
        <p:nvSpPr>
          <p:cNvPr id="39" name="Line Callout 1 (Accent Bar) 91"/>
          <p:cNvSpPr/>
          <p:nvPr/>
        </p:nvSpPr>
        <p:spPr>
          <a:xfrm>
            <a:off x="3525893" y="1227528"/>
            <a:ext cx="2534299" cy="584775"/>
          </a:xfrm>
          <a:prstGeom prst="accentCallout1">
            <a:avLst>
              <a:gd name="adj1" fmla="val 358"/>
              <a:gd name="adj2" fmla="val -4302"/>
              <a:gd name="adj3" fmla="val 32316"/>
              <a:gd name="adj4" fmla="val -58619"/>
            </a:avLst>
          </a:prstGeom>
          <a:ln>
            <a:solidFill>
              <a:schemeClr val="tx1"/>
            </a:solidFill>
          </a:ln>
        </p:spPr>
        <p:txBody>
          <a:bodyPr wrap="square">
            <a:spAutoFit/>
          </a:bodyPr>
          <a:lstStyle/>
          <a:p>
            <a:pPr marL="285750" indent="-285750">
              <a:buFont typeface="Arial" pitchFamily="34" charset="0"/>
              <a:buChar char="•"/>
            </a:pPr>
            <a:r>
              <a:rPr lang="zh-CN" altLang="en-US" sz="1600" dirty="0" smtClean="0">
                <a:latin typeface="+mn-ea"/>
                <a:ea typeface="+mn-ea"/>
              </a:rPr>
              <a:t>增加“</a:t>
            </a:r>
            <a:r>
              <a:rPr lang="zh-CN" altLang="en-US" sz="1600" dirty="0">
                <a:latin typeface="+mn-ea"/>
                <a:ea typeface="+mn-ea"/>
              </a:rPr>
              <a:t>受益方第一原则</a:t>
            </a:r>
            <a:r>
              <a:rPr lang="zh-CN" altLang="en-US" sz="1600" dirty="0" smtClean="0">
                <a:latin typeface="+mn-ea"/>
                <a:ea typeface="+mn-ea"/>
              </a:rPr>
              <a:t>”</a:t>
            </a:r>
            <a:endParaRPr lang="en-US" altLang="zh-CN" sz="1600" dirty="0" smtClean="0">
              <a:latin typeface="+mn-ea"/>
              <a:ea typeface="+mn-ea"/>
            </a:endParaRPr>
          </a:p>
          <a:p>
            <a:pPr marL="285750" indent="-285750">
              <a:buFont typeface="Arial" pitchFamily="34" charset="0"/>
              <a:buChar char="•"/>
            </a:pPr>
            <a:r>
              <a:rPr lang="zh-CN" altLang="en-US" sz="1600" dirty="0" smtClean="0">
                <a:latin typeface="+mn-ea"/>
                <a:ea typeface="+mn-ea"/>
              </a:rPr>
              <a:t>需要逐条阐述和优化</a:t>
            </a:r>
            <a:endParaRPr lang="en-US" altLang="zh-CN" sz="1600" dirty="0" smtClean="0">
              <a:latin typeface="+mn-ea"/>
              <a:ea typeface="+mn-ea"/>
            </a:endParaRPr>
          </a:p>
        </p:txBody>
      </p:sp>
      <p:grpSp>
        <p:nvGrpSpPr>
          <p:cNvPr id="3" name="组合 2"/>
          <p:cNvGrpSpPr/>
          <p:nvPr/>
        </p:nvGrpSpPr>
        <p:grpSpPr>
          <a:xfrm>
            <a:off x="2071846" y="2571730"/>
            <a:ext cx="8776681" cy="773453"/>
            <a:chOff x="471473" y="2584110"/>
            <a:chExt cx="8836311" cy="1219488"/>
          </a:xfrm>
        </p:grpSpPr>
        <p:sp>
          <p:nvSpPr>
            <p:cNvPr id="86" name="矩形 85"/>
            <p:cNvSpPr/>
            <p:nvPr/>
          </p:nvSpPr>
          <p:spPr>
            <a:xfrm>
              <a:off x="471473" y="2586377"/>
              <a:ext cx="1802977" cy="1171382"/>
            </a:xfrm>
            <a:prstGeom prst="rect">
              <a:avLst/>
            </a:prstGeom>
            <a:solidFill>
              <a:schemeClr val="accent2">
                <a:lumMod val="60000"/>
                <a:lumOff val="40000"/>
              </a:schemeClr>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noProof="0" dirty="0" smtClean="0">
                  <a:solidFill>
                    <a:srgbClr val="FFFFFF"/>
                  </a:solidFill>
                  <a:latin typeface="+mn-ea"/>
                  <a:ea typeface="+mn-ea"/>
                  <a:cs typeface="Arial" charset="0"/>
                </a:rPr>
                <a:t>受益方第一原则</a:t>
              </a:r>
              <a:endParaRPr kumimoji="0" lang="zh-CN" altLang="en-US" sz="2000" b="1" i="0" u="none" strike="noStrike" kern="0" cap="none" spc="0" normalizeH="0" baseline="0" noProof="0" dirty="0">
                <a:ln>
                  <a:noFill/>
                </a:ln>
                <a:solidFill>
                  <a:srgbClr val="FFFFFF"/>
                </a:solidFill>
                <a:effectLst/>
                <a:uLnTx/>
                <a:uFillTx/>
                <a:latin typeface="+mn-ea"/>
                <a:ea typeface="+mn-ea"/>
                <a:cs typeface="Arial" charset="0"/>
              </a:endParaRPr>
            </a:p>
          </p:txBody>
        </p:sp>
        <p:grpSp>
          <p:nvGrpSpPr>
            <p:cNvPr id="87" name="组合 86"/>
            <p:cNvGrpSpPr/>
            <p:nvPr/>
          </p:nvGrpSpPr>
          <p:grpSpPr>
            <a:xfrm>
              <a:off x="2395180" y="2584110"/>
              <a:ext cx="6912604" cy="1219488"/>
              <a:chOff x="3887867" y="1398552"/>
              <a:chExt cx="6912604" cy="1219488"/>
            </a:xfrm>
          </p:grpSpPr>
          <p:sp>
            <p:nvSpPr>
              <p:cNvPr id="88" name="矩形 87"/>
              <p:cNvSpPr/>
              <p:nvPr/>
            </p:nvSpPr>
            <p:spPr>
              <a:xfrm>
                <a:off x="3887867" y="1398552"/>
                <a:ext cx="2696289" cy="1219488"/>
              </a:xfrm>
              <a:prstGeom prst="rect">
                <a:avLst/>
              </a:prstGeom>
              <a:noFill/>
              <a:ln>
                <a:noFill/>
              </a:ln>
              <a:effectLst/>
            </p:spPr>
            <p:txBody>
              <a:bodyPr spcFirstLastPara="0" vert="horz" wrap="square" lIns="205740" tIns="205740" rIns="205740" bIns="205740" numCol="1" spcCol="1270" anchor="ctr" anchorCtr="0">
                <a:noAutofit/>
              </a:bodyPr>
              <a:lstStyle/>
              <a:p>
                <a:pPr marL="0" marR="0" lvl="0" indent="0" algn="ctr" defTabSz="2400300" eaLnBrk="1" fontAlgn="auto" latinLnBrk="0" hangingPunct="1">
                  <a:lnSpc>
                    <a:spcPct val="90000"/>
                  </a:lnSpc>
                  <a:spcBef>
                    <a:spcPct val="0"/>
                  </a:spcBef>
                  <a:spcAft>
                    <a:spcPct val="35000"/>
                  </a:spcAft>
                  <a:buClrTx/>
                  <a:buSzTx/>
                  <a:buFontTx/>
                  <a:buNone/>
                  <a:tabLst/>
                  <a:defRPr/>
                </a:pPr>
                <a:endParaRPr kumimoji="0" lang="zh-CN" altLang="en-US" sz="5400" b="0" i="0" u="none" strike="noStrike" kern="1200" cap="none" spc="0" normalizeH="0" baseline="0" noProof="0">
                  <a:ln>
                    <a:noFill/>
                  </a:ln>
                  <a:solidFill>
                    <a:sysClr val="window" lastClr="FFFFFF"/>
                  </a:solidFill>
                  <a:effectLst/>
                  <a:uLnTx/>
                  <a:uFillTx/>
                  <a:latin typeface="+mn-ea"/>
                  <a:ea typeface="+mn-ea"/>
                  <a:cs typeface="+mn-cs"/>
                </a:endParaRPr>
              </a:p>
            </p:txBody>
          </p:sp>
          <p:sp>
            <p:nvSpPr>
              <p:cNvPr id="90" name="矩形 89"/>
              <p:cNvSpPr/>
              <p:nvPr/>
            </p:nvSpPr>
            <p:spPr>
              <a:xfrm>
                <a:off x="3887867" y="1398552"/>
                <a:ext cx="6912604" cy="1150571"/>
              </a:xfrm>
              <a:prstGeom prst="rect">
                <a:avLst/>
              </a:prstGeom>
              <a:noFill/>
              <a:ln w="9525">
                <a:solidFill>
                  <a:srgbClr val="35376E"/>
                </a:solidFill>
                <a:round/>
                <a:headEnd/>
                <a:tailEnd/>
              </a:ln>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r>
                  <a:rPr lang="zh-CN" altLang="en-US" sz="1400" kern="0" dirty="0" smtClean="0">
                    <a:latin typeface="+mn-ea"/>
                    <a:ea typeface="+mn-ea"/>
                  </a:rPr>
                  <a:t>工作的一切原则与准则以受益方为中心</a:t>
                </a:r>
                <a:endParaRPr lang="en-US" altLang="zh-CN" sz="1400" kern="0" dirty="0" smtClean="0">
                  <a:latin typeface="+mn-ea"/>
                  <a:ea typeface="+mn-ea"/>
                </a:endParaRPr>
              </a:p>
              <a:p>
                <a:pPr marL="0" marR="0" lvl="0" indent="0" defTabSz="914400" eaLnBrk="1" fontAlgn="auto" latinLnBrk="0" hangingPunct="1">
                  <a:lnSpc>
                    <a:spcPct val="150000"/>
                  </a:lnSpc>
                  <a:spcBef>
                    <a:spcPts val="0"/>
                  </a:spcBef>
                  <a:spcAft>
                    <a:spcPts val="0"/>
                  </a:spcAft>
                  <a:buClrTx/>
                  <a:buSzTx/>
                  <a:buFontTx/>
                  <a:buNone/>
                  <a:tabLst/>
                  <a:defRPr/>
                </a:pPr>
                <a:r>
                  <a:rPr lang="zh-CN" altLang="en-US" sz="1400" kern="0" dirty="0">
                    <a:latin typeface="+mn-ea"/>
                    <a:ea typeface="+mn-ea"/>
                  </a:rPr>
                  <a:t>维护受益方的利益，使受益方利益</a:t>
                </a:r>
                <a:r>
                  <a:rPr lang="zh-CN" altLang="en-US" sz="1400" kern="0" dirty="0" smtClean="0">
                    <a:latin typeface="+mn-ea"/>
                    <a:ea typeface="+mn-ea"/>
                  </a:rPr>
                  <a:t>最大化</a:t>
                </a:r>
                <a:endParaRPr lang="zh-CN" altLang="en-US" sz="1400" kern="0" dirty="0">
                  <a:latin typeface="+mn-ea"/>
                  <a:ea typeface="+mn-ea"/>
                </a:endParaRPr>
              </a:p>
            </p:txBody>
          </p:sp>
        </p:grpSp>
      </p:grpSp>
      <p:grpSp>
        <p:nvGrpSpPr>
          <p:cNvPr id="113" name="组合 112"/>
          <p:cNvGrpSpPr/>
          <p:nvPr/>
        </p:nvGrpSpPr>
        <p:grpSpPr>
          <a:xfrm>
            <a:off x="2071846" y="3524955"/>
            <a:ext cx="8776681" cy="773453"/>
            <a:chOff x="471473" y="2584110"/>
            <a:chExt cx="8836311" cy="1219488"/>
          </a:xfrm>
        </p:grpSpPr>
        <p:sp>
          <p:nvSpPr>
            <p:cNvPr id="114" name="矩形 113"/>
            <p:cNvSpPr/>
            <p:nvPr/>
          </p:nvSpPr>
          <p:spPr>
            <a:xfrm>
              <a:off x="471473" y="2586377"/>
              <a:ext cx="1802977" cy="1171382"/>
            </a:xfrm>
            <a:prstGeom prst="rect">
              <a:avLst/>
            </a:prstGeom>
            <a:solidFill>
              <a:schemeClr val="accent2">
                <a:lumMod val="60000"/>
                <a:lumOff val="40000"/>
              </a:schemeClr>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noProof="0" dirty="0">
                  <a:solidFill>
                    <a:srgbClr val="FFFFFF"/>
                  </a:solidFill>
                  <a:latin typeface="+mn-ea"/>
                  <a:ea typeface="+mn-ea"/>
                  <a:cs typeface="Arial" charset="0"/>
                </a:rPr>
                <a:t>关爱</a:t>
              </a:r>
              <a:endParaRPr kumimoji="0" lang="zh-CN" altLang="en-US" sz="2000" b="1" i="0" u="none" strike="noStrike" kern="0" cap="none" spc="0" normalizeH="0" baseline="0" noProof="0" dirty="0">
                <a:ln>
                  <a:noFill/>
                </a:ln>
                <a:solidFill>
                  <a:srgbClr val="FFFFFF"/>
                </a:solidFill>
                <a:effectLst/>
                <a:uLnTx/>
                <a:uFillTx/>
                <a:latin typeface="+mn-ea"/>
                <a:ea typeface="+mn-ea"/>
                <a:cs typeface="Arial" charset="0"/>
              </a:endParaRPr>
            </a:p>
          </p:txBody>
        </p:sp>
        <p:grpSp>
          <p:nvGrpSpPr>
            <p:cNvPr id="115" name="组合 114"/>
            <p:cNvGrpSpPr/>
            <p:nvPr/>
          </p:nvGrpSpPr>
          <p:grpSpPr>
            <a:xfrm>
              <a:off x="2395180" y="2584110"/>
              <a:ext cx="6912604" cy="1219488"/>
              <a:chOff x="3887867" y="1398552"/>
              <a:chExt cx="6912604" cy="1219488"/>
            </a:xfrm>
          </p:grpSpPr>
          <p:sp>
            <p:nvSpPr>
              <p:cNvPr id="116" name="矩形 115"/>
              <p:cNvSpPr/>
              <p:nvPr/>
            </p:nvSpPr>
            <p:spPr>
              <a:xfrm>
                <a:off x="3887867" y="1398552"/>
                <a:ext cx="2696289" cy="1219488"/>
              </a:xfrm>
              <a:prstGeom prst="rect">
                <a:avLst/>
              </a:prstGeom>
              <a:noFill/>
              <a:ln>
                <a:noFill/>
              </a:ln>
              <a:effectLst/>
            </p:spPr>
            <p:txBody>
              <a:bodyPr spcFirstLastPara="0" vert="horz" wrap="square" lIns="205740" tIns="205740" rIns="205740" bIns="205740" numCol="1" spcCol="1270" anchor="ctr" anchorCtr="0">
                <a:noAutofit/>
              </a:bodyPr>
              <a:lstStyle/>
              <a:p>
                <a:pPr marL="0" marR="0" lvl="0" indent="0" algn="ctr" defTabSz="2400300" eaLnBrk="1" fontAlgn="auto" latinLnBrk="0" hangingPunct="1">
                  <a:lnSpc>
                    <a:spcPct val="90000"/>
                  </a:lnSpc>
                  <a:spcBef>
                    <a:spcPct val="0"/>
                  </a:spcBef>
                  <a:spcAft>
                    <a:spcPct val="35000"/>
                  </a:spcAft>
                  <a:buClrTx/>
                  <a:buSzTx/>
                  <a:buFontTx/>
                  <a:buNone/>
                  <a:tabLst/>
                  <a:defRPr/>
                </a:pPr>
                <a:endParaRPr kumimoji="0" lang="zh-CN" altLang="en-US" sz="5400" b="0" i="0" u="none" strike="noStrike" kern="1200" cap="none" spc="0" normalizeH="0" baseline="0" noProof="0">
                  <a:ln>
                    <a:noFill/>
                  </a:ln>
                  <a:solidFill>
                    <a:sysClr val="window" lastClr="FFFFFF"/>
                  </a:solidFill>
                  <a:effectLst/>
                  <a:uLnTx/>
                  <a:uFillTx/>
                  <a:latin typeface="+mn-ea"/>
                  <a:ea typeface="+mn-ea"/>
                  <a:cs typeface="+mn-cs"/>
                </a:endParaRPr>
              </a:p>
            </p:txBody>
          </p:sp>
          <p:sp>
            <p:nvSpPr>
              <p:cNvPr id="117" name="矩形 116"/>
              <p:cNvSpPr/>
              <p:nvPr/>
            </p:nvSpPr>
            <p:spPr>
              <a:xfrm>
                <a:off x="3887867" y="1398552"/>
                <a:ext cx="6912604" cy="1150571"/>
              </a:xfrm>
              <a:prstGeom prst="rect">
                <a:avLst/>
              </a:prstGeom>
              <a:noFill/>
              <a:ln w="9525">
                <a:solidFill>
                  <a:srgbClr val="35376E"/>
                </a:solidFill>
                <a:round/>
                <a:headEnd/>
                <a:tailEnd/>
              </a:ln>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mn-ea"/>
                    <a:ea typeface="+mn-ea"/>
                  </a:rPr>
                  <a:t>满天星对孩子的关心</a:t>
                </a:r>
                <a:endParaRPr kumimoji="0" lang="en-US" altLang="zh-CN" sz="1400" b="0" i="0" u="none" strike="noStrike" kern="0" cap="none" spc="0" normalizeH="0" baseline="0" noProof="0" dirty="0" smtClean="0">
                  <a:ln>
                    <a:noFill/>
                  </a:ln>
                  <a:effectLst/>
                  <a:uLnTx/>
                  <a:uFillTx/>
                  <a:latin typeface="+mn-ea"/>
                  <a:ea typeface="+mn-ea"/>
                </a:endParaRPr>
              </a:p>
              <a:p>
                <a:pPr marL="0" marR="0" lvl="0" indent="0" defTabSz="914400" eaLnBrk="1" fontAlgn="auto" latinLnBrk="0" hangingPunct="1">
                  <a:lnSpc>
                    <a:spcPct val="150000"/>
                  </a:lnSpc>
                  <a:spcBef>
                    <a:spcPts val="0"/>
                  </a:spcBef>
                  <a:spcAft>
                    <a:spcPts val="0"/>
                  </a:spcAft>
                  <a:buClrTx/>
                  <a:buSzTx/>
                  <a:buFontTx/>
                  <a:buNone/>
                  <a:tabLst/>
                  <a:defRPr/>
                </a:pPr>
                <a:r>
                  <a:rPr lang="zh-CN" altLang="en-US" sz="1400" kern="0" noProof="0" dirty="0" smtClean="0">
                    <a:latin typeface="+mn-ea"/>
                    <a:ea typeface="+mn-ea"/>
                  </a:rPr>
                  <a:t>满天星每位工作人员以及志愿者之间的关心、理解和包容挚爱</a:t>
                </a:r>
                <a:endParaRPr kumimoji="0" lang="zh-CN" altLang="en-US" sz="1400" b="0" i="0" u="none" strike="noStrike" kern="0" cap="none" spc="0" normalizeH="0" baseline="0" noProof="0" dirty="0">
                  <a:ln>
                    <a:noFill/>
                  </a:ln>
                  <a:effectLst/>
                  <a:uLnTx/>
                  <a:uFillTx/>
                  <a:latin typeface="+mn-ea"/>
                  <a:ea typeface="+mn-ea"/>
                </a:endParaRPr>
              </a:p>
            </p:txBody>
          </p:sp>
        </p:grpSp>
      </p:grpSp>
      <p:grpSp>
        <p:nvGrpSpPr>
          <p:cNvPr id="118" name="组合 117"/>
          <p:cNvGrpSpPr/>
          <p:nvPr/>
        </p:nvGrpSpPr>
        <p:grpSpPr>
          <a:xfrm>
            <a:off x="2071847" y="4478180"/>
            <a:ext cx="8776680" cy="773453"/>
            <a:chOff x="471473" y="2584110"/>
            <a:chExt cx="9636000" cy="1219488"/>
          </a:xfrm>
        </p:grpSpPr>
        <p:sp>
          <p:nvSpPr>
            <p:cNvPr id="119" name="矩形 118"/>
            <p:cNvSpPr/>
            <p:nvPr/>
          </p:nvSpPr>
          <p:spPr>
            <a:xfrm>
              <a:off x="471473" y="2586377"/>
              <a:ext cx="1966146" cy="1171382"/>
            </a:xfrm>
            <a:prstGeom prst="rect">
              <a:avLst/>
            </a:prstGeom>
            <a:solidFill>
              <a:schemeClr val="accent2">
                <a:lumMod val="60000"/>
                <a:lumOff val="40000"/>
              </a:schemeClr>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a:solidFill>
                    <a:srgbClr val="FFFFFF"/>
                  </a:solidFill>
                  <a:latin typeface="+mn-ea"/>
                  <a:ea typeface="+mn-ea"/>
                  <a:cs typeface="Arial" charset="0"/>
                </a:rPr>
                <a:t>参与</a:t>
              </a:r>
              <a:endParaRPr kumimoji="0" lang="zh-CN" altLang="en-US" sz="2000" b="1" i="0" u="none" strike="noStrike" kern="0" cap="none" spc="0" normalizeH="0" baseline="0" noProof="0" dirty="0">
                <a:ln>
                  <a:noFill/>
                </a:ln>
                <a:solidFill>
                  <a:srgbClr val="FFFFFF"/>
                </a:solidFill>
                <a:effectLst/>
                <a:uLnTx/>
                <a:uFillTx/>
                <a:latin typeface="+mn-ea"/>
                <a:ea typeface="+mn-ea"/>
                <a:cs typeface="Arial" charset="0"/>
              </a:endParaRPr>
            </a:p>
          </p:txBody>
        </p:sp>
        <p:grpSp>
          <p:nvGrpSpPr>
            <p:cNvPr id="120" name="组合 119"/>
            <p:cNvGrpSpPr/>
            <p:nvPr/>
          </p:nvGrpSpPr>
          <p:grpSpPr>
            <a:xfrm>
              <a:off x="2395180" y="2584110"/>
              <a:ext cx="7712293" cy="1219488"/>
              <a:chOff x="3887867" y="1398552"/>
              <a:chExt cx="7712293" cy="1219488"/>
            </a:xfrm>
          </p:grpSpPr>
          <p:sp>
            <p:nvSpPr>
              <p:cNvPr id="121" name="矩形 120"/>
              <p:cNvSpPr/>
              <p:nvPr/>
            </p:nvSpPr>
            <p:spPr>
              <a:xfrm>
                <a:off x="3887867" y="1398552"/>
                <a:ext cx="2696289" cy="1219488"/>
              </a:xfrm>
              <a:prstGeom prst="rect">
                <a:avLst/>
              </a:prstGeom>
              <a:noFill/>
              <a:ln>
                <a:noFill/>
              </a:ln>
              <a:effectLst/>
            </p:spPr>
            <p:txBody>
              <a:bodyPr spcFirstLastPara="0" vert="horz" wrap="square" lIns="205740" tIns="205740" rIns="205740" bIns="205740" numCol="1" spcCol="1270" anchor="ctr" anchorCtr="0">
                <a:noAutofit/>
              </a:bodyPr>
              <a:lstStyle/>
              <a:p>
                <a:pPr marL="0" marR="0" lvl="0" indent="0" algn="ctr" defTabSz="2400300" eaLnBrk="1" fontAlgn="auto" latinLnBrk="0" hangingPunct="1">
                  <a:lnSpc>
                    <a:spcPct val="90000"/>
                  </a:lnSpc>
                  <a:spcBef>
                    <a:spcPct val="0"/>
                  </a:spcBef>
                  <a:spcAft>
                    <a:spcPct val="35000"/>
                  </a:spcAft>
                  <a:buClrTx/>
                  <a:buSzTx/>
                  <a:buFontTx/>
                  <a:buNone/>
                  <a:tabLst/>
                  <a:defRPr/>
                </a:pPr>
                <a:endParaRPr kumimoji="0" lang="zh-CN" altLang="en-US" sz="5400" b="0" i="0" u="none" strike="noStrike" kern="1200" cap="none" spc="0" normalizeH="0" baseline="0" noProof="0">
                  <a:ln>
                    <a:noFill/>
                  </a:ln>
                  <a:solidFill>
                    <a:sysClr val="window" lastClr="FFFFFF"/>
                  </a:solidFill>
                  <a:effectLst/>
                  <a:uLnTx/>
                  <a:uFillTx/>
                  <a:latin typeface="+mn-ea"/>
                  <a:ea typeface="+mn-ea"/>
                  <a:cs typeface="+mn-cs"/>
                </a:endParaRPr>
              </a:p>
            </p:txBody>
          </p:sp>
          <p:sp>
            <p:nvSpPr>
              <p:cNvPr id="122" name="矩形 121"/>
              <p:cNvSpPr/>
              <p:nvPr/>
            </p:nvSpPr>
            <p:spPr>
              <a:xfrm>
                <a:off x="4061962" y="1398552"/>
                <a:ext cx="7538198" cy="1150571"/>
              </a:xfrm>
              <a:prstGeom prst="rect">
                <a:avLst/>
              </a:prstGeom>
              <a:noFill/>
              <a:ln w="9525">
                <a:solidFill>
                  <a:srgbClr val="35376E"/>
                </a:solidFill>
                <a:round/>
                <a:headEnd/>
                <a:tailEnd/>
              </a:ln>
            </p:spPr>
            <p:txBody>
              <a:bodyPr wrap="none" anchor="ctr"/>
              <a:lstStyle/>
              <a:p>
                <a:pPr lvl="0"/>
                <a:endParaRPr lang="zh-CN" altLang="en-US" dirty="0">
                  <a:solidFill>
                    <a:srgbClr val="1E1E1E"/>
                  </a:solidFill>
                </a:endParaRPr>
              </a:p>
            </p:txBody>
          </p:sp>
        </p:grpSp>
      </p:grpSp>
      <p:grpSp>
        <p:nvGrpSpPr>
          <p:cNvPr id="123" name="组合 122"/>
          <p:cNvGrpSpPr/>
          <p:nvPr/>
        </p:nvGrpSpPr>
        <p:grpSpPr>
          <a:xfrm>
            <a:off x="2071846" y="5431406"/>
            <a:ext cx="8776681" cy="773453"/>
            <a:chOff x="471473" y="2584110"/>
            <a:chExt cx="8836311" cy="1219488"/>
          </a:xfrm>
        </p:grpSpPr>
        <p:sp>
          <p:nvSpPr>
            <p:cNvPr id="124" name="矩形 123"/>
            <p:cNvSpPr/>
            <p:nvPr/>
          </p:nvSpPr>
          <p:spPr>
            <a:xfrm>
              <a:off x="471473" y="2586377"/>
              <a:ext cx="1802977" cy="1171382"/>
            </a:xfrm>
            <a:prstGeom prst="rect">
              <a:avLst/>
            </a:prstGeom>
            <a:solidFill>
              <a:schemeClr val="accent2">
                <a:lumMod val="60000"/>
                <a:lumOff val="40000"/>
              </a:schemeClr>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a:solidFill>
                    <a:srgbClr val="FFFFFF"/>
                  </a:solidFill>
                  <a:latin typeface="+mn-ea"/>
                  <a:ea typeface="+mn-ea"/>
                  <a:cs typeface="Arial" charset="0"/>
                </a:rPr>
                <a:t>专业</a:t>
              </a:r>
              <a:endParaRPr kumimoji="0" lang="zh-CN" altLang="en-US" sz="2000" b="1" i="0" u="none" strike="noStrike" kern="0" cap="none" spc="0" normalizeH="0" baseline="0" noProof="0" dirty="0">
                <a:ln>
                  <a:noFill/>
                </a:ln>
                <a:solidFill>
                  <a:srgbClr val="FFFFFF"/>
                </a:solidFill>
                <a:effectLst/>
                <a:uLnTx/>
                <a:uFillTx/>
                <a:latin typeface="+mn-ea"/>
                <a:ea typeface="+mn-ea"/>
                <a:cs typeface="Arial" charset="0"/>
              </a:endParaRPr>
            </a:p>
          </p:txBody>
        </p:sp>
        <p:grpSp>
          <p:nvGrpSpPr>
            <p:cNvPr id="125" name="组合 124"/>
            <p:cNvGrpSpPr/>
            <p:nvPr/>
          </p:nvGrpSpPr>
          <p:grpSpPr>
            <a:xfrm>
              <a:off x="2395180" y="2584110"/>
              <a:ext cx="6912604" cy="1219488"/>
              <a:chOff x="3887867" y="1398552"/>
              <a:chExt cx="6912604" cy="1219488"/>
            </a:xfrm>
          </p:grpSpPr>
          <p:sp>
            <p:nvSpPr>
              <p:cNvPr id="126" name="矩形 125"/>
              <p:cNvSpPr/>
              <p:nvPr/>
            </p:nvSpPr>
            <p:spPr>
              <a:xfrm>
                <a:off x="3887867" y="1398552"/>
                <a:ext cx="2696289" cy="1219488"/>
              </a:xfrm>
              <a:prstGeom prst="rect">
                <a:avLst/>
              </a:prstGeom>
              <a:noFill/>
              <a:ln>
                <a:noFill/>
              </a:ln>
              <a:effectLst/>
            </p:spPr>
            <p:txBody>
              <a:bodyPr spcFirstLastPara="0" vert="horz" wrap="square" lIns="205740" tIns="205740" rIns="205740" bIns="205740" numCol="1" spcCol="1270" anchor="ctr" anchorCtr="0">
                <a:noAutofit/>
              </a:bodyPr>
              <a:lstStyle/>
              <a:p>
                <a:pPr marL="0" marR="0" lvl="0" indent="0" algn="ctr" defTabSz="2400300" eaLnBrk="1" fontAlgn="auto" latinLnBrk="0" hangingPunct="1">
                  <a:lnSpc>
                    <a:spcPct val="90000"/>
                  </a:lnSpc>
                  <a:spcBef>
                    <a:spcPct val="0"/>
                  </a:spcBef>
                  <a:spcAft>
                    <a:spcPct val="35000"/>
                  </a:spcAft>
                  <a:buClrTx/>
                  <a:buSzTx/>
                  <a:buFontTx/>
                  <a:buNone/>
                  <a:tabLst/>
                  <a:defRPr/>
                </a:pPr>
                <a:endParaRPr kumimoji="0" lang="zh-CN" altLang="en-US" sz="5400" b="0" i="0" u="none" strike="noStrike" kern="1200" cap="none" spc="0" normalizeH="0" baseline="0" noProof="0">
                  <a:ln>
                    <a:noFill/>
                  </a:ln>
                  <a:solidFill>
                    <a:sysClr val="window" lastClr="FFFFFF"/>
                  </a:solidFill>
                  <a:effectLst/>
                  <a:uLnTx/>
                  <a:uFillTx/>
                  <a:latin typeface="+mn-ea"/>
                  <a:ea typeface="+mn-ea"/>
                  <a:cs typeface="+mn-cs"/>
                </a:endParaRPr>
              </a:p>
            </p:txBody>
          </p:sp>
          <p:sp>
            <p:nvSpPr>
              <p:cNvPr id="127" name="矩形 126"/>
              <p:cNvSpPr/>
              <p:nvPr/>
            </p:nvSpPr>
            <p:spPr>
              <a:xfrm>
                <a:off x="3887867" y="1398552"/>
                <a:ext cx="6912604" cy="1150571"/>
              </a:xfrm>
              <a:prstGeom prst="rect">
                <a:avLst/>
              </a:prstGeom>
              <a:noFill/>
              <a:ln w="9525">
                <a:solidFill>
                  <a:srgbClr val="35376E"/>
                </a:solidFill>
                <a:round/>
                <a:headEnd/>
                <a:tailEnd/>
              </a:ln>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r>
                  <a:rPr lang="zh-CN" altLang="en-US" sz="1400" kern="0" dirty="0" smtClean="0">
                    <a:latin typeface="+mn-ea"/>
                    <a:ea typeface="+mn-ea"/>
                  </a:rPr>
                  <a:t>态度务实，追求效率与标准化，对系统与流程的专业不断追求</a:t>
                </a:r>
                <a:endParaRPr kumimoji="0" lang="en-US" altLang="zh-CN" sz="1400" b="0" i="0" u="none" strike="noStrike" kern="0" cap="none" spc="0" normalizeH="0" baseline="0" noProof="0" dirty="0" smtClean="0">
                  <a:ln>
                    <a:noFill/>
                  </a:ln>
                  <a:effectLst/>
                  <a:uLnTx/>
                  <a:uFillTx/>
                  <a:latin typeface="+mn-ea"/>
                  <a:ea typeface="+mn-ea"/>
                </a:endParaRPr>
              </a:p>
              <a:p>
                <a:pPr marL="0" marR="0" lvl="0" indent="0" defTabSz="914400" eaLnBrk="1" fontAlgn="auto" latinLnBrk="0" hangingPunct="1">
                  <a:lnSpc>
                    <a:spcPct val="150000"/>
                  </a:lnSpc>
                  <a:spcBef>
                    <a:spcPts val="0"/>
                  </a:spcBef>
                  <a:spcAft>
                    <a:spcPts val="0"/>
                  </a:spcAft>
                  <a:buClrTx/>
                  <a:buSzTx/>
                  <a:buFontTx/>
                  <a:buNone/>
                  <a:tabLst/>
                  <a:defRPr/>
                </a:pPr>
                <a:r>
                  <a:rPr lang="zh-CN" altLang="en-US" sz="1400" kern="0" dirty="0" smtClean="0">
                    <a:latin typeface="+mn-ea"/>
                    <a:ea typeface="+mn-ea"/>
                  </a:rPr>
                  <a:t>推进阅读研究、理论与方法论沉淀，追求在阅读推广领域的研究</a:t>
                </a:r>
                <a:endParaRPr kumimoji="0" lang="zh-CN" altLang="en-US" sz="1400" b="0" i="0" u="none" strike="noStrike" kern="0" cap="none" spc="0" normalizeH="0" baseline="0" noProof="0" dirty="0">
                  <a:ln>
                    <a:noFill/>
                  </a:ln>
                  <a:effectLst/>
                  <a:uLnTx/>
                  <a:uFillTx/>
                  <a:latin typeface="+mn-ea"/>
                  <a:ea typeface="+mn-ea"/>
                </a:endParaRPr>
              </a:p>
            </p:txBody>
          </p:sp>
        </p:grpSp>
      </p:grpSp>
      <p:sp>
        <p:nvSpPr>
          <p:cNvPr id="8" name="矩形 7"/>
          <p:cNvSpPr/>
          <p:nvPr/>
        </p:nvSpPr>
        <p:spPr>
          <a:xfrm>
            <a:off x="3935760" y="4536204"/>
            <a:ext cx="6696744" cy="738664"/>
          </a:xfrm>
          <a:prstGeom prst="rect">
            <a:avLst/>
          </a:prstGeom>
        </p:spPr>
        <p:txBody>
          <a:bodyPr wrap="square">
            <a:spAutoFit/>
          </a:bodyPr>
          <a:lstStyle/>
          <a:p>
            <a:pPr fontAlgn="auto">
              <a:lnSpc>
                <a:spcPct val="150000"/>
              </a:lnSpc>
              <a:spcBef>
                <a:spcPts val="0"/>
              </a:spcBef>
              <a:spcAft>
                <a:spcPts val="0"/>
              </a:spcAft>
              <a:defRPr/>
            </a:pPr>
            <a:r>
              <a:rPr lang="zh-CN" altLang="en-US" sz="1400" kern="0" dirty="0">
                <a:latin typeface="+mn-ea"/>
                <a:ea typeface="+mn-ea"/>
              </a:rPr>
              <a:t>公益不等同于单纯的捐款款物，我们更加注重志愿者的参与性</a:t>
            </a:r>
            <a:r>
              <a:rPr lang="en-US" altLang="zh-CN" sz="1400" kern="0" dirty="0">
                <a:latin typeface="+mn-ea"/>
                <a:ea typeface="+mn-ea"/>
              </a:rPr>
              <a:t>——</a:t>
            </a:r>
            <a:r>
              <a:rPr lang="zh-CN" altLang="en-US" sz="1400" kern="0" dirty="0">
                <a:latin typeface="+mn-ea"/>
                <a:ea typeface="+mn-ea"/>
              </a:rPr>
              <a:t>亲身参与考察、回访阅读推广活动，以及受助者的参与性</a:t>
            </a:r>
            <a:r>
              <a:rPr lang="en-US" altLang="zh-CN" sz="1400" kern="0" dirty="0">
                <a:latin typeface="+mn-ea"/>
                <a:ea typeface="+mn-ea"/>
              </a:rPr>
              <a:t>——</a:t>
            </a:r>
            <a:r>
              <a:rPr lang="zh-CN" altLang="en-US" sz="1400" kern="0" dirty="0">
                <a:latin typeface="+mn-ea"/>
                <a:ea typeface="+mn-ea"/>
              </a:rPr>
              <a:t>积极配合我们的建馆和阅读推广工作。</a:t>
            </a:r>
          </a:p>
        </p:txBody>
      </p:sp>
      <p:sp>
        <p:nvSpPr>
          <p:cNvPr id="130" name="燕尾形 129"/>
          <p:cNvSpPr/>
          <p:nvPr/>
        </p:nvSpPr>
        <p:spPr>
          <a:xfrm>
            <a:off x="269384" y="2734488"/>
            <a:ext cx="1872208" cy="57661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rPr>
              <a:t>新增</a:t>
            </a:r>
            <a:endParaRPr lang="zh-CN" altLang="en-US" b="1" dirty="0">
              <a:solidFill>
                <a:schemeClr val="bg1"/>
              </a:solidFill>
            </a:endParaRPr>
          </a:p>
        </p:txBody>
      </p:sp>
      <p:sp>
        <p:nvSpPr>
          <p:cNvPr id="131" name="燕尾形 130"/>
          <p:cNvSpPr/>
          <p:nvPr/>
        </p:nvSpPr>
        <p:spPr>
          <a:xfrm>
            <a:off x="269384" y="3623372"/>
            <a:ext cx="1872208" cy="57661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rPr>
              <a:t>沿用原有</a:t>
            </a:r>
            <a:endParaRPr lang="zh-CN" altLang="en-US" b="1" dirty="0">
              <a:solidFill>
                <a:schemeClr val="bg1"/>
              </a:solidFill>
            </a:endParaRPr>
          </a:p>
        </p:txBody>
      </p:sp>
      <p:sp>
        <p:nvSpPr>
          <p:cNvPr id="132" name="燕尾形 131"/>
          <p:cNvSpPr/>
          <p:nvPr/>
        </p:nvSpPr>
        <p:spPr>
          <a:xfrm>
            <a:off x="322146" y="4573280"/>
            <a:ext cx="1872208" cy="57661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rPr>
              <a:t>沿用原有</a:t>
            </a:r>
            <a:endParaRPr lang="zh-CN" altLang="en-US" b="1" dirty="0">
              <a:solidFill>
                <a:schemeClr val="bg1"/>
              </a:solidFill>
            </a:endParaRPr>
          </a:p>
        </p:txBody>
      </p:sp>
      <p:sp>
        <p:nvSpPr>
          <p:cNvPr id="133" name="燕尾形 132"/>
          <p:cNvSpPr/>
          <p:nvPr/>
        </p:nvSpPr>
        <p:spPr>
          <a:xfrm>
            <a:off x="374908" y="5523188"/>
            <a:ext cx="1872208" cy="57661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rPr>
              <a:t>重新阐释</a:t>
            </a:r>
            <a:endParaRPr lang="zh-CN" altLang="en-US" b="1" dirty="0">
              <a:solidFill>
                <a:schemeClr val="bg1"/>
              </a:solidFill>
            </a:endParaRPr>
          </a:p>
        </p:txBody>
      </p:sp>
      <p:sp>
        <p:nvSpPr>
          <p:cNvPr id="134" name="Rounded Rectangle 84"/>
          <p:cNvSpPr/>
          <p:nvPr/>
        </p:nvSpPr>
        <p:spPr>
          <a:xfrm>
            <a:off x="6972077" y="1176451"/>
            <a:ext cx="4853329" cy="817245"/>
          </a:xfrm>
          <a:prstGeom prst="roundRect">
            <a:avLst/>
          </a:prstGeom>
          <a:solidFill>
            <a:srgbClr val="ACCBF9"/>
          </a:solidFill>
          <a:ln w="25400" cap="flat" cmpd="sng" algn="ctr">
            <a:solidFill>
              <a:srgbClr val="629DD1"/>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smtClean="0">
                <a:solidFill>
                  <a:sysClr val="windowText" lastClr="000000"/>
                </a:solidFill>
                <a:latin typeface="微软雅黑"/>
                <a:ea typeface="微软雅黑"/>
              </a:rPr>
              <a:t>满天星价值观：</a:t>
            </a:r>
          </a:p>
          <a:p>
            <a:pPr marR="0" lvl="0" defTabSz="914400" eaLnBrk="1" fontAlgn="auto" latinLnBrk="0" hangingPunct="1">
              <a:lnSpc>
                <a:spcPct val="100000"/>
              </a:lnSpc>
              <a:spcBef>
                <a:spcPts val="0"/>
              </a:spcBef>
              <a:spcAft>
                <a:spcPts val="0"/>
              </a:spcAft>
              <a:buClrTx/>
              <a:buSzTx/>
              <a:tabLst/>
              <a:defRPr/>
            </a:pPr>
            <a:r>
              <a:rPr lang="zh-CN" altLang="en-US" kern="0" dirty="0">
                <a:solidFill>
                  <a:sysClr val="windowText" lastClr="000000"/>
                </a:solidFill>
                <a:latin typeface="微软雅黑"/>
                <a:ea typeface="微软雅黑"/>
              </a:rPr>
              <a:t>受益</a:t>
            </a:r>
            <a:r>
              <a:rPr lang="zh-CN" altLang="en-US" kern="0" dirty="0" smtClean="0">
                <a:solidFill>
                  <a:sysClr val="windowText" lastClr="000000"/>
                </a:solidFill>
                <a:latin typeface="微软雅黑"/>
                <a:ea typeface="微软雅黑"/>
              </a:rPr>
              <a:t>方第一原则、关爱、参与、专业</a:t>
            </a:r>
            <a:endParaRPr lang="zh-CN" altLang="en-US" kern="0" dirty="0">
              <a:solidFill>
                <a:sysClr val="windowText" lastClr="000000"/>
              </a:solidFill>
              <a:latin typeface="微软雅黑"/>
              <a:ea typeface="微软雅黑"/>
            </a:endParaRPr>
          </a:p>
        </p:txBody>
      </p:sp>
      <p:sp>
        <p:nvSpPr>
          <p:cNvPr id="135" name="燕尾形 134"/>
          <p:cNvSpPr/>
          <p:nvPr/>
        </p:nvSpPr>
        <p:spPr>
          <a:xfrm>
            <a:off x="4407673" y="1812303"/>
            <a:ext cx="1288495" cy="57661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rPr>
              <a:t>建议调整</a:t>
            </a:r>
            <a:endParaRPr lang="zh-CN" altLang="en-US" sz="2000" b="1" dirty="0">
              <a:solidFill>
                <a:schemeClr val="bg1"/>
              </a:solidFill>
            </a:endParaRPr>
          </a:p>
        </p:txBody>
      </p:sp>
    </p:spTree>
    <p:extLst>
      <p:ext uri="{BB962C8B-B14F-4D97-AF65-F5344CB8AC3E}">
        <p14:creationId xmlns:p14="http://schemas.microsoft.com/office/powerpoint/2010/main" val="428088568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pPr>
              <a:spcBef>
                <a:spcPct val="20000"/>
              </a:spcBef>
              <a:buClr>
                <a:schemeClr val="accent1"/>
              </a:buClr>
              <a:buFont typeface="Wingdings" charset="2"/>
            </a:pPr>
            <a:r>
              <a:rPr lang="zh-CN" altLang="en-US" sz="2400" b="1" dirty="0"/>
              <a:t>满天星的核心</a:t>
            </a:r>
            <a:r>
              <a:rPr lang="zh-CN" altLang="en-US" sz="2400" b="1" dirty="0" smtClean="0"/>
              <a:t>能力：我们何以达成目标？</a:t>
            </a:r>
            <a:endParaRPr lang="zh-CN" altLang="en-US" sz="2400" b="1" dirty="0"/>
          </a:p>
        </p:txBody>
      </p:sp>
      <p:sp>
        <p:nvSpPr>
          <p:cNvPr id="49" name="文本框 48"/>
          <p:cNvSpPr txBox="1"/>
          <p:nvPr/>
        </p:nvSpPr>
        <p:spPr>
          <a:xfrm>
            <a:off x="3329556" y="5923859"/>
            <a:ext cx="5532887" cy="646331"/>
          </a:xfrm>
          <a:prstGeom prst="rect">
            <a:avLst/>
          </a:prstGeom>
          <a:noFill/>
        </p:spPr>
        <p:txBody>
          <a:bodyPr wrap="square" rtlCol="0">
            <a:spAutoFit/>
          </a:bodyPr>
          <a:lstStyle/>
          <a:p>
            <a:pPr marL="0" lvl="1"/>
            <a:r>
              <a:rPr lang="zh-CN" altLang="en-US" dirty="0">
                <a:latin typeface="微软雅黑"/>
                <a:ea typeface="微软雅黑"/>
              </a:rPr>
              <a:t>改善</a:t>
            </a:r>
            <a:r>
              <a:rPr lang="zh-CN" altLang="en-US" dirty="0" smtClean="0">
                <a:latin typeface="微软雅黑"/>
                <a:ea typeface="微软雅黑"/>
              </a:rPr>
              <a:t>乡村学校软、硬件能力不匹配的现状；改善乡村儿童阅读品质较差的问题；最终实现愿景使命</a:t>
            </a:r>
            <a:endParaRPr lang="en-US" altLang="zh-CN" dirty="0">
              <a:latin typeface="微软雅黑"/>
              <a:ea typeface="微软雅黑"/>
            </a:endParaRPr>
          </a:p>
        </p:txBody>
      </p:sp>
      <p:grpSp>
        <p:nvGrpSpPr>
          <p:cNvPr id="5" name="组合 4"/>
          <p:cNvGrpSpPr/>
          <p:nvPr/>
        </p:nvGrpSpPr>
        <p:grpSpPr>
          <a:xfrm>
            <a:off x="479375" y="1563342"/>
            <a:ext cx="2322469" cy="3528304"/>
            <a:chOff x="461164" y="2055019"/>
            <a:chExt cx="2322469" cy="4154433"/>
          </a:xfrm>
        </p:grpSpPr>
        <p:grpSp>
          <p:nvGrpSpPr>
            <p:cNvPr id="17" name="文本1"/>
            <p:cNvGrpSpPr/>
            <p:nvPr/>
          </p:nvGrpSpPr>
          <p:grpSpPr>
            <a:xfrm>
              <a:off x="461164" y="2305844"/>
              <a:ext cx="2322469" cy="3903608"/>
              <a:chOff x="450332" y="2305844"/>
              <a:chExt cx="2670693" cy="2729396"/>
            </a:xfrm>
          </p:grpSpPr>
          <p:sp>
            <p:nvSpPr>
              <p:cNvPr id="18" name="AutoShape 13"/>
              <p:cNvSpPr>
                <a:spLocks noChangeArrowheads="1"/>
              </p:cNvSpPr>
              <p:nvPr/>
            </p:nvSpPr>
            <p:spPr bwMode="gray">
              <a:xfrm>
                <a:off x="533400" y="2305844"/>
                <a:ext cx="2587625" cy="2729396"/>
              </a:xfrm>
              <a:prstGeom prst="roundRect">
                <a:avLst>
                  <a:gd name="adj" fmla="val 4639"/>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9" name="TextBox 20"/>
              <p:cNvSpPr txBox="1"/>
              <p:nvPr/>
            </p:nvSpPr>
            <p:spPr bwMode="auto">
              <a:xfrm>
                <a:off x="450332" y="2742102"/>
                <a:ext cx="2670693" cy="2071425"/>
              </a:xfrm>
              <a:prstGeom prst="rect">
                <a:avLst/>
              </a:prstGeom>
              <a:noFill/>
            </p:spPr>
            <p:txBody>
              <a:bodyPr vert="horz" wrap="square" lIns="91440" tIns="45720" rIns="91440" bIns="45720" numCol="1" anchor="t" anchorCtr="0" compatLnSpc="1">
                <a:prstTxWarp prst="textNoShape">
                  <a:avLst/>
                </a:prstTxWarp>
                <a:spAutoFit/>
              </a:bodyPr>
              <a:lstStyle/>
              <a:p>
                <a:pPr marL="182563" lvl="0" indent="-182563">
                  <a:lnSpc>
                    <a:spcPct val="125000"/>
                  </a:lnSpc>
                  <a:buFont typeface="Arial" pitchFamily="34" charset="0"/>
                  <a:buChar char="•"/>
                </a:pPr>
                <a:r>
                  <a:rPr kumimoji="1" lang="zh-CN" altLang="en-US" sz="1400" dirty="0" smtClean="0">
                    <a:solidFill>
                      <a:srgbClr val="1E1E1E"/>
                    </a:solidFill>
                    <a:latin typeface="微软雅黑"/>
                    <a:ea typeface="微软雅黑"/>
                  </a:rPr>
                  <a:t>开发并运营“图书借阅系统” 和“</a:t>
                </a:r>
                <a:r>
                  <a:rPr kumimoji="1" lang="zh-CN" altLang="en-US" sz="1400" dirty="0">
                    <a:solidFill>
                      <a:srgbClr val="1E1E1E"/>
                    </a:solidFill>
                    <a:latin typeface="微软雅黑"/>
                    <a:ea typeface="微软雅黑"/>
                  </a:rPr>
                  <a:t>教师线上社区</a:t>
                </a:r>
                <a:r>
                  <a:rPr kumimoji="1" lang="zh-CN" altLang="en-US" sz="1400" dirty="0" smtClean="0">
                    <a:solidFill>
                      <a:srgbClr val="1E1E1E"/>
                    </a:solidFill>
                    <a:latin typeface="微软雅黑"/>
                    <a:ea typeface="微软雅黑"/>
                  </a:rPr>
                  <a:t>” 两</a:t>
                </a:r>
                <a:r>
                  <a:rPr kumimoji="1" lang="zh-CN" altLang="en-US" sz="1400" dirty="0">
                    <a:solidFill>
                      <a:srgbClr val="1E1E1E"/>
                    </a:solidFill>
                    <a:latin typeface="微软雅黑"/>
                    <a:ea typeface="微软雅黑"/>
                  </a:rPr>
                  <a:t>个</a:t>
                </a:r>
                <a:r>
                  <a:rPr kumimoji="1" lang="zh-CN" altLang="en-US" sz="1400" dirty="0" smtClean="0">
                    <a:solidFill>
                      <a:srgbClr val="1E1E1E"/>
                    </a:solidFill>
                    <a:latin typeface="微软雅黑"/>
                    <a:ea typeface="微软雅黑"/>
                  </a:rPr>
                  <a:t>平台，全新模式让传统阅读和管理简易且高效</a:t>
                </a:r>
                <a:endParaRPr kumimoji="1" lang="en-US" altLang="zh-CN" sz="1400" dirty="0">
                  <a:solidFill>
                    <a:srgbClr val="1E1E1E"/>
                  </a:solidFill>
                  <a:latin typeface="微软雅黑"/>
                  <a:ea typeface="微软雅黑"/>
                </a:endParaRPr>
              </a:p>
              <a:p>
                <a:pPr marL="182563" lvl="0" indent="-182563">
                  <a:lnSpc>
                    <a:spcPct val="125000"/>
                  </a:lnSpc>
                  <a:buFont typeface="Arial" pitchFamily="34" charset="0"/>
                  <a:buChar char="•"/>
                </a:pPr>
                <a:r>
                  <a:rPr kumimoji="1" lang="zh-CN" altLang="en-US" sz="1400" dirty="0" smtClean="0">
                    <a:solidFill>
                      <a:srgbClr val="1E1E1E"/>
                    </a:solidFill>
                    <a:latin typeface="微软雅黑"/>
                    <a:ea typeface="微软雅黑"/>
                  </a:rPr>
                  <a:t>具备</a:t>
                </a:r>
                <a:r>
                  <a:rPr kumimoji="1" lang="zh-CN" altLang="en-US" sz="1400" dirty="0">
                    <a:solidFill>
                      <a:srgbClr val="1E1E1E"/>
                    </a:solidFill>
                    <a:latin typeface="微软雅黑"/>
                    <a:ea typeface="微软雅黑"/>
                    <a:sym typeface="+mn-ea"/>
                  </a:rPr>
                  <a:t>行业领先的</a:t>
                </a:r>
                <a:r>
                  <a:rPr kumimoji="1" lang="zh-CN" altLang="zh-CN" sz="1400" dirty="0">
                    <a:solidFill>
                      <a:srgbClr val="1E1E1E"/>
                    </a:solidFill>
                    <a:latin typeface="微软雅黑"/>
                    <a:ea typeface="微软雅黑"/>
                    <a:sym typeface="+mn-ea"/>
                  </a:rPr>
                  <a:t>阅读课程</a:t>
                </a:r>
                <a:r>
                  <a:rPr kumimoji="1" lang="zh-CN" altLang="en-US" sz="1400" dirty="0">
                    <a:solidFill>
                      <a:srgbClr val="1E1E1E"/>
                    </a:solidFill>
                    <a:latin typeface="微软雅黑"/>
                    <a:ea typeface="微软雅黑"/>
                    <a:sym typeface="+mn-ea"/>
                  </a:rPr>
                  <a:t>系统，且系统的广</a:t>
                </a:r>
                <a:r>
                  <a:rPr kumimoji="1" lang="zh-CN" altLang="en-US" sz="1400" dirty="0" smtClean="0">
                    <a:solidFill>
                      <a:srgbClr val="1E1E1E"/>
                    </a:solidFill>
                    <a:latin typeface="微软雅黑"/>
                    <a:ea typeface="微软雅黑"/>
                    <a:sym typeface="+mn-ea"/>
                  </a:rPr>
                  <a:t>覆盖</a:t>
                </a:r>
                <a:endParaRPr kumimoji="1" lang="en-US" altLang="zh-CN" sz="1400" dirty="0" smtClean="0">
                  <a:solidFill>
                    <a:srgbClr val="1E1E1E"/>
                  </a:solidFill>
                  <a:latin typeface="微软雅黑"/>
                  <a:ea typeface="微软雅黑"/>
                  <a:sym typeface="+mn-ea"/>
                </a:endParaRPr>
              </a:p>
              <a:p>
                <a:pPr marL="182563" lvl="0" indent="-182563">
                  <a:lnSpc>
                    <a:spcPct val="125000"/>
                  </a:lnSpc>
                  <a:buFont typeface="Arial" pitchFamily="34" charset="0"/>
                  <a:buChar char="•"/>
                </a:pPr>
                <a:r>
                  <a:rPr kumimoji="1" lang="zh-CN" altLang="en-US" sz="1400" dirty="0">
                    <a:solidFill>
                      <a:srgbClr val="1E1E1E"/>
                    </a:solidFill>
                    <a:latin typeface="微软雅黑"/>
                    <a:ea typeface="微软雅黑"/>
                    <a:sym typeface="+mn-ea"/>
                  </a:rPr>
                  <a:t>线</a:t>
                </a:r>
                <a:r>
                  <a:rPr kumimoji="1" lang="zh-CN" altLang="en-US" sz="1400" dirty="0" smtClean="0">
                    <a:solidFill>
                      <a:srgbClr val="1E1E1E"/>
                    </a:solidFill>
                    <a:latin typeface="微软雅黑"/>
                    <a:ea typeface="微软雅黑"/>
                    <a:sym typeface="+mn-ea"/>
                  </a:rPr>
                  <a:t>上平台的数据积累为下一步的系统与相关课程开发奠定基础</a:t>
                </a:r>
                <a:endParaRPr kumimoji="1" lang="en-US" altLang="zh-CN" sz="1400" dirty="0" smtClean="0">
                  <a:solidFill>
                    <a:srgbClr val="1E1E1E"/>
                  </a:solidFill>
                  <a:latin typeface="微软雅黑"/>
                  <a:ea typeface="微软雅黑"/>
                  <a:sym typeface="+mn-ea"/>
                </a:endParaRPr>
              </a:p>
            </p:txBody>
          </p:sp>
        </p:grpSp>
        <p:grpSp>
          <p:nvGrpSpPr>
            <p:cNvPr id="20" name="深色1"/>
            <p:cNvGrpSpPr/>
            <p:nvPr/>
          </p:nvGrpSpPr>
          <p:grpSpPr>
            <a:xfrm>
              <a:off x="631825" y="2055019"/>
              <a:ext cx="2048677" cy="749251"/>
              <a:chOff x="631825" y="2055019"/>
              <a:chExt cx="2355850" cy="523875"/>
            </a:xfrm>
          </p:grpSpPr>
          <p:sp>
            <p:nvSpPr>
              <p:cNvPr id="21" name="AutoShape 14"/>
              <p:cNvSpPr>
                <a:spLocks noChangeArrowheads="1"/>
              </p:cNvSpPr>
              <p:nvPr/>
            </p:nvSpPr>
            <p:spPr bwMode="ltGray">
              <a:xfrm>
                <a:off x="631825" y="2055019"/>
                <a:ext cx="2355850" cy="523875"/>
              </a:xfrm>
              <a:prstGeom prst="roundRect">
                <a:avLst>
                  <a:gd name="adj" fmla="val 16667"/>
                </a:avLst>
              </a:prstGeom>
              <a:solidFill>
                <a:schemeClr val="accent2">
                  <a:lumMod val="60000"/>
                  <a:lumOff val="40000"/>
                </a:schemeClr>
              </a:solidFill>
              <a:ln w="25400" cap="flat" cmpd="sng" algn="ctr">
                <a:noFill/>
                <a:prstDash val="solid"/>
              </a:ln>
              <a:effectLst>
                <a:outerShdw blurRad="50800" dist="38100" algn="l" rotWithShape="0">
                  <a:prstClr val="black">
                    <a:alpha val="40000"/>
                  </a:prstClr>
                </a:outerShdw>
              </a:effectLs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Calibri"/>
                  <a:ea typeface="微软雅黑" pitchFamily="34" charset="-122"/>
                  <a:cs typeface="+mn-cs"/>
                </a:endParaRPr>
              </a:p>
            </p:txBody>
          </p:sp>
          <p:sp>
            <p:nvSpPr>
              <p:cNvPr id="22" name="TextBox 19"/>
              <p:cNvSpPr txBox="1">
                <a:spLocks noChangeArrowheads="1"/>
              </p:cNvSpPr>
              <p:nvPr/>
            </p:nvSpPr>
            <p:spPr bwMode="auto">
              <a:xfrm>
                <a:off x="944562" y="2167344"/>
                <a:ext cx="1728787" cy="25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lgn="ctr"/>
                <a:r>
                  <a:rPr kumimoji="1" lang="zh-CN" altLang="en-US" b="1" dirty="0">
                    <a:solidFill>
                      <a:srgbClr val="262859"/>
                    </a:solidFill>
                    <a:latin typeface="微软雅黑"/>
                    <a:ea typeface="微软雅黑"/>
                  </a:rPr>
                  <a:t>信息化</a:t>
                </a:r>
                <a:endParaRPr kumimoji="1" lang="en-US" altLang="zh-CN" b="1" dirty="0">
                  <a:solidFill>
                    <a:srgbClr val="262859"/>
                  </a:solidFill>
                  <a:latin typeface="微软雅黑"/>
                  <a:ea typeface="微软雅黑"/>
                </a:endParaRPr>
              </a:p>
            </p:txBody>
          </p:sp>
        </p:grpSp>
      </p:grpSp>
      <p:grpSp>
        <p:nvGrpSpPr>
          <p:cNvPr id="29" name="组合 28"/>
          <p:cNvGrpSpPr/>
          <p:nvPr/>
        </p:nvGrpSpPr>
        <p:grpSpPr>
          <a:xfrm>
            <a:off x="3551334" y="1563342"/>
            <a:ext cx="2250232" cy="3498910"/>
            <a:chOff x="533401" y="2055019"/>
            <a:chExt cx="2250232" cy="4119822"/>
          </a:xfrm>
        </p:grpSpPr>
        <p:grpSp>
          <p:nvGrpSpPr>
            <p:cNvPr id="30" name="文本1"/>
            <p:cNvGrpSpPr/>
            <p:nvPr/>
          </p:nvGrpSpPr>
          <p:grpSpPr>
            <a:xfrm>
              <a:off x="533401" y="2305844"/>
              <a:ext cx="2250232" cy="3868997"/>
              <a:chOff x="533400" y="2305844"/>
              <a:chExt cx="2587625" cy="2705196"/>
            </a:xfrm>
          </p:grpSpPr>
          <p:sp>
            <p:nvSpPr>
              <p:cNvPr id="38" name="AutoShape 13"/>
              <p:cNvSpPr>
                <a:spLocks noChangeArrowheads="1"/>
              </p:cNvSpPr>
              <p:nvPr/>
            </p:nvSpPr>
            <p:spPr bwMode="gray">
              <a:xfrm>
                <a:off x="533400" y="2305844"/>
                <a:ext cx="2587625" cy="2705196"/>
              </a:xfrm>
              <a:prstGeom prst="roundRect">
                <a:avLst>
                  <a:gd name="adj" fmla="val 4639"/>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39" name="TextBox 20"/>
              <p:cNvSpPr txBox="1"/>
              <p:nvPr/>
            </p:nvSpPr>
            <p:spPr bwMode="auto">
              <a:xfrm>
                <a:off x="596678" y="2742102"/>
                <a:ext cx="2454066" cy="1628001"/>
              </a:xfrm>
              <a:prstGeom prst="rect">
                <a:avLst/>
              </a:prstGeom>
              <a:noFill/>
            </p:spPr>
            <p:txBody>
              <a:bodyPr vert="horz" wrap="square" lIns="91440" tIns="45720" rIns="91440" bIns="45720" numCol="1" anchor="t" anchorCtr="0" compatLnSpc="1">
                <a:prstTxWarp prst="textNoShape">
                  <a:avLst/>
                </a:prstTxWarp>
                <a:spAutoFit/>
              </a:bodyPr>
              <a:lstStyle/>
              <a:p>
                <a:pPr marL="182563" indent="-182563">
                  <a:lnSpc>
                    <a:spcPct val="125000"/>
                  </a:lnSpc>
                  <a:buFont typeface="Arial" pitchFamily="34" charset="0"/>
                  <a:buChar char="•"/>
                </a:pPr>
                <a:r>
                  <a:rPr kumimoji="1" lang="zh-CN" altLang="en-US" sz="1400" dirty="0" smtClean="0">
                    <a:solidFill>
                      <a:srgbClr val="1E1E1E"/>
                    </a:solidFill>
                    <a:latin typeface="微软雅黑"/>
                    <a:ea typeface="微软雅黑"/>
                  </a:rPr>
                  <a:t>基于多年在阅读推广领域的深耕细作，积累了标准化</a:t>
                </a:r>
                <a:r>
                  <a:rPr kumimoji="1" lang="zh-CN" altLang="en-US" sz="1400" dirty="0">
                    <a:solidFill>
                      <a:srgbClr val="1E1E1E"/>
                    </a:solidFill>
                    <a:latin typeface="微软雅黑"/>
                    <a:ea typeface="微软雅黑"/>
                  </a:rPr>
                  <a:t>和前沿的阅读</a:t>
                </a:r>
                <a:r>
                  <a:rPr kumimoji="1" lang="zh-CN" altLang="zh-CN" sz="1400" dirty="0">
                    <a:solidFill>
                      <a:srgbClr val="1E1E1E"/>
                    </a:solidFill>
                    <a:latin typeface="微软雅黑"/>
                    <a:ea typeface="微软雅黑"/>
                  </a:rPr>
                  <a:t>课程和活动</a:t>
                </a:r>
                <a:r>
                  <a:rPr kumimoji="1" lang="zh-CN" altLang="en-US" sz="1400" dirty="0">
                    <a:solidFill>
                      <a:srgbClr val="1E1E1E"/>
                    </a:solidFill>
                    <a:latin typeface="微软雅黑"/>
                    <a:ea typeface="微软雅黑"/>
                  </a:rPr>
                  <a:t>的开发能力</a:t>
                </a:r>
                <a:endParaRPr kumimoji="1" lang="en-US" altLang="zh-CN" sz="1400" dirty="0">
                  <a:solidFill>
                    <a:srgbClr val="1E1E1E"/>
                  </a:solidFill>
                  <a:latin typeface="微软雅黑"/>
                  <a:ea typeface="微软雅黑"/>
                </a:endParaRPr>
              </a:p>
              <a:p>
                <a:pPr marL="182563" indent="-182563">
                  <a:lnSpc>
                    <a:spcPct val="125000"/>
                  </a:lnSpc>
                  <a:buFont typeface="Arial" pitchFamily="34" charset="0"/>
                  <a:buChar char="•"/>
                </a:pPr>
                <a:r>
                  <a:rPr kumimoji="1" lang="zh-CN" altLang="en-US" sz="1400" dirty="0" smtClean="0">
                    <a:solidFill>
                      <a:srgbClr val="1E1E1E"/>
                    </a:solidFill>
                    <a:latin typeface="微软雅黑"/>
                    <a:ea typeface="微软雅黑"/>
                  </a:rPr>
                  <a:t>具有成熟的项目与活动的</a:t>
                </a:r>
                <a:r>
                  <a:rPr kumimoji="1" lang="zh-CN" altLang="en-US" sz="1400" dirty="0" smtClean="0">
                    <a:solidFill>
                      <a:srgbClr val="1E1E1E"/>
                    </a:solidFill>
                    <a:latin typeface="微软雅黑"/>
                    <a:ea typeface="微软雅黑"/>
                    <a:sym typeface="+mn-ea"/>
                  </a:rPr>
                  <a:t>设计</a:t>
                </a:r>
                <a:r>
                  <a:rPr kumimoji="1" lang="zh-CN" altLang="en-US" sz="1400" dirty="0">
                    <a:solidFill>
                      <a:srgbClr val="1E1E1E"/>
                    </a:solidFill>
                    <a:latin typeface="微软雅黑"/>
                    <a:ea typeface="微软雅黑"/>
                    <a:sym typeface="+mn-ea"/>
                  </a:rPr>
                  <a:t>和管理经验</a:t>
                </a:r>
              </a:p>
            </p:txBody>
          </p:sp>
        </p:grpSp>
        <p:grpSp>
          <p:nvGrpSpPr>
            <p:cNvPr id="32" name="深色1"/>
            <p:cNvGrpSpPr/>
            <p:nvPr/>
          </p:nvGrpSpPr>
          <p:grpSpPr>
            <a:xfrm>
              <a:off x="631825" y="2055019"/>
              <a:ext cx="2048677" cy="749251"/>
              <a:chOff x="631825" y="2055019"/>
              <a:chExt cx="2355850" cy="523875"/>
            </a:xfrm>
          </p:grpSpPr>
          <p:sp>
            <p:nvSpPr>
              <p:cNvPr id="35" name="AutoShape 14"/>
              <p:cNvSpPr>
                <a:spLocks noChangeArrowheads="1"/>
              </p:cNvSpPr>
              <p:nvPr/>
            </p:nvSpPr>
            <p:spPr bwMode="ltGray">
              <a:xfrm>
                <a:off x="631825" y="2055019"/>
                <a:ext cx="2355850" cy="523875"/>
              </a:xfrm>
              <a:prstGeom prst="roundRect">
                <a:avLst>
                  <a:gd name="adj" fmla="val 16667"/>
                </a:avLst>
              </a:prstGeom>
              <a:solidFill>
                <a:schemeClr val="accent2">
                  <a:lumMod val="60000"/>
                  <a:lumOff val="40000"/>
                </a:schemeClr>
              </a:solidFill>
              <a:ln w="25400" cap="flat" cmpd="sng" algn="ctr">
                <a:noFill/>
                <a:prstDash val="solid"/>
              </a:ln>
              <a:effectLst>
                <a:outerShdw blurRad="50800" dist="38100" algn="l" rotWithShape="0">
                  <a:prstClr val="black">
                    <a:alpha val="40000"/>
                  </a:prstClr>
                </a:outerShdw>
              </a:effectLs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Calibri"/>
                  <a:ea typeface="微软雅黑" pitchFamily="34" charset="-122"/>
                  <a:cs typeface="+mn-cs"/>
                </a:endParaRPr>
              </a:p>
            </p:txBody>
          </p:sp>
          <p:sp>
            <p:nvSpPr>
              <p:cNvPr id="37" name="TextBox 19"/>
              <p:cNvSpPr txBox="1">
                <a:spLocks noChangeArrowheads="1"/>
              </p:cNvSpPr>
              <p:nvPr/>
            </p:nvSpPr>
            <p:spPr bwMode="auto">
              <a:xfrm>
                <a:off x="944562" y="2167344"/>
                <a:ext cx="1728787" cy="25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lgn="ctr"/>
                <a:r>
                  <a:rPr kumimoji="1" lang="zh-CN" altLang="en-US" b="1" dirty="0">
                    <a:solidFill>
                      <a:srgbClr val="262859"/>
                    </a:solidFill>
                    <a:latin typeface="微软雅黑"/>
                    <a:ea typeface="微软雅黑"/>
                  </a:rPr>
                  <a:t>内容开发</a:t>
                </a:r>
                <a:endParaRPr kumimoji="1" lang="en-US" altLang="zh-CN" b="1" dirty="0">
                  <a:solidFill>
                    <a:srgbClr val="262859"/>
                  </a:solidFill>
                  <a:latin typeface="微软雅黑"/>
                  <a:ea typeface="微软雅黑"/>
                </a:endParaRPr>
              </a:p>
            </p:txBody>
          </p:sp>
        </p:grpSp>
      </p:grpSp>
      <p:grpSp>
        <p:nvGrpSpPr>
          <p:cNvPr id="40" name="组合 39"/>
          <p:cNvGrpSpPr/>
          <p:nvPr/>
        </p:nvGrpSpPr>
        <p:grpSpPr>
          <a:xfrm>
            <a:off x="6551056" y="1563342"/>
            <a:ext cx="2250232" cy="3498909"/>
            <a:chOff x="533401" y="2055019"/>
            <a:chExt cx="2250232" cy="4119821"/>
          </a:xfrm>
        </p:grpSpPr>
        <p:grpSp>
          <p:nvGrpSpPr>
            <p:cNvPr id="41" name="文本1"/>
            <p:cNvGrpSpPr/>
            <p:nvPr/>
          </p:nvGrpSpPr>
          <p:grpSpPr>
            <a:xfrm>
              <a:off x="533401" y="2305844"/>
              <a:ext cx="2250232" cy="3868996"/>
              <a:chOff x="533400" y="2305844"/>
              <a:chExt cx="2587625" cy="2705195"/>
            </a:xfrm>
          </p:grpSpPr>
          <p:sp>
            <p:nvSpPr>
              <p:cNvPr id="45" name="AutoShape 13"/>
              <p:cNvSpPr>
                <a:spLocks noChangeArrowheads="1"/>
              </p:cNvSpPr>
              <p:nvPr/>
            </p:nvSpPr>
            <p:spPr bwMode="gray">
              <a:xfrm>
                <a:off x="533400" y="2305844"/>
                <a:ext cx="2587625" cy="2705195"/>
              </a:xfrm>
              <a:prstGeom prst="roundRect">
                <a:avLst>
                  <a:gd name="adj" fmla="val 4639"/>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46" name="TextBox 20"/>
              <p:cNvSpPr txBox="1"/>
              <p:nvPr/>
            </p:nvSpPr>
            <p:spPr bwMode="auto">
              <a:xfrm>
                <a:off x="596678" y="2742102"/>
                <a:ext cx="2454066" cy="1607730"/>
              </a:xfrm>
              <a:prstGeom prst="rect">
                <a:avLst/>
              </a:prstGeom>
              <a:noFill/>
            </p:spPr>
            <p:txBody>
              <a:bodyPr vert="horz" wrap="square" lIns="91440" tIns="45720" rIns="91440" bIns="45720" numCol="1" anchor="t" anchorCtr="0" compatLnSpc="1">
                <a:prstTxWarp prst="textNoShape">
                  <a:avLst/>
                </a:prstTxWarp>
                <a:spAutoFit/>
              </a:bodyPr>
              <a:lstStyle/>
              <a:p>
                <a:pPr marL="182563" indent="-182563">
                  <a:lnSpc>
                    <a:spcPct val="125000"/>
                  </a:lnSpc>
                  <a:buFont typeface="Arial" pitchFamily="34" charset="0"/>
                  <a:buChar char="•"/>
                </a:pPr>
                <a:r>
                  <a:rPr kumimoji="1" lang="zh-CN" altLang="en-US" sz="1400" dirty="0">
                    <a:solidFill>
                      <a:srgbClr val="1E1E1E"/>
                    </a:solidFill>
                    <a:latin typeface="微软雅黑"/>
                    <a:ea typeface="微软雅黑"/>
                  </a:rPr>
                  <a:t>团队组织架构清晰，管理制度完善</a:t>
                </a:r>
                <a:endParaRPr kumimoji="1" lang="en-US" altLang="zh-CN" sz="1400" dirty="0">
                  <a:solidFill>
                    <a:srgbClr val="1E1E1E"/>
                  </a:solidFill>
                  <a:latin typeface="微软雅黑"/>
                  <a:ea typeface="微软雅黑"/>
                </a:endParaRPr>
              </a:p>
              <a:p>
                <a:pPr marL="182563" indent="-182563">
                  <a:lnSpc>
                    <a:spcPct val="125000"/>
                  </a:lnSpc>
                  <a:buFont typeface="Arial" pitchFamily="34" charset="0"/>
                  <a:buChar char="•"/>
                </a:pPr>
                <a:r>
                  <a:rPr kumimoji="1" lang="zh-CN" altLang="en-US" sz="1400" dirty="0">
                    <a:solidFill>
                      <a:srgbClr val="1E1E1E"/>
                    </a:solidFill>
                    <a:latin typeface="微软雅黑"/>
                    <a:ea typeface="微软雅黑"/>
                  </a:rPr>
                  <a:t>员工愿景驱动性强，机构认同度高</a:t>
                </a:r>
                <a:endParaRPr kumimoji="1" lang="en-US" altLang="zh-CN" sz="1400" dirty="0">
                  <a:solidFill>
                    <a:srgbClr val="1E1E1E"/>
                  </a:solidFill>
                  <a:latin typeface="微软雅黑"/>
                  <a:ea typeface="微软雅黑"/>
                </a:endParaRPr>
              </a:p>
              <a:p>
                <a:pPr marL="182563" indent="-182563">
                  <a:lnSpc>
                    <a:spcPct val="125000"/>
                  </a:lnSpc>
                  <a:buFont typeface="Arial" pitchFamily="34" charset="0"/>
                  <a:buChar char="•"/>
                </a:pPr>
                <a:r>
                  <a:rPr kumimoji="1" lang="zh-CN" altLang="en-US" sz="1400" dirty="0">
                    <a:solidFill>
                      <a:srgbClr val="1E1E1E"/>
                    </a:solidFill>
                    <a:latin typeface="微软雅黑"/>
                    <a:ea typeface="微软雅黑"/>
                  </a:rPr>
                  <a:t>员工相关业务能力强，团队专业性高</a:t>
                </a:r>
                <a:endParaRPr kumimoji="1" lang="en-US" altLang="zh-CN" sz="1400" dirty="0">
                  <a:solidFill>
                    <a:srgbClr val="1E1E1E"/>
                  </a:solidFill>
                  <a:latin typeface="微软雅黑"/>
                  <a:ea typeface="微软雅黑"/>
                </a:endParaRPr>
              </a:p>
              <a:p>
                <a:pPr marL="182563" indent="-182563">
                  <a:lnSpc>
                    <a:spcPct val="125000"/>
                  </a:lnSpc>
                  <a:buFont typeface="Arial" pitchFamily="34" charset="0"/>
                  <a:buChar char="•"/>
                </a:pPr>
                <a:endParaRPr kumimoji="1" lang="zh-CN" altLang="zh-CN" sz="1400" dirty="0">
                  <a:solidFill>
                    <a:srgbClr val="1E1E1E"/>
                  </a:solidFill>
                  <a:latin typeface="微软雅黑"/>
                  <a:ea typeface="微软雅黑"/>
                </a:endParaRPr>
              </a:p>
            </p:txBody>
          </p:sp>
        </p:grpSp>
        <p:grpSp>
          <p:nvGrpSpPr>
            <p:cNvPr id="42" name="深色1"/>
            <p:cNvGrpSpPr/>
            <p:nvPr/>
          </p:nvGrpSpPr>
          <p:grpSpPr>
            <a:xfrm>
              <a:off x="631825" y="2055019"/>
              <a:ext cx="2048677" cy="749251"/>
              <a:chOff x="631825" y="2055019"/>
              <a:chExt cx="2355850" cy="523875"/>
            </a:xfrm>
          </p:grpSpPr>
          <p:sp>
            <p:nvSpPr>
              <p:cNvPr id="43" name="AutoShape 14"/>
              <p:cNvSpPr>
                <a:spLocks noChangeArrowheads="1"/>
              </p:cNvSpPr>
              <p:nvPr/>
            </p:nvSpPr>
            <p:spPr bwMode="ltGray">
              <a:xfrm>
                <a:off x="631825" y="2055019"/>
                <a:ext cx="2355850" cy="523875"/>
              </a:xfrm>
              <a:prstGeom prst="roundRect">
                <a:avLst>
                  <a:gd name="adj" fmla="val 16667"/>
                </a:avLst>
              </a:prstGeom>
              <a:solidFill>
                <a:schemeClr val="accent2">
                  <a:lumMod val="60000"/>
                  <a:lumOff val="40000"/>
                </a:schemeClr>
              </a:solidFill>
              <a:ln w="25400" cap="flat" cmpd="sng" algn="ctr">
                <a:noFill/>
                <a:prstDash val="solid"/>
              </a:ln>
              <a:effectLst>
                <a:outerShdw blurRad="50800" dist="38100" algn="l" rotWithShape="0">
                  <a:prstClr val="black">
                    <a:alpha val="40000"/>
                  </a:prstClr>
                </a:outerShdw>
              </a:effectLs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Calibri"/>
                  <a:ea typeface="微软雅黑" pitchFamily="34" charset="-122"/>
                  <a:cs typeface="+mn-cs"/>
                </a:endParaRPr>
              </a:p>
            </p:txBody>
          </p:sp>
          <p:sp>
            <p:nvSpPr>
              <p:cNvPr id="44" name="TextBox 19"/>
              <p:cNvSpPr txBox="1">
                <a:spLocks noChangeArrowheads="1"/>
              </p:cNvSpPr>
              <p:nvPr/>
            </p:nvSpPr>
            <p:spPr bwMode="auto">
              <a:xfrm>
                <a:off x="944562" y="2167344"/>
                <a:ext cx="1728787" cy="25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lgn="ctr"/>
                <a:r>
                  <a:rPr kumimoji="1" lang="zh-CN" altLang="en-US" b="1" dirty="0" smtClean="0">
                    <a:solidFill>
                      <a:srgbClr val="262859"/>
                    </a:solidFill>
                    <a:latin typeface="微软雅黑"/>
                    <a:ea typeface="微软雅黑"/>
                  </a:rPr>
                  <a:t>内部管理</a:t>
                </a:r>
                <a:endParaRPr kumimoji="1" lang="en-US" altLang="zh-CN" b="1" dirty="0">
                  <a:solidFill>
                    <a:srgbClr val="262859"/>
                  </a:solidFill>
                  <a:latin typeface="微软雅黑"/>
                  <a:ea typeface="微软雅黑"/>
                </a:endParaRPr>
              </a:p>
            </p:txBody>
          </p:sp>
        </p:grpSp>
      </p:grpSp>
      <p:grpSp>
        <p:nvGrpSpPr>
          <p:cNvPr id="47" name="组合 46"/>
          <p:cNvGrpSpPr/>
          <p:nvPr/>
        </p:nvGrpSpPr>
        <p:grpSpPr>
          <a:xfrm>
            <a:off x="9550778" y="1563342"/>
            <a:ext cx="2250232" cy="3528304"/>
            <a:chOff x="533401" y="2055019"/>
            <a:chExt cx="2250232" cy="4154433"/>
          </a:xfrm>
        </p:grpSpPr>
        <p:grpSp>
          <p:nvGrpSpPr>
            <p:cNvPr id="50" name="文本1"/>
            <p:cNvGrpSpPr/>
            <p:nvPr/>
          </p:nvGrpSpPr>
          <p:grpSpPr>
            <a:xfrm>
              <a:off x="533401" y="2305844"/>
              <a:ext cx="2250232" cy="3903608"/>
              <a:chOff x="533400" y="2305844"/>
              <a:chExt cx="2587625" cy="2729396"/>
            </a:xfrm>
          </p:grpSpPr>
          <p:sp>
            <p:nvSpPr>
              <p:cNvPr id="54" name="AutoShape 13"/>
              <p:cNvSpPr>
                <a:spLocks noChangeArrowheads="1"/>
              </p:cNvSpPr>
              <p:nvPr/>
            </p:nvSpPr>
            <p:spPr bwMode="gray">
              <a:xfrm>
                <a:off x="533400" y="2305844"/>
                <a:ext cx="2587625" cy="2729396"/>
              </a:xfrm>
              <a:prstGeom prst="roundRect">
                <a:avLst>
                  <a:gd name="adj" fmla="val 4639"/>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55" name="TextBox 20"/>
              <p:cNvSpPr txBox="1"/>
              <p:nvPr/>
            </p:nvSpPr>
            <p:spPr bwMode="auto">
              <a:xfrm>
                <a:off x="596678" y="2717901"/>
                <a:ext cx="2454066" cy="2293138"/>
              </a:xfrm>
              <a:prstGeom prst="rect">
                <a:avLst/>
              </a:prstGeom>
              <a:noFill/>
            </p:spPr>
            <p:txBody>
              <a:bodyPr vert="horz" wrap="square" lIns="91440" tIns="45720" rIns="91440" bIns="45720" numCol="1" anchor="t" anchorCtr="0" compatLnSpc="1">
                <a:prstTxWarp prst="textNoShape">
                  <a:avLst/>
                </a:prstTxWarp>
                <a:spAutoFit/>
              </a:bodyPr>
              <a:lstStyle/>
              <a:p>
                <a:pPr marL="182563" indent="-182563">
                  <a:lnSpc>
                    <a:spcPct val="125000"/>
                  </a:lnSpc>
                  <a:buFont typeface="Arial" pitchFamily="34" charset="0"/>
                  <a:buChar char="•"/>
                </a:pPr>
                <a:r>
                  <a:rPr kumimoji="1" lang="zh-CN" altLang="en-US" sz="1400" dirty="0" smtClean="0">
                    <a:solidFill>
                      <a:srgbClr val="1E1E1E"/>
                    </a:solidFill>
                    <a:latin typeface="微软雅黑"/>
                    <a:ea typeface="微软雅黑"/>
                  </a:rPr>
                  <a:t>满天星拥有包括</a:t>
                </a:r>
                <a:r>
                  <a:rPr kumimoji="1" lang="zh-CN" altLang="en-US" sz="1400" dirty="0">
                    <a:solidFill>
                      <a:srgbClr val="1E1E1E"/>
                    </a:solidFill>
                    <a:latin typeface="微软雅黑"/>
                    <a:ea typeface="微软雅黑"/>
                  </a:rPr>
                  <a:t>企业、基金会、公益</a:t>
                </a:r>
                <a:r>
                  <a:rPr kumimoji="1" lang="zh-CN" altLang="en-US" sz="1400" dirty="0" smtClean="0">
                    <a:solidFill>
                      <a:srgbClr val="1E1E1E"/>
                    </a:solidFill>
                    <a:latin typeface="微软雅黑"/>
                    <a:ea typeface="微软雅黑"/>
                  </a:rPr>
                  <a:t>机构等公益</a:t>
                </a:r>
                <a:r>
                  <a:rPr kumimoji="1" lang="zh-CN" altLang="en-US" sz="1400" dirty="0">
                    <a:solidFill>
                      <a:srgbClr val="1E1E1E"/>
                    </a:solidFill>
                    <a:latin typeface="微软雅黑"/>
                    <a:ea typeface="微软雅黑"/>
                  </a:rPr>
                  <a:t>领域及公益外的</a:t>
                </a:r>
                <a:r>
                  <a:rPr kumimoji="1" lang="zh-CN" altLang="en-US" sz="1400" dirty="0" smtClean="0">
                    <a:solidFill>
                      <a:srgbClr val="1E1E1E"/>
                    </a:solidFill>
                    <a:latin typeface="微软雅黑"/>
                    <a:ea typeface="微软雅黑"/>
                  </a:rPr>
                  <a:t>领域的合作伙伴，且对满天星认可度极高</a:t>
                </a:r>
                <a:endParaRPr kumimoji="1" lang="en-US" altLang="zh-CN" sz="1400" dirty="0" smtClean="0">
                  <a:solidFill>
                    <a:srgbClr val="1E1E1E"/>
                  </a:solidFill>
                  <a:latin typeface="微软雅黑"/>
                  <a:ea typeface="微软雅黑"/>
                </a:endParaRPr>
              </a:p>
              <a:p>
                <a:pPr marL="182563" indent="-182563">
                  <a:lnSpc>
                    <a:spcPct val="125000"/>
                  </a:lnSpc>
                  <a:buFont typeface="Arial" pitchFamily="34" charset="0"/>
                  <a:buChar char="•"/>
                </a:pPr>
                <a:r>
                  <a:rPr kumimoji="1" lang="zh-CN" altLang="en-US" sz="1400" dirty="0" smtClean="0">
                    <a:solidFill>
                      <a:srgbClr val="1E1E1E"/>
                    </a:solidFill>
                    <a:latin typeface="微软雅黑"/>
                    <a:ea typeface="微软雅黑"/>
                  </a:rPr>
                  <a:t>基于自身项目满天星</a:t>
                </a:r>
                <a:r>
                  <a:rPr kumimoji="1" lang="zh-CN" altLang="en-US" sz="1400" dirty="0">
                    <a:solidFill>
                      <a:srgbClr val="1E1E1E"/>
                    </a:solidFill>
                    <a:latin typeface="微软雅黑"/>
                    <a:ea typeface="微软雅黑"/>
                  </a:rPr>
                  <a:t>与众多合作伙伴产生交集，开展各类项目和</a:t>
                </a:r>
                <a:r>
                  <a:rPr kumimoji="1" lang="zh-CN" altLang="en-US" sz="1400" dirty="0" smtClean="0">
                    <a:solidFill>
                      <a:srgbClr val="1E1E1E"/>
                    </a:solidFill>
                    <a:latin typeface="微软雅黑"/>
                    <a:ea typeface="微软雅黑"/>
                  </a:rPr>
                  <a:t>活动实现跨领域、跨行业的资源互置</a:t>
                </a:r>
                <a:endParaRPr kumimoji="1" lang="en-US" altLang="zh-CN" sz="1400" dirty="0">
                  <a:solidFill>
                    <a:srgbClr val="1E1E1E"/>
                  </a:solidFill>
                  <a:latin typeface="微软雅黑"/>
                  <a:ea typeface="微软雅黑"/>
                </a:endParaRPr>
              </a:p>
            </p:txBody>
          </p:sp>
        </p:grpSp>
        <p:grpSp>
          <p:nvGrpSpPr>
            <p:cNvPr id="51" name="深色1"/>
            <p:cNvGrpSpPr/>
            <p:nvPr/>
          </p:nvGrpSpPr>
          <p:grpSpPr>
            <a:xfrm>
              <a:off x="631825" y="2055019"/>
              <a:ext cx="2048677" cy="749251"/>
              <a:chOff x="631825" y="2055019"/>
              <a:chExt cx="2355850" cy="523875"/>
            </a:xfrm>
          </p:grpSpPr>
          <p:sp>
            <p:nvSpPr>
              <p:cNvPr id="52" name="AutoShape 14"/>
              <p:cNvSpPr>
                <a:spLocks noChangeArrowheads="1"/>
              </p:cNvSpPr>
              <p:nvPr/>
            </p:nvSpPr>
            <p:spPr bwMode="ltGray">
              <a:xfrm>
                <a:off x="631825" y="2055019"/>
                <a:ext cx="2355850" cy="523875"/>
              </a:xfrm>
              <a:prstGeom prst="roundRect">
                <a:avLst>
                  <a:gd name="adj" fmla="val 16667"/>
                </a:avLst>
              </a:prstGeom>
              <a:solidFill>
                <a:schemeClr val="accent2">
                  <a:lumMod val="60000"/>
                  <a:lumOff val="40000"/>
                </a:schemeClr>
              </a:solidFill>
              <a:ln w="25400" cap="flat" cmpd="sng" algn="ctr">
                <a:noFill/>
                <a:prstDash val="solid"/>
              </a:ln>
              <a:effectLst>
                <a:outerShdw blurRad="50800" dist="38100" algn="l" rotWithShape="0">
                  <a:prstClr val="black">
                    <a:alpha val="40000"/>
                  </a:prstClr>
                </a:outerShdw>
              </a:effectLs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Calibri"/>
                  <a:ea typeface="微软雅黑" pitchFamily="34" charset="-122"/>
                  <a:cs typeface="+mn-cs"/>
                </a:endParaRPr>
              </a:p>
            </p:txBody>
          </p:sp>
          <p:sp>
            <p:nvSpPr>
              <p:cNvPr id="53" name="TextBox 19"/>
              <p:cNvSpPr txBox="1">
                <a:spLocks noChangeArrowheads="1"/>
              </p:cNvSpPr>
              <p:nvPr/>
            </p:nvSpPr>
            <p:spPr bwMode="auto">
              <a:xfrm>
                <a:off x="944562" y="2167344"/>
                <a:ext cx="2043113" cy="25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lgn="ctr"/>
                <a:r>
                  <a:rPr kumimoji="1" lang="zh-CN" altLang="zh-CN" b="1" dirty="0">
                    <a:solidFill>
                      <a:srgbClr val="262859"/>
                    </a:solidFill>
                    <a:latin typeface="微软雅黑"/>
                    <a:ea typeface="微软雅黑"/>
                  </a:rPr>
                  <a:t>跨界资源链接</a:t>
                </a:r>
                <a:endParaRPr kumimoji="1" lang="en-US" altLang="zh-CN" b="1" dirty="0">
                  <a:solidFill>
                    <a:srgbClr val="262859"/>
                  </a:solidFill>
                  <a:latin typeface="微软雅黑"/>
                  <a:ea typeface="微软雅黑"/>
                </a:endParaRPr>
              </a:p>
            </p:txBody>
          </p:sp>
        </p:grpSp>
      </p:grpSp>
      <p:sp>
        <p:nvSpPr>
          <p:cNvPr id="6" name="等腰三角形 5"/>
          <p:cNvSpPr/>
          <p:nvPr/>
        </p:nvSpPr>
        <p:spPr>
          <a:xfrm flipV="1">
            <a:off x="1883532" y="5254949"/>
            <a:ext cx="8424936" cy="4320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2698712" y="5824691"/>
            <a:ext cx="7222449" cy="844669"/>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08277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182" y="344847"/>
            <a:ext cx="11263212" cy="424732"/>
          </a:xfrm>
        </p:spPr>
        <p:txBody>
          <a:bodyPr/>
          <a:lstStyle/>
          <a:p>
            <a:pPr>
              <a:spcBef>
                <a:spcPct val="20000"/>
              </a:spcBef>
              <a:buClr>
                <a:schemeClr val="accent1"/>
              </a:buClr>
              <a:buFont typeface="Wingdings" charset="2"/>
            </a:pPr>
            <a:r>
              <a:rPr lang="zh-CN" altLang="en-US" sz="2400" b="1" dirty="0"/>
              <a:t>内部视角：愿景，使命，价值观，核心能力</a:t>
            </a:r>
          </a:p>
        </p:txBody>
      </p:sp>
      <p:sp>
        <p:nvSpPr>
          <p:cNvPr id="14" name="文本框 20"/>
          <p:cNvSpPr txBox="1"/>
          <p:nvPr/>
        </p:nvSpPr>
        <p:spPr>
          <a:xfrm>
            <a:off x="689163" y="1574121"/>
            <a:ext cx="1593407" cy="369332"/>
          </a:xfrm>
          <a:prstGeom prst="rect">
            <a:avLst/>
          </a:prstGeom>
          <a:noFill/>
        </p:spPr>
        <p:txBody>
          <a:bodyPr wrap="square" rtlCol="0">
            <a:spAutoFit/>
          </a:bodyPr>
          <a:lstStyle/>
          <a:p>
            <a:pPr algn="ctr"/>
            <a:r>
              <a:rPr lang="zh-CN" altLang="en-US" b="1" dirty="0" smtClean="0">
                <a:solidFill>
                  <a:srgbClr val="1E1E1E"/>
                </a:solidFill>
                <a:latin typeface="Microsoft YaHei" charset="0"/>
                <a:ea typeface="Microsoft YaHei" charset="0"/>
                <a:cs typeface="Microsoft YaHei" charset="0"/>
              </a:rPr>
              <a:t>愿景</a:t>
            </a:r>
            <a:endParaRPr lang="zh-CN" altLang="en-US" b="1" dirty="0">
              <a:solidFill>
                <a:srgbClr val="1E1E1E"/>
              </a:solidFill>
              <a:latin typeface="Microsoft YaHei" charset="0"/>
              <a:ea typeface="Microsoft YaHei" charset="0"/>
              <a:cs typeface="Microsoft YaHei" charset="0"/>
            </a:endParaRPr>
          </a:p>
        </p:txBody>
      </p:sp>
      <p:sp>
        <p:nvSpPr>
          <p:cNvPr id="15" name="文本框 21"/>
          <p:cNvSpPr txBox="1"/>
          <p:nvPr/>
        </p:nvSpPr>
        <p:spPr>
          <a:xfrm>
            <a:off x="335693" y="4616086"/>
            <a:ext cx="2300347" cy="757130"/>
          </a:xfrm>
          <a:prstGeom prst="rect">
            <a:avLst/>
          </a:prstGeom>
          <a:noFill/>
        </p:spPr>
        <p:txBody>
          <a:bodyPr wrap="square" rtlCol="0">
            <a:spAutoFit/>
          </a:bodyPr>
          <a:lstStyle/>
          <a:p>
            <a:pPr algn="ctr">
              <a:lnSpc>
                <a:spcPct val="120000"/>
              </a:lnSpc>
            </a:pPr>
            <a:r>
              <a:rPr lang="zh-CN" altLang="en-US" b="1" dirty="0" smtClean="0">
                <a:solidFill>
                  <a:srgbClr val="1E1E1E"/>
                </a:solidFill>
                <a:latin typeface="Microsoft YaHei" charset="0"/>
                <a:ea typeface="Microsoft YaHei" charset="0"/>
                <a:cs typeface="Microsoft YaHei" charset="0"/>
              </a:rPr>
              <a:t>价值观</a:t>
            </a:r>
            <a:r>
              <a:rPr lang="en-US" altLang="zh-CN" b="1" dirty="0" smtClean="0">
                <a:solidFill>
                  <a:srgbClr val="1E1E1E"/>
                </a:solidFill>
                <a:latin typeface="Microsoft YaHei" charset="0"/>
                <a:ea typeface="Microsoft YaHei" charset="0"/>
                <a:cs typeface="Microsoft YaHei" charset="0"/>
              </a:rPr>
              <a:t>/</a:t>
            </a:r>
            <a:r>
              <a:rPr lang="zh-CN" altLang="en-US" b="1" dirty="0" smtClean="0">
                <a:solidFill>
                  <a:srgbClr val="1E1E1E"/>
                </a:solidFill>
                <a:latin typeface="Microsoft YaHei" charset="0"/>
                <a:ea typeface="Microsoft YaHei" charset="0"/>
                <a:cs typeface="Microsoft YaHei" charset="0"/>
              </a:rPr>
              <a:t>文化支持</a:t>
            </a:r>
            <a:endParaRPr lang="en-US" altLang="zh-CN" b="1" dirty="0" smtClean="0">
              <a:solidFill>
                <a:srgbClr val="1E1E1E"/>
              </a:solidFill>
              <a:latin typeface="Microsoft YaHei" charset="0"/>
              <a:ea typeface="Microsoft YaHei" charset="0"/>
              <a:cs typeface="Microsoft YaHei" charset="0"/>
            </a:endParaRPr>
          </a:p>
          <a:p>
            <a:pPr algn="ctr">
              <a:lnSpc>
                <a:spcPct val="120000"/>
              </a:lnSpc>
            </a:pPr>
            <a:r>
              <a:rPr lang="zh-CN" altLang="en-US" b="1" dirty="0">
                <a:solidFill>
                  <a:srgbClr val="1E1E1E"/>
                </a:solidFill>
                <a:latin typeface="Microsoft YaHei" charset="0"/>
                <a:ea typeface="Microsoft YaHei" charset="0"/>
                <a:cs typeface="Microsoft YaHei" charset="0"/>
              </a:rPr>
              <a:t>核心</a:t>
            </a:r>
            <a:r>
              <a:rPr lang="zh-CN" altLang="en-US" b="1" dirty="0" smtClean="0">
                <a:solidFill>
                  <a:srgbClr val="1E1E1E"/>
                </a:solidFill>
                <a:latin typeface="Microsoft YaHei" charset="0"/>
                <a:ea typeface="Microsoft YaHei" charset="0"/>
                <a:cs typeface="Microsoft YaHei" charset="0"/>
              </a:rPr>
              <a:t>能力</a:t>
            </a:r>
            <a:endParaRPr lang="en-US" altLang="zh-CN" b="1" dirty="0">
              <a:solidFill>
                <a:srgbClr val="1E1E1E"/>
              </a:solidFill>
              <a:latin typeface="Microsoft YaHei" charset="0"/>
              <a:ea typeface="Microsoft YaHei" charset="0"/>
              <a:cs typeface="Microsoft YaHei" charset="0"/>
            </a:endParaRPr>
          </a:p>
        </p:txBody>
      </p:sp>
      <p:sp>
        <p:nvSpPr>
          <p:cNvPr id="16" name="文本框 22"/>
          <p:cNvSpPr txBox="1"/>
          <p:nvPr/>
        </p:nvSpPr>
        <p:spPr>
          <a:xfrm>
            <a:off x="522376" y="2340608"/>
            <a:ext cx="1926981" cy="369332"/>
          </a:xfrm>
          <a:prstGeom prst="rect">
            <a:avLst/>
          </a:prstGeom>
          <a:noFill/>
        </p:spPr>
        <p:txBody>
          <a:bodyPr wrap="square" rtlCol="0">
            <a:spAutoFit/>
          </a:bodyPr>
          <a:lstStyle/>
          <a:p>
            <a:pPr algn="ctr"/>
            <a:r>
              <a:rPr lang="zh-CN" altLang="en-US" b="1" dirty="0" smtClean="0">
                <a:solidFill>
                  <a:srgbClr val="1E1E1E"/>
                </a:solidFill>
                <a:latin typeface="Microsoft YaHei" charset="0"/>
                <a:ea typeface="Microsoft YaHei" charset="0"/>
                <a:cs typeface="Microsoft YaHei" charset="0"/>
              </a:rPr>
              <a:t>阶段性战略</a:t>
            </a:r>
            <a:r>
              <a:rPr lang="zh-CN" altLang="en-US" b="1" dirty="0">
                <a:solidFill>
                  <a:srgbClr val="1E1E1E"/>
                </a:solidFill>
                <a:latin typeface="Microsoft YaHei" charset="0"/>
                <a:ea typeface="Microsoft YaHei" charset="0"/>
                <a:cs typeface="Microsoft YaHei" charset="0"/>
              </a:rPr>
              <a:t>目标</a:t>
            </a:r>
          </a:p>
        </p:txBody>
      </p:sp>
      <p:sp>
        <p:nvSpPr>
          <p:cNvPr id="28" name="矩形 27"/>
          <p:cNvSpPr/>
          <p:nvPr/>
        </p:nvSpPr>
        <p:spPr>
          <a:xfrm>
            <a:off x="2701672" y="3158087"/>
            <a:ext cx="8402032" cy="630953"/>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auto">
              <a:spcBef>
                <a:spcPts val="0"/>
              </a:spcBef>
              <a:spcAft>
                <a:spcPts val="0"/>
              </a:spcAft>
              <a:defRPr/>
            </a:pPr>
            <a:r>
              <a:rPr lang="zh-CN" altLang="en-US" kern="0" dirty="0">
                <a:solidFill>
                  <a:schemeClr val="bg1"/>
                </a:solidFill>
                <a:latin typeface="+mn-ea"/>
              </a:rPr>
              <a:t>为乡村阅读推广提供综合解决方案，提高乡村儿童的阅读品质。</a:t>
            </a:r>
          </a:p>
        </p:txBody>
      </p:sp>
      <p:sp>
        <p:nvSpPr>
          <p:cNvPr id="29" name="矩形 28"/>
          <p:cNvSpPr/>
          <p:nvPr/>
        </p:nvSpPr>
        <p:spPr>
          <a:xfrm>
            <a:off x="2701850" y="1363485"/>
            <a:ext cx="8401854" cy="708390"/>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latin typeface="微软雅黑" pitchFamily="34" charset="-122"/>
              </a:rPr>
              <a:t>每一个孩子，无论城乡、无论贫富、无论性别、无论大小，都能发现出色的自我，懂得爱的付出与回馈，共同创造一个丰富多彩的</a:t>
            </a:r>
            <a:r>
              <a:rPr lang="zh-CN" altLang="en-US" dirty="0" smtClean="0">
                <a:solidFill>
                  <a:srgbClr val="FFFFFF"/>
                </a:solidFill>
                <a:latin typeface="微软雅黑" pitchFamily="34" charset="-122"/>
              </a:rPr>
              <a:t>世界</a:t>
            </a:r>
            <a:endParaRPr lang="zh-CN" altLang="en-US" dirty="0">
              <a:solidFill>
                <a:srgbClr val="FFFFFF"/>
              </a:solidFill>
              <a:latin typeface="微软雅黑" pitchFamily="34" charset="-122"/>
            </a:endParaRPr>
          </a:p>
        </p:txBody>
      </p:sp>
      <p:grpSp>
        <p:nvGrpSpPr>
          <p:cNvPr id="7" name="组合 6"/>
          <p:cNvGrpSpPr/>
          <p:nvPr/>
        </p:nvGrpSpPr>
        <p:grpSpPr>
          <a:xfrm>
            <a:off x="8184232" y="4112540"/>
            <a:ext cx="2100470" cy="2651915"/>
            <a:chOff x="3626716" y="4077072"/>
            <a:chExt cx="2100470" cy="2651915"/>
          </a:xfrm>
        </p:grpSpPr>
        <p:sp>
          <p:nvSpPr>
            <p:cNvPr id="20" name="文本框 26"/>
            <p:cNvSpPr txBox="1"/>
            <p:nvPr/>
          </p:nvSpPr>
          <p:spPr>
            <a:xfrm>
              <a:off x="4120429" y="6363227"/>
              <a:ext cx="1218565" cy="365760"/>
            </a:xfrm>
            <a:prstGeom prst="rect">
              <a:avLst/>
            </a:prstGeom>
            <a:noFill/>
          </p:spPr>
          <p:txBody>
            <a:bodyPr wrap="square" rtlCol="0">
              <a:spAutoFit/>
            </a:bodyPr>
            <a:lstStyle/>
            <a:p>
              <a:r>
                <a:rPr lang="zh-CN" altLang="en-US" b="1" dirty="0" smtClean="0">
                  <a:solidFill>
                    <a:srgbClr val="1E1E1E"/>
                  </a:solidFill>
                  <a:latin typeface="Microsoft YaHei" charset="0"/>
                  <a:ea typeface="Microsoft YaHei" charset="0"/>
                  <a:cs typeface="Microsoft YaHei" charset="0"/>
                </a:rPr>
                <a:t>核心能力</a:t>
              </a:r>
              <a:endParaRPr lang="zh-CN" altLang="en-US" b="1" dirty="0">
                <a:solidFill>
                  <a:srgbClr val="1E1E1E"/>
                </a:solidFill>
                <a:latin typeface="Microsoft YaHei" charset="0"/>
                <a:ea typeface="Microsoft YaHei" charset="0"/>
                <a:cs typeface="Microsoft YaHei" charset="0"/>
              </a:endParaRPr>
            </a:p>
          </p:txBody>
        </p:sp>
        <p:grpSp>
          <p:nvGrpSpPr>
            <p:cNvPr id="6" name="组合 5"/>
            <p:cNvGrpSpPr/>
            <p:nvPr/>
          </p:nvGrpSpPr>
          <p:grpSpPr>
            <a:xfrm>
              <a:off x="3626716" y="4077072"/>
              <a:ext cx="2100470" cy="2280919"/>
              <a:chOff x="3626716" y="4077072"/>
              <a:chExt cx="2100470" cy="2280919"/>
            </a:xfrm>
          </p:grpSpPr>
          <p:sp>
            <p:nvSpPr>
              <p:cNvPr id="26" name="等腰三角形 9"/>
              <p:cNvSpPr/>
              <p:nvPr/>
            </p:nvSpPr>
            <p:spPr>
              <a:xfrm>
                <a:off x="3626829" y="4077072"/>
                <a:ext cx="2100357" cy="241720"/>
              </a:xfrm>
              <a:prstGeom prst="triangl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cs typeface="Microsoft YaHei" charset="0"/>
                </a:endParaRPr>
              </a:p>
            </p:txBody>
          </p:sp>
          <p:sp>
            <p:nvSpPr>
              <p:cNvPr id="19" name="矩形 18"/>
              <p:cNvSpPr/>
              <p:nvPr/>
            </p:nvSpPr>
            <p:spPr>
              <a:xfrm>
                <a:off x="3626716" y="4445948"/>
                <a:ext cx="2083582" cy="425210"/>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latin typeface="微软雅黑" pitchFamily="34" charset="-122"/>
                  </a:rPr>
                  <a:t>信息化</a:t>
                </a:r>
                <a:endParaRPr lang="en-US" altLang="zh-CN" dirty="0">
                  <a:solidFill>
                    <a:srgbClr val="FFFFFF"/>
                  </a:solidFill>
                  <a:latin typeface="微软雅黑" pitchFamily="34" charset="-122"/>
                </a:endParaRPr>
              </a:p>
            </p:txBody>
          </p:sp>
          <p:sp>
            <p:nvSpPr>
              <p:cNvPr id="21" name="矩形 20"/>
              <p:cNvSpPr/>
              <p:nvPr/>
            </p:nvSpPr>
            <p:spPr>
              <a:xfrm>
                <a:off x="3626716" y="4940231"/>
                <a:ext cx="2076678" cy="429194"/>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latin typeface="微软雅黑" pitchFamily="34" charset="-122"/>
                  </a:rPr>
                  <a:t>内容开发</a:t>
                </a:r>
                <a:endParaRPr lang="en-US" altLang="zh-CN" dirty="0">
                  <a:solidFill>
                    <a:srgbClr val="FFFFFF"/>
                  </a:solidFill>
                  <a:latin typeface="微软雅黑" pitchFamily="34" charset="-122"/>
                </a:endParaRPr>
              </a:p>
            </p:txBody>
          </p:sp>
          <p:sp>
            <p:nvSpPr>
              <p:cNvPr id="31" name="矩形 30"/>
              <p:cNvSpPr/>
              <p:nvPr/>
            </p:nvSpPr>
            <p:spPr>
              <a:xfrm>
                <a:off x="3626716" y="5438498"/>
                <a:ext cx="2100357" cy="425210"/>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latin typeface="微软雅黑" pitchFamily="34" charset="-122"/>
                  </a:rPr>
                  <a:t>内部治理</a:t>
                </a:r>
                <a:endParaRPr lang="en-US" altLang="zh-CN" dirty="0">
                  <a:solidFill>
                    <a:srgbClr val="FFFFFF"/>
                  </a:solidFill>
                  <a:latin typeface="微软雅黑" pitchFamily="34" charset="-122"/>
                </a:endParaRPr>
              </a:p>
            </p:txBody>
          </p:sp>
          <p:sp>
            <p:nvSpPr>
              <p:cNvPr id="34" name="矩形 33"/>
              <p:cNvSpPr/>
              <p:nvPr/>
            </p:nvSpPr>
            <p:spPr>
              <a:xfrm>
                <a:off x="3626716" y="5932781"/>
                <a:ext cx="2100357" cy="425210"/>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latin typeface="微软雅黑" pitchFamily="34" charset="-122"/>
                  </a:rPr>
                  <a:t>跨界</a:t>
                </a:r>
                <a:r>
                  <a:rPr lang="zh-CN" altLang="en-US" dirty="0" smtClean="0">
                    <a:solidFill>
                      <a:srgbClr val="FFFFFF"/>
                    </a:solidFill>
                    <a:latin typeface="微软雅黑" pitchFamily="34" charset="-122"/>
                  </a:rPr>
                  <a:t>资源链接</a:t>
                </a:r>
                <a:endParaRPr lang="en-US" altLang="zh-CN" dirty="0">
                  <a:solidFill>
                    <a:srgbClr val="FFFFFF"/>
                  </a:solidFill>
                  <a:latin typeface="微软雅黑" pitchFamily="34" charset="-122"/>
                </a:endParaRPr>
              </a:p>
            </p:txBody>
          </p:sp>
        </p:grpSp>
      </p:grpSp>
      <p:grpSp>
        <p:nvGrpSpPr>
          <p:cNvPr id="8" name="组合 7"/>
          <p:cNvGrpSpPr/>
          <p:nvPr/>
        </p:nvGrpSpPr>
        <p:grpSpPr>
          <a:xfrm>
            <a:off x="3863752" y="4125625"/>
            <a:ext cx="1913517" cy="2638830"/>
            <a:chOff x="8256238" y="4102538"/>
            <a:chExt cx="1913517" cy="2638830"/>
          </a:xfrm>
        </p:grpSpPr>
        <p:sp>
          <p:nvSpPr>
            <p:cNvPr id="25" name="文本框 31"/>
            <p:cNvSpPr txBox="1"/>
            <p:nvPr/>
          </p:nvSpPr>
          <p:spPr>
            <a:xfrm>
              <a:off x="8544272" y="6372036"/>
              <a:ext cx="1522901" cy="369332"/>
            </a:xfrm>
            <a:prstGeom prst="rect">
              <a:avLst/>
            </a:prstGeom>
            <a:noFill/>
          </p:spPr>
          <p:txBody>
            <a:bodyPr wrap="square" rtlCol="0">
              <a:spAutoFit/>
            </a:bodyPr>
            <a:lstStyle/>
            <a:p>
              <a:r>
                <a:rPr lang="zh-CN" altLang="en-US" b="1" dirty="0" smtClean="0">
                  <a:solidFill>
                    <a:srgbClr val="1E1E1E"/>
                  </a:solidFill>
                  <a:latin typeface="Microsoft YaHei" charset="0"/>
                  <a:ea typeface="Microsoft YaHei" charset="0"/>
                  <a:cs typeface="Microsoft YaHei" charset="0"/>
                </a:rPr>
                <a:t>价值观</a:t>
              </a:r>
              <a:r>
                <a:rPr lang="en-US" altLang="zh-CN" b="1" dirty="0" smtClean="0">
                  <a:solidFill>
                    <a:srgbClr val="1E1E1E"/>
                  </a:solidFill>
                  <a:latin typeface="Microsoft YaHei" charset="0"/>
                  <a:ea typeface="Microsoft YaHei" charset="0"/>
                  <a:cs typeface="Microsoft YaHei" charset="0"/>
                </a:rPr>
                <a:t>/</a:t>
              </a:r>
              <a:r>
                <a:rPr lang="zh-CN" altLang="en-US" b="1" dirty="0" smtClean="0">
                  <a:solidFill>
                    <a:srgbClr val="1E1E1E"/>
                  </a:solidFill>
                  <a:latin typeface="Microsoft YaHei" charset="0"/>
                  <a:ea typeface="Microsoft YaHei" charset="0"/>
                  <a:cs typeface="Microsoft YaHei" charset="0"/>
                </a:rPr>
                <a:t>文化</a:t>
              </a:r>
              <a:endParaRPr lang="zh-CN" altLang="en-US" b="1" dirty="0">
                <a:solidFill>
                  <a:srgbClr val="1E1E1E"/>
                </a:solidFill>
                <a:latin typeface="Microsoft YaHei" charset="0"/>
                <a:ea typeface="Microsoft YaHei" charset="0"/>
                <a:cs typeface="Microsoft YaHei" charset="0"/>
              </a:endParaRPr>
            </a:p>
          </p:txBody>
        </p:sp>
        <p:sp>
          <p:nvSpPr>
            <p:cNvPr id="27" name="等腰三角形 89"/>
            <p:cNvSpPr/>
            <p:nvPr/>
          </p:nvSpPr>
          <p:spPr>
            <a:xfrm>
              <a:off x="8256240" y="4102538"/>
              <a:ext cx="1887793" cy="253136"/>
            </a:xfrm>
            <a:prstGeom prst="triangle">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cs typeface="Microsoft YaHei" charset="0"/>
              </a:endParaRPr>
            </a:p>
          </p:txBody>
        </p:sp>
        <p:sp>
          <p:nvSpPr>
            <p:cNvPr id="36" name="矩形 35"/>
            <p:cNvSpPr/>
            <p:nvPr/>
          </p:nvSpPr>
          <p:spPr>
            <a:xfrm>
              <a:off x="8256238" y="4437112"/>
              <a:ext cx="1887793" cy="424800"/>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latin typeface="微软雅黑" pitchFamily="34" charset="-122"/>
                </a:rPr>
                <a:t>受益</a:t>
              </a:r>
              <a:r>
                <a:rPr lang="zh-CN" altLang="en-US" dirty="0" smtClean="0">
                  <a:solidFill>
                    <a:srgbClr val="FFFFFF"/>
                  </a:solidFill>
                  <a:latin typeface="微软雅黑" pitchFamily="34" charset="-122"/>
                </a:rPr>
                <a:t>方第一</a:t>
              </a:r>
              <a:endParaRPr lang="en-US" altLang="zh-CN" dirty="0">
                <a:solidFill>
                  <a:srgbClr val="FFFFFF"/>
                </a:solidFill>
                <a:latin typeface="微软雅黑" pitchFamily="34" charset="-122"/>
              </a:endParaRPr>
            </a:p>
          </p:txBody>
        </p:sp>
        <p:sp>
          <p:nvSpPr>
            <p:cNvPr id="37" name="矩形 36"/>
            <p:cNvSpPr/>
            <p:nvPr/>
          </p:nvSpPr>
          <p:spPr>
            <a:xfrm>
              <a:off x="8256238" y="4921833"/>
              <a:ext cx="1887793" cy="424800"/>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latin typeface="微软雅黑" pitchFamily="34" charset="-122"/>
                </a:rPr>
                <a:t>关爱</a:t>
              </a:r>
              <a:endParaRPr lang="en-US" altLang="zh-CN" dirty="0">
                <a:solidFill>
                  <a:srgbClr val="FFFFFF"/>
                </a:solidFill>
                <a:latin typeface="微软雅黑" pitchFamily="34" charset="-122"/>
              </a:endParaRPr>
            </a:p>
          </p:txBody>
        </p:sp>
        <p:sp>
          <p:nvSpPr>
            <p:cNvPr id="38" name="矩形 37"/>
            <p:cNvSpPr/>
            <p:nvPr/>
          </p:nvSpPr>
          <p:spPr>
            <a:xfrm>
              <a:off x="8256238" y="5406554"/>
              <a:ext cx="1887793" cy="424800"/>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latin typeface="微软雅黑" pitchFamily="34" charset="-122"/>
                </a:rPr>
                <a:t>参与</a:t>
              </a:r>
              <a:endParaRPr lang="en-US" altLang="zh-CN" dirty="0">
                <a:solidFill>
                  <a:srgbClr val="FFFFFF"/>
                </a:solidFill>
                <a:latin typeface="微软雅黑" pitchFamily="34" charset="-122"/>
              </a:endParaRPr>
            </a:p>
          </p:txBody>
        </p:sp>
        <p:sp>
          <p:nvSpPr>
            <p:cNvPr id="3" name="矩形 2"/>
            <p:cNvSpPr/>
            <p:nvPr/>
          </p:nvSpPr>
          <p:spPr>
            <a:xfrm>
              <a:off x="8256238" y="5891276"/>
              <a:ext cx="1913517" cy="424800"/>
            </a:xfrm>
            <a:prstGeom prst="rect">
              <a:avLst/>
            </a:prstGeom>
            <a:solidFill>
              <a:srgbClr val="313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latin typeface="微软雅黑" pitchFamily="34" charset="-122"/>
                </a:rPr>
                <a:t>专业</a:t>
              </a:r>
              <a:endParaRPr lang="zh-CN" altLang="en-US" dirty="0">
                <a:solidFill>
                  <a:srgbClr val="FFFFFF"/>
                </a:solidFill>
                <a:latin typeface="微软雅黑" pitchFamily="34" charset="-122"/>
              </a:endParaRPr>
            </a:p>
          </p:txBody>
        </p:sp>
      </p:grpSp>
      <p:sp>
        <p:nvSpPr>
          <p:cNvPr id="4" name="矩形 3"/>
          <p:cNvSpPr/>
          <p:nvPr/>
        </p:nvSpPr>
        <p:spPr>
          <a:xfrm>
            <a:off x="2701672" y="2299501"/>
            <a:ext cx="8402032" cy="437116"/>
          </a:xfrm>
          <a:prstGeom prst="rect">
            <a:avLst/>
          </a:prstGeom>
          <a:solidFill>
            <a:schemeClr val="tx2"/>
          </a:solidFill>
          <a:ln>
            <a:solidFill>
              <a:srgbClr val="313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62859"/>
                </a:solidFill>
                <a:latin typeface="微软雅黑" pitchFamily="34" charset="-122"/>
              </a:rPr>
              <a:t>成为支持与引导中国乡村儿童阅读推广领域持续发展的公益机构</a:t>
            </a:r>
          </a:p>
        </p:txBody>
      </p:sp>
      <p:sp>
        <p:nvSpPr>
          <p:cNvPr id="23" name="文本框 22"/>
          <p:cNvSpPr txBox="1"/>
          <p:nvPr/>
        </p:nvSpPr>
        <p:spPr>
          <a:xfrm>
            <a:off x="689163" y="3165019"/>
            <a:ext cx="1593407" cy="369332"/>
          </a:xfrm>
          <a:prstGeom prst="rect">
            <a:avLst/>
          </a:prstGeom>
          <a:noFill/>
        </p:spPr>
        <p:txBody>
          <a:bodyPr wrap="square" rtlCol="0">
            <a:spAutoFit/>
          </a:bodyPr>
          <a:lstStyle/>
          <a:p>
            <a:pPr algn="ctr"/>
            <a:r>
              <a:rPr lang="zh-CN" altLang="en-US" b="1" dirty="0">
                <a:solidFill>
                  <a:srgbClr val="1E1E1E"/>
                </a:solidFill>
                <a:latin typeface="Microsoft YaHei" charset="0"/>
                <a:ea typeface="Microsoft YaHei" charset="0"/>
                <a:cs typeface="Microsoft YaHei" charset="0"/>
              </a:rPr>
              <a:t>使命</a:t>
            </a:r>
          </a:p>
        </p:txBody>
      </p:sp>
      <p:sp>
        <p:nvSpPr>
          <p:cNvPr id="5" name="矩形 4"/>
          <p:cNvSpPr/>
          <p:nvPr/>
        </p:nvSpPr>
        <p:spPr>
          <a:xfrm>
            <a:off x="227348" y="3347577"/>
            <a:ext cx="2517036"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 2018</a:t>
            </a:r>
            <a:r>
              <a:rPr lang="zh-CN" altLang="zh-CN" dirty="0">
                <a:latin typeface="+mn-ea"/>
                <a:ea typeface="+mn-ea"/>
              </a:rPr>
              <a:t>年 </a:t>
            </a:r>
            <a:r>
              <a:rPr lang="en-US" altLang="zh-CN" dirty="0">
                <a:latin typeface="+mn-ea"/>
                <a:ea typeface="+mn-ea"/>
              </a:rPr>
              <a:t>– 2027</a:t>
            </a:r>
            <a:r>
              <a:rPr lang="zh-CN" altLang="zh-CN" dirty="0">
                <a:latin typeface="+mn-ea"/>
                <a:ea typeface="+mn-ea"/>
              </a:rPr>
              <a:t>年</a:t>
            </a:r>
            <a:r>
              <a:rPr lang="zh-CN" altLang="en-US" dirty="0">
                <a:latin typeface="+mn-ea"/>
                <a:ea typeface="+mn-ea"/>
              </a:rPr>
              <a:t>）</a:t>
            </a:r>
          </a:p>
        </p:txBody>
      </p:sp>
      <p:sp>
        <p:nvSpPr>
          <p:cNvPr id="24" name="矩形 23"/>
          <p:cNvSpPr/>
          <p:nvPr/>
        </p:nvSpPr>
        <p:spPr>
          <a:xfrm>
            <a:off x="227348" y="2555489"/>
            <a:ext cx="2517036"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 2018</a:t>
            </a:r>
            <a:r>
              <a:rPr lang="zh-CN" altLang="zh-CN" dirty="0">
                <a:latin typeface="+mn-ea"/>
                <a:ea typeface="+mn-ea"/>
              </a:rPr>
              <a:t>年 </a:t>
            </a:r>
            <a:r>
              <a:rPr lang="en-US" altLang="zh-CN" dirty="0">
                <a:latin typeface="+mn-ea"/>
                <a:ea typeface="+mn-ea"/>
              </a:rPr>
              <a:t>– 2027</a:t>
            </a:r>
            <a:r>
              <a:rPr lang="zh-CN" altLang="zh-CN" dirty="0">
                <a:latin typeface="+mn-ea"/>
                <a:ea typeface="+mn-ea"/>
              </a:rPr>
              <a:t>年</a:t>
            </a:r>
            <a:r>
              <a:rPr lang="zh-CN" altLang="en-US" dirty="0">
                <a:latin typeface="+mn-ea"/>
                <a:ea typeface="+mn-ea"/>
              </a:rPr>
              <a:t>）</a:t>
            </a:r>
          </a:p>
        </p:txBody>
      </p:sp>
    </p:spTree>
    <p:extLst>
      <p:ext uri="{BB962C8B-B14F-4D97-AF65-F5344CB8AC3E}">
        <p14:creationId xmlns:p14="http://schemas.microsoft.com/office/powerpoint/2010/main" val="380188650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1344" y="5445224"/>
            <a:ext cx="3287688" cy="1412776"/>
          </a:xfrm>
          <a:prstGeom prst="rect">
            <a:avLst/>
          </a:prstGeom>
          <a:solidFill>
            <a:schemeClr val="bg1"/>
          </a:solidFill>
        </p:spPr>
        <p:txBody>
          <a:bodyPr wrap="square" rtlCol="0">
            <a:spAutoFit/>
          </a:bodyPr>
          <a:lstStyle/>
          <a:p>
            <a:endParaRPr lang="zh-CN" altLang="en-US" dirty="0">
              <a:solidFill>
                <a:srgbClr val="1E1E1E"/>
              </a:solidFill>
              <a:latin typeface="Arial" panose="020B0604020202020204" pitchFamily="34" charset="0"/>
              <a:ea typeface="宋体" panose="02010600030101010101" pitchFamily="2" charset="-122"/>
            </a:endParaRPr>
          </a:p>
        </p:txBody>
      </p:sp>
      <p:sp>
        <p:nvSpPr>
          <p:cNvPr id="2" name="标题 1"/>
          <p:cNvSpPr>
            <a:spLocks noGrp="1"/>
          </p:cNvSpPr>
          <p:nvPr>
            <p:ph type="title"/>
          </p:nvPr>
        </p:nvSpPr>
        <p:spPr>
          <a:xfrm>
            <a:off x="497419" y="344847"/>
            <a:ext cx="11263212" cy="424732"/>
          </a:xfrm>
        </p:spPr>
        <p:txBody>
          <a:bodyPr/>
          <a:lstStyle/>
          <a:p>
            <a:r>
              <a:rPr lang="zh-CN" altLang="en-US" sz="2400" b="1" dirty="0" smtClean="0"/>
              <a:t>品牌定义</a:t>
            </a:r>
            <a:r>
              <a:rPr lang="en-US" altLang="zh-CN" sz="2400" b="1" dirty="0" smtClean="0"/>
              <a:t>——</a:t>
            </a:r>
            <a:r>
              <a:rPr lang="zh-CN" altLang="en-US" sz="2400" b="1" dirty="0" smtClean="0"/>
              <a:t>外</a:t>
            </a:r>
            <a:r>
              <a:rPr lang="zh-CN" altLang="en-US" sz="2400" b="1" dirty="0" smtClean="0">
                <a:latin typeface="+mn-ea"/>
              </a:rPr>
              <a:t>部</a:t>
            </a:r>
            <a:r>
              <a:rPr lang="zh-CN" altLang="en-US" sz="2400" b="1" dirty="0">
                <a:latin typeface="+mn-ea"/>
              </a:rPr>
              <a:t>视角讨论梳理</a:t>
            </a:r>
            <a:endParaRPr lang="zh-CN" altLang="en-US" sz="2400" b="1" dirty="0"/>
          </a:p>
        </p:txBody>
      </p:sp>
      <p:grpSp>
        <p:nvGrpSpPr>
          <p:cNvPr id="4" name="组合 3">
            <a:extLst>
              <a:ext uri="{FF2B5EF4-FFF2-40B4-BE49-F238E27FC236}">
                <a16:creationId xmlns:a16="http://schemas.microsoft.com/office/drawing/2014/main" xmlns="" id="{AFE19449-D79A-4722-A4B2-0D68FE71BE8B}"/>
              </a:ext>
            </a:extLst>
          </p:cNvPr>
          <p:cNvGrpSpPr/>
          <p:nvPr/>
        </p:nvGrpSpPr>
        <p:grpSpPr>
          <a:xfrm>
            <a:off x="1329618" y="1512493"/>
            <a:ext cx="9408368" cy="4704290"/>
            <a:chOff x="1415480" y="1172982"/>
            <a:chExt cx="9408368" cy="3768930"/>
          </a:xfrm>
        </p:grpSpPr>
        <p:sp>
          <p:nvSpPr>
            <p:cNvPr id="18" name="三角形 7"/>
            <p:cNvSpPr/>
            <p:nvPr/>
          </p:nvSpPr>
          <p:spPr>
            <a:xfrm rot="10800000">
              <a:off x="1534816" y="3943710"/>
              <a:ext cx="9289032" cy="998202"/>
            </a:xfrm>
            <a:prstGeom prst="triangle">
              <a:avLst/>
            </a:prstGeom>
            <a:solidFill>
              <a:srgbClr val="0F3188"/>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9" name="矩形 18"/>
            <p:cNvSpPr/>
            <p:nvPr/>
          </p:nvSpPr>
          <p:spPr>
            <a:xfrm>
              <a:off x="3131332" y="3923126"/>
              <a:ext cx="6096000" cy="892552"/>
            </a:xfrm>
            <a:prstGeom prst="rect">
              <a:avLst/>
            </a:prstGeom>
            <a:ln w="38100">
              <a:noFill/>
            </a:ln>
          </p:spPr>
          <p:txBody>
            <a:bodyPr>
              <a:spAutoFit/>
            </a:bodyPr>
            <a:lstStyle/>
            <a:p>
              <a:pPr algn="ctr"/>
              <a:r>
                <a:rPr lang="zh-CN" altLang="en-US" sz="2000" b="1" dirty="0">
                  <a:solidFill>
                    <a:srgbClr val="FFFFFF"/>
                  </a:solidFill>
                  <a:latin typeface="微软雅黑"/>
                  <a:ea typeface="微软雅黑"/>
                </a:rPr>
                <a:t>品牌主张</a:t>
              </a:r>
              <a:endParaRPr lang="zh-CN" altLang="en-US" sz="1200" b="1" dirty="0">
                <a:solidFill>
                  <a:srgbClr val="FFFFFF"/>
                </a:solidFill>
                <a:latin typeface="微软雅黑"/>
                <a:ea typeface="微软雅黑"/>
              </a:endParaRPr>
            </a:p>
            <a:p>
              <a:pPr algn="ctr"/>
              <a:r>
                <a:rPr lang="zh-CN" altLang="en-US" sz="1600" dirty="0">
                  <a:solidFill>
                    <a:srgbClr val="FFFFFF"/>
                  </a:solidFill>
                  <a:latin typeface="微软雅黑"/>
                  <a:ea typeface="微软雅黑"/>
                </a:rPr>
                <a:t>品牌向受众传达的最激动人心、引人入胜</a:t>
              </a:r>
            </a:p>
            <a:p>
              <a:pPr algn="ctr"/>
              <a:r>
                <a:rPr lang="zh-CN" altLang="en-US" sz="1600" dirty="0">
                  <a:solidFill>
                    <a:srgbClr val="FFFFFF"/>
                  </a:solidFill>
                  <a:latin typeface="微软雅黑"/>
                  <a:ea typeface="微软雅黑"/>
                </a:rPr>
                <a:t>的核心信息</a:t>
              </a:r>
              <a:endParaRPr lang="zh-CN" altLang="en-US" sz="1600" dirty="0">
                <a:solidFill>
                  <a:srgbClr val="1E1E1E"/>
                </a:solidFill>
                <a:latin typeface="微软雅黑"/>
                <a:ea typeface="微软雅黑"/>
              </a:endParaRPr>
            </a:p>
          </p:txBody>
        </p:sp>
        <p:sp>
          <p:nvSpPr>
            <p:cNvPr id="24" name="文本框 23"/>
            <p:cNvSpPr txBox="1"/>
            <p:nvPr/>
          </p:nvSpPr>
          <p:spPr>
            <a:xfrm>
              <a:off x="1415480" y="4615175"/>
              <a:ext cx="2862277" cy="307777"/>
            </a:xfrm>
            <a:prstGeom prst="rect">
              <a:avLst/>
            </a:prstGeom>
            <a:noFill/>
          </p:spPr>
          <p:txBody>
            <a:bodyPr wrap="square" rtlCol="0">
              <a:spAutoFit/>
            </a:bodyPr>
            <a:lstStyle/>
            <a:p>
              <a:r>
                <a:rPr lang="en-US" altLang="zh-CN" sz="1400" dirty="0" err="1">
                  <a:solidFill>
                    <a:srgbClr val="1E1E1E"/>
                  </a:solidFill>
                  <a:latin typeface="微软雅黑"/>
                  <a:ea typeface="微软雅黑"/>
                </a:rPr>
                <a:t>Interbrand</a:t>
              </a:r>
              <a:r>
                <a:rPr lang="zh-CN" altLang="en-US" sz="1400" dirty="0">
                  <a:solidFill>
                    <a:srgbClr val="1E1E1E"/>
                  </a:solidFill>
                  <a:latin typeface="微软雅黑"/>
                  <a:ea typeface="微软雅黑"/>
                </a:rPr>
                <a:t>品牌分析模型</a:t>
              </a:r>
            </a:p>
          </p:txBody>
        </p:sp>
        <p:sp>
          <p:nvSpPr>
            <p:cNvPr id="26" name="矩形 25"/>
            <p:cNvSpPr/>
            <p:nvPr/>
          </p:nvSpPr>
          <p:spPr>
            <a:xfrm>
              <a:off x="1534816" y="1174844"/>
              <a:ext cx="2952328" cy="131471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品牌愿景</a:t>
              </a:r>
              <a:r>
                <a:rPr kumimoji="1" lang="en-US" altLang="zh-CN" sz="2000" b="1" dirty="0">
                  <a:solidFill>
                    <a:srgbClr val="262859"/>
                  </a:solidFill>
                </a:rPr>
                <a:t>&amp;</a:t>
              </a:r>
              <a:r>
                <a:rPr kumimoji="1" lang="zh-CN" altLang="en-US" sz="2000" b="1" dirty="0">
                  <a:solidFill>
                    <a:srgbClr val="262859"/>
                  </a:solidFill>
                </a:rPr>
                <a:t>使命</a:t>
              </a:r>
              <a:endParaRPr kumimoji="1" lang="en-US" altLang="zh-CN" sz="800" dirty="0">
                <a:solidFill>
                  <a:srgbClr val="262859"/>
                </a:solidFill>
              </a:endParaRPr>
            </a:p>
          </p:txBody>
        </p:sp>
        <p:sp>
          <p:nvSpPr>
            <p:cNvPr id="30" name="矩形 29"/>
            <p:cNvSpPr/>
            <p:nvPr/>
          </p:nvSpPr>
          <p:spPr>
            <a:xfrm>
              <a:off x="1534816" y="2651195"/>
              <a:ext cx="2952328" cy="1231653"/>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价值观</a:t>
              </a:r>
              <a:endParaRPr kumimoji="1" lang="en-US" altLang="zh-CN" sz="2000" b="1" dirty="0">
                <a:solidFill>
                  <a:srgbClr val="262859"/>
                </a:solidFill>
              </a:endParaRPr>
            </a:p>
            <a:p>
              <a:pPr algn="ctr"/>
              <a:r>
                <a:rPr kumimoji="1" lang="zh-CN" altLang="en-US" sz="1400" dirty="0">
                  <a:solidFill>
                    <a:srgbClr val="1E1E1E"/>
                  </a:solidFill>
                </a:rPr>
                <a:t>受益方</a:t>
              </a:r>
              <a:r>
                <a:rPr kumimoji="1" lang="zh-CN" altLang="en-US" sz="1400" dirty="0" smtClean="0">
                  <a:solidFill>
                    <a:srgbClr val="1E1E1E"/>
                  </a:solidFill>
                </a:rPr>
                <a:t>第一</a:t>
              </a:r>
              <a:endParaRPr kumimoji="1" lang="en-US" altLang="zh-CN" sz="1400" dirty="0" smtClean="0">
                <a:solidFill>
                  <a:srgbClr val="1E1E1E"/>
                </a:solidFill>
              </a:endParaRPr>
            </a:p>
            <a:p>
              <a:pPr algn="ctr"/>
              <a:r>
                <a:rPr kumimoji="1" lang="zh-CN" altLang="en-US" sz="1400" dirty="0" smtClean="0">
                  <a:solidFill>
                    <a:srgbClr val="1E1E1E"/>
                  </a:solidFill>
                </a:rPr>
                <a:t>关爱</a:t>
              </a:r>
              <a:endParaRPr kumimoji="1" lang="en-US" altLang="zh-CN" sz="1400" dirty="0" smtClean="0">
                <a:solidFill>
                  <a:srgbClr val="1E1E1E"/>
                </a:solidFill>
              </a:endParaRPr>
            </a:p>
            <a:p>
              <a:pPr algn="ctr"/>
              <a:r>
                <a:rPr kumimoji="1" lang="zh-CN" altLang="en-US" sz="1400" dirty="0" smtClean="0">
                  <a:solidFill>
                    <a:srgbClr val="1E1E1E"/>
                  </a:solidFill>
                </a:rPr>
                <a:t>参与</a:t>
              </a:r>
              <a:endParaRPr kumimoji="1" lang="en-US" altLang="zh-CN" sz="1400" dirty="0" smtClean="0">
                <a:solidFill>
                  <a:srgbClr val="1E1E1E"/>
                </a:solidFill>
              </a:endParaRPr>
            </a:p>
            <a:p>
              <a:pPr algn="ctr"/>
              <a:r>
                <a:rPr kumimoji="1" lang="zh-CN" altLang="en-US" sz="1400" dirty="0" smtClean="0">
                  <a:solidFill>
                    <a:srgbClr val="1E1E1E"/>
                  </a:solidFill>
                </a:rPr>
                <a:t>专业</a:t>
              </a:r>
              <a:endParaRPr kumimoji="1" lang="zh-CN" altLang="en-US" sz="1400" dirty="0">
                <a:solidFill>
                  <a:srgbClr val="1E1E1E"/>
                </a:solidFill>
              </a:endParaRPr>
            </a:p>
          </p:txBody>
        </p:sp>
        <p:sp>
          <p:nvSpPr>
            <p:cNvPr id="31" name="矩形 30"/>
            <p:cNvSpPr/>
            <p:nvPr/>
          </p:nvSpPr>
          <p:spPr>
            <a:xfrm>
              <a:off x="4583832" y="1174844"/>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smtClean="0">
                  <a:solidFill>
                    <a:srgbClr val="262859"/>
                  </a:solidFill>
                </a:rPr>
                <a:t>品牌定义</a:t>
              </a:r>
              <a:endParaRPr kumimoji="1" lang="en-US" altLang="zh-CN" sz="800" dirty="0">
                <a:solidFill>
                  <a:srgbClr val="FFFFFF"/>
                </a:solidFill>
              </a:endParaRPr>
            </a:p>
            <a:p>
              <a:pPr algn="ctr"/>
              <a:r>
                <a:rPr kumimoji="1" lang="zh-CN" altLang="en-US" sz="1400" dirty="0">
                  <a:solidFill>
                    <a:srgbClr val="1E1E1E"/>
                  </a:solidFill>
                </a:rPr>
                <a:t>如何在市场上占据一个具有差异性，相关性和竞争力的位置。</a:t>
              </a:r>
              <a:endParaRPr kumimoji="1" lang="en-US" altLang="zh-CN" sz="1400" dirty="0">
                <a:solidFill>
                  <a:srgbClr val="1E1E1E"/>
                </a:solidFill>
              </a:endParaRPr>
            </a:p>
          </p:txBody>
        </p:sp>
        <p:sp>
          <p:nvSpPr>
            <p:cNvPr id="32" name="矩形 31"/>
            <p:cNvSpPr/>
            <p:nvPr/>
          </p:nvSpPr>
          <p:spPr>
            <a:xfrm>
              <a:off x="4583832" y="2550847"/>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latin typeface="微软雅黑"/>
                </a:rPr>
                <a:t>品牌个性</a:t>
              </a:r>
              <a:r>
                <a:rPr kumimoji="1" lang="en-US" altLang="zh-CN" sz="2000" b="1" dirty="0">
                  <a:solidFill>
                    <a:srgbClr val="262859"/>
                  </a:solidFill>
                  <a:latin typeface="微软雅黑"/>
                </a:rPr>
                <a:t>&amp;</a:t>
              </a:r>
              <a:r>
                <a:rPr kumimoji="1" lang="zh-CN" altLang="en-US" sz="2000" b="1" dirty="0">
                  <a:solidFill>
                    <a:srgbClr val="262859"/>
                  </a:solidFill>
                  <a:latin typeface="微软雅黑"/>
                </a:rPr>
                <a:t>形象</a:t>
              </a:r>
              <a:endParaRPr kumimoji="1" lang="en-US" altLang="zh-CN" sz="2000" b="1" dirty="0">
                <a:solidFill>
                  <a:srgbClr val="262859"/>
                </a:solidFill>
                <a:latin typeface="微软雅黑"/>
              </a:endParaRPr>
            </a:p>
            <a:p>
              <a:pPr algn="ctr"/>
              <a:r>
                <a:rPr kumimoji="1" lang="zh-CN" altLang="en-US" sz="1400" dirty="0">
                  <a:solidFill>
                    <a:srgbClr val="1E1E1E"/>
                  </a:solidFill>
                </a:rPr>
                <a:t>品牌拟人的个性化特征：如何专业？怎么样的正能量？</a:t>
              </a:r>
            </a:p>
          </p:txBody>
        </p:sp>
        <p:sp>
          <p:nvSpPr>
            <p:cNvPr id="33" name="矩形 32"/>
            <p:cNvSpPr/>
            <p:nvPr/>
          </p:nvSpPr>
          <p:spPr>
            <a:xfrm>
              <a:off x="7632848" y="1172982"/>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目标受众洞察</a:t>
              </a:r>
              <a:endParaRPr kumimoji="1" lang="en-US" altLang="zh-CN" sz="2000" b="1" dirty="0">
                <a:solidFill>
                  <a:srgbClr val="262859"/>
                </a:solidFill>
              </a:endParaRPr>
            </a:p>
            <a:p>
              <a:pPr algn="ctr"/>
              <a:r>
                <a:rPr kumimoji="1" lang="zh-CN" altLang="en-US" sz="1400" dirty="0">
                  <a:solidFill>
                    <a:srgbClr val="1E1E1E"/>
                  </a:solidFill>
                </a:rPr>
                <a:t>清晰、深入地理解各个利益相关方潜在需求和机会</a:t>
              </a:r>
            </a:p>
          </p:txBody>
        </p:sp>
        <p:sp>
          <p:nvSpPr>
            <p:cNvPr id="34" name="矩形 33"/>
            <p:cNvSpPr/>
            <p:nvPr/>
          </p:nvSpPr>
          <p:spPr>
            <a:xfrm>
              <a:off x="7632848" y="2548985"/>
              <a:ext cx="2952328" cy="1332000"/>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驱动因素</a:t>
              </a:r>
              <a:endParaRPr kumimoji="1" lang="en-US" altLang="zh-CN" sz="2000" b="1" dirty="0">
                <a:solidFill>
                  <a:srgbClr val="262859"/>
                </a:solidFill>
              </a:endParaRPr>
            </a:p>
            <a:p>
              <a:pPr algn="ctr"/>
              <a:r>
                <a:rPr kumimoji="1" lang="zh-CN" altLang="en-US" sz="1400" dirty="0">
                  <a:solidFill>
                    <a:srgbClr val="1E1E1E"/>
                  </a:solidFill>
                </a:rPr>
                <a:t>能满足受众需求</a:t>
              </a:r>
              <a:endParaRPr kumimoji="1" lang="en-US" altLang="zh-CN" sz="1400" dirty="0">
                <a:solidFill>
                  <a:srgbClr val="1E1E1E"/>
                </a:solidFill>
              </a:endParaRPr>
            </a:p>
            <a:p>
              <a:pPr algn="ctr"/>
              <a:r>
                <a:rPr kumimoji="1" lang="zh-CN" altLang="en-US" sz="1400" dirty="0">
                  <a:solidFill>
                    <a:srgbClr val="1E1E1E"/>
                  </a:solidFill>
                </a:rPr>
                <a:t>促进受众选择的因素</a:t>
              </a:r>
            </a:p>
          </p:txBody>
        </p:sp>
      </p:grpSp>
      <p:sp>
        <p:nvSpPr>
          <p:cNvPr id="27" name="矩形 26">
            <a:extLst>
              <a:ext uri="{FF2B5EF4-FFF2-40B4-BE49-F238E27FC236}">
                <a16:creationId xmlns:a16="http://schemas.microsoft.com/office/drawing/2014/main" xmlns="" id="{54F699E9-A7C4-459B-958B-03589FE41D7F}"/>
              </a:ext>
            </a:extLst>
          </p:cNvPr>
          <p:cNvSpPr/>
          <p:nvPr/>
        </p:nvSpPr>
        <p:spPr>
          <a:xfrm>
            <a:off x="5879976" y="4149080"/>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29" name="矩形 28">
            <a:extLst>
              <a:ext uri="{FF2B5EF4-FFF2-40B4-BE49-F238E27FC236}">
                <a16:creationId xmlns:a16="http://schemas.microsoft.com/office/drawing/2014/main" xmlns="" id="{3C288C6A-8ADC-4534-9CCC-69F6497BB6F1}"/>
              </a:ext>
            </a:extLst>
          </p:cNvPr>
          <p:cNvSpPr/>
          <p:nvPr/>
        </p:nvSpPr>
        <p:spPr>
          <a:xfrm>
            <a:off x="8904312" y="4149080"/>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35" name="矩形 34">
            <a:extLst>
              <a:ext uri="{FF2B5EF4-FFF2-40B4-BE49-F238E27FC236}">
                <a16:creationId xmlns:a16="http://schemas.microsoft.com/office/drawing/2014/main" xmlns="" id="{3069BF3B-53A4-4762-962F-6A810D005969}"/>
              </a:ext>
            </a:extLst>
          </p:cNvPr>
          <p:cNvSpPr/>
          <p:nvPr/>
        </p:nvSpPr>
        <p:spPr>
          <a:xfrm>
            <a:off x="5735960" y="2420888"/>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36" name="矩形 35">
            <a:extLst>
              <a:ext uri="{FF2B5EF4-FFF2-40B4-BE49-F238E27FC236}">
                <a16:creationId xmlns:a16="http://schemas.microsoft.com/office/drawing/2014/main" xmlns="" id="{489C6971-CEA5-4C5E-AF4A-69F8A7A1B41E}"/>
              </a:ext>
            </a:extLst>
          </p:cNvPr>
          <p:cNvSpPr/>
          <p:nvPr/>
        </p:nvSpPr>
        <p:spPr>
          <a:xfrm>
            <a:off x="9048328" y="2492896"/>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5" name="矩形 4">
            <a:extLst>
              <a:ext uri="{FF2B5EF4-FFF2-40B4-BE49-F238E27FC236}">
                <a16:creationId xmlns:a16="http://schemas.microsoft.com/office/drawing/2014/main" xmlns="" id="{EADAA389-153D-4745-9FFE-5A9C4BE64160}"/>
              </a:ext>
            </a:extLst>
          </p:cNvPr>
          <p:cNvSpPr/>
          <p:nvPr/>
        </p:nvSpPr>
        <p:spPr>
          <a:xfrm>
            <a:off x="1629476" y="1994928"/>
            <a:ext cx="2646218" cy="1169551"/>
          </a:xfrm>
          <a:prstGeom prst="rect">
            <a:avLst/>
          </a:prstGeom>
        </p:spPr>
        <p:txBody>
          <a:bodyPr wrap="square">
            <a:spAutoFit/>
          </a:bodyPr>
          <a:lstStyle/>
          <a:p>
            <a:pPr lvl="0" algn="ctr"/>
            <a:r>
              <a:rPr lang="zh-CN" altLang="en-US" sz="1400" dirty="0">
                <a:latin typeface="微软雅黑" pitchFamily="34" charset="-122"/>
                <a:ea typeface="微软雅黑"/>
              </a:rPr>
              <a:t>每一个孩子，无论城乡、无论贫富、无论性别、无论大小，都能发现出色的自我，懂得爱的付出与回馈，共同创造一个丰富多彩的世界</a:t>
            </a:r>
          </a:p>
        </p:txBody>
      </p:sp>
      <p:sp>
        <p:nvSpPr>
          <p:cNvPr id="7" name="矩形 6"/>
          <p:cNvSpPr/>
          <p:nvPr/>
        </p:nvSpPr>
        <p:spPr>
          <a:xfrm>
            <a:off x="7436918" y="1340768"/>
            <a:ext cx="3369521" cy="36300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482849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81A942C-C18F-41D3-9C1F-38A3AEDFA756}"/>
              </a:ext>
            </a:extLst>
          </p:cNvPr>
          <p:cNvSpPr>
            <a:spLocks noGrp="1"/>
          </p:cNvSpPr>
          <p:nvPr>
            <p:ph type="title"/>
          </p:nvPr>
        </p:nvSpPr>
        <p:spPr>
          <a:xfrm>
            <a:off x="407368" y="286407"/>
            <a:ext cx="11263212" cy="424732"/>
          </a:xfrm>
        </p:spPr>
        <p:txBody>
          <a:bodyPr/>
          <a:lstStyle/>
          <a:p>
            <a:r>
              <a:rPr lang="zh-CN" altLang="en-US" sz="2400" b="1" dirty="0"/>
              <a:t>外部视角：利益相关方洞察</a:t>
            </a:r>
            <a:r>
              <a:rPr lang="en-US" altLang="zh-CN" sz="2400" b="1" dirty="0"/>
              <a:t>——</a:t>
            </a:r>
            <a:r>
              <a:rPr lang="zh-CN" altLang="en-US" sz="2400" b="1" dirty="0"/>
              <a:t>态度</a:t>
            </a:r>
            <a:r>
              <a:rPr lang="en-US" altLang="zh-CN" sz="2400" b="1" dirty="0"/>
              <a:t>&amp;</a:t>
            </a:r>
            <a:r>
              <a:rPr lang="zh-CN" altLang="en-US" sz="2400" b="1" dirty="0"/>
              <a:t>动机总结</a:t>
            </a:r>
          </a:p>
        </p:txBody>
      </p:sp>
      <p:graphicFrame>
        <p:nvGraphicFramePr>
          <p:cNvPr id="4" name="表格 3">
            <a:extLst>
              <a:ext uri="{FF2B5EF4-FFF2-40B4-BE49-F238E27FC236}">
                <a16:creationId xmlns="" xmlns:a16="http://schemas.microsoft.com/office/drawing/2014/main" id="{C09752A8-35AB-400B-BA77-A77D6819798F}"/>
              </a:ext>
            </a:extLst>
          </p:cNvPr>
          <p:cNvGraphicFramePr>
            <a:graphicFrameLocks noGrp="1"/>
          </p:cNvGraphicFramePr>
          <p:nvPr>
            <p:extLst/>
          </p:nvPr>
        </p:nvGraphicFramePr>
        <p:xfrm>
          <a:off x="559472" y="1556792"/>
          <a:ext cx="10361062" cy="5000922"/>
        </p:xfrm>
        <a:graphic>
          <a:graphicData uri="http://schemas.openxmlformats.org/drawingml/2006/table">
            <a:tbl>
              <a:tblPr firstRow="1" bandRow="1">
                <a:tableStyleId>{5C22544A-7EE6-4342-B048-85BDC9FD1C3A}</a:tableStyleId>
              </a:tblPr>
              <a:tblGrid>
                <a:gridCol w="540577">
                  <a:extLst>
                    <a:ext uri="{9D8B030D-6E8A-4147-A177-3AD203B41FA5}">
                      <a16:colId xmlns="" xmlns:a16="http://schemas.microsoft.com/office/drawing/2014/main" val="297507396"/>
                    </a:ext>
                  </a:extLst>
                </a:gridCol>
                <a:gridCol w="1531635">
                  <a:extLst>
                    <a:ext uri="{9D8B030D-6E8A-4147-A177-3AD203B41FA5}">
                      <a16:colId xmlns="" xmlns:a16="http://schemas.microsoft.com/office/drawing/2014/main" val="3395144202"/>
                    </a:ext>
                  </a:extLst>
                </a:gridCol>
                <a:gridCol w="1331202">
                  <a:extLst>
                    <a:ext uri="{9D8B030D-6E8A-4147-A177-3AD203B41FA5}">
                      <a16:colId xmlns="" xmlns:a16="http://schemas.microsoft.com/office/drawing/2014/main" val="3325739351"/>
                    </a:ext>
                  </a:extLst>
                </a:gridCol>
                <a:gridCol w="6957648">
                  <a:extLst>
                    <a:ext uri="{9D8B030D-6E8A-4147-A177-3AD203B41FA5}">
                      <a16:colId xmlns="" xmlns:a16="http://schemas.microsoft.com/office/drawing/2014/main" val="2027880958"/>
                    </a:ext>
                  </a:extLst>
                </a:gridCol>
              </a:tblGrid>
              <a:tr h="717172">
                <a:tc gridSpan="2">
                  <a:txBody>
                    <a:bodyPr/>
                    <a:lstStyle/>
                    <a:p>
                      <a:pPr algn="ctr"/>
                      <a:r>
                        <a:rPr lang="zh-CN" altLang="en-US" dirty="0"/>
                        <a:t>利益相关方</a:t>
                      </a:r>
                    </a:p>
                  </a:txBody>
                  <a:tcPr/>
                </a:tc>
                <a:tc hMerge="1">
                  <a:txBody>
                    <a:bodyPr/>
                    <a:lstStyle/>
                    <a:p>
                      <a:endParaRPr lang="zh-CN" altLang="en-US" dirty="0"/>
                    </a:p>
                  </a:txBody>
                  <a:tcPr/>
                </a:tc>
                <a:tc>
                  <a:txBody>
                    <a:bodyPr/>
                    <a:lstStyle/>
                    <a:p>
                      <a:pPr algn="ctr"/>
                      <a:r>
                        <a:rPr lang="zh-CN" altLang="en-US" dirty="0"/>
                        <a:t>重要性</a:t>
                      </a:r>
                    </a:p>
                  </a:txBody>
                  <a:tcPr/>
                </a:tc>
                <a:tc>
                  <a:txBody>
                    <a:bodyPr/>
                    <a:lstStyle/>
                    <a:p>
                      <a:pPr algn="ctr"/>
                      <a:r>
                        <a:rPr lang="zh-CN" altLang="en-US" dirty="0"/>
                        <a:t>态度</a:t>
                      </a:r>
                      <a:r>
                        <a:rPr lang="en-US" altLang="zh-CN" dirty="0"/>
                        <a:t>&amp;</a:t>
                      </a:r>
                      <a:r>
                        <a:rPr lang="zh-CN" altLang="en-US" dirty="0"/>
                        <a:t>动机</a:t>
                      </a:r>
                    </a:p>
                  </a:txBody>
                  <a:tcPr/>
                </a:tc>
                <a:extLst>
                  <a:ext uri="{0D108BD9-81ED-4DB2-BD59-A6C34878D82A}">
                    <a16:rowId xmlns="" xmlns:a16="http://schemas.microsoft.com/office/drawing/2014/main" val="3894169502"/>
                  </a:ext>
                </a:extLst>
              </a:tr>
              <a:tr h="374333">
                <a:tc rowSpan="2">
                  <a:txBody>
                    <a:bodyPr/>
                    <a:lstStyle/>
                    <a:p>
                      <a:pPr algn="ctr"/>
                      <a:r>
                        <a:rPr lang="zh-CN" altLang="en-US" dirty="0"/>
                        <a:t>受益方</a:t>
                      </a:r>
                    </a:p>
                  </a:txBody>
                  <a:tcPr anchor="ctr">
                    <a:solidFill>
                      <a:schemeClr val="accent1">
                        <a:lumMod val="20000"/>
                        <a:lumOff val="80000"/>
                      </a:schemeClr>
                    </a:solidFill>
                  </a:tcPr>
                </a:tc>
                <a:tc>
                  <a:txBody>
                    <a:bodyPr/>
                    <a:lstStyle/>
                    <a:p>
                      <a:r>
                        <a:rPr lang="zh-CN" altLang="en-US" sz="1600" dirty="0"/>
                        <a:t>学生</a:t>
                      </a:r>
                    </a:p>
                  </a:txBody>
                  <a:tcPr>
                    <a:solidFill>
                      <a:schemeClr val="accent1">
                        <a:lumMod val="20000"/>
                        <a:lumOff val="80000"/>
                      </a:schemeClr>
                    </a:solidFill>
                  </a:tcPr>
                </a:tc>
                <a:tc>
                  <a:txBody>
                    <a:bodyPr/>
                    <a:lstStyle/>
                    <a:p>
                      <a:r>
                        <a:rPr lang="zh-CN" altLang="en-US" sz="1600" kern="1200" dirty="0"/>
                        <a:t>★★★★★</a:t>
                      </a:r>
                      <a:endParaRPr lang="zh-CN" altLang="en-US" sz="1600" dirty="0"/>
                    </a:p>
                  </a:txBody>
                  <a:tcPr>
                    <a:solidFill>
                      <a:schemeClr val="accent1">
                        <a:lumMod val="20000"/>
                        <a:lumOff val="80000"/>
                      </a:schemeClr>
                    </a:solidFill>
                  </a:tcPr>
                </a:tc>
                <a:tc>
                  <a:txBody>
                    <a:bodyPr/>
                    <a:lstStyle/>
                    <a:p>
                      <a:pPr marL="285750" indent="-285750">
                        <a:buFont typeface="Arial" panose="020B0604020202020204" pitchFamily="34" charset="0"/>
                        <a:buChar char="•"/>
                      </a:pPr>
                      <a:r>
                        <a:rPr lang="zh-CN" altLang="en-US" sz="1600" dirty="0"/>
                        <a:t>兴趣爱好，获得娱乐和放松</a:t>
                      </a:r>
                      <a:endParaRPr lang="en-US" altLang="zh-CN" sz="1600" dirty="0"/>
                    </a:p>
                  </a:txBody>
                  <a:tcPr>
                    <a:solidFill>
                      <a:schemeClr val="accent1">
                        <a:lumMod val="20000"/>
                        <a:lumOff val="80000"/>
                      </a:schemeClr>
                    </a:solidFill>
                  </a:tcPr>
                </a:tc>
                <a:extLst>
                  <a:ext uri="{0D108BD9-81ED-4DB2-BD59-A6C34878D82A}">
                    <a16:rowId xmlns="" xmlns:a16="http://schemas.microsoft.com/office/drawing/2014/main" val="3052414175"/>
                  </a:ext>
                </a:extLst>
              </a:tr>
              <a:tr h="646574">
                <a:tc vMerge="1">
                  <a:txBody>
                    <a:bodyPr/>
                    <a:lstStyle/>
                    <a:p>
                      <a:endParaRPr lang="zh-CN" altLang="en-US" dirty="0"/>
                    </a:p>
                  </a:txBody>
                  <a:tcPr/>
                </a:tc>
                <a:tc>
                  <a:txBody>
                    <a:bodyPr/>
                    <a:lstStyle/>
                    <a:p>
                      <a:r>
                        <a:rPr lang="zh-CN" altLang="en-US" sz="1600" dirty="0"/>
                        <a:t>种子教师</a:t>
                      </a:r>
                    </a:p>
                  </a:txBody>
                  <a:tcPr>
                    <a:solidFill>
                      <a:schemeClr val="accent1">
                        <a:lumMod val="20000"/>
                        <a:lumOff val="80000"/>
                      </a:schemeClr>
                    </a:solidFill>
                  </a:tcPr>
                </a:tc>
                <a:tc>
                  <a:txBody>
                    <a:bodyPr/>
                    <a:lstStyle/>
                    <a:p>
                      <a:r>
                        <a:rPr lang="zh-CN" altLang="en-US" sz="1600" kern="1200" dirty="0"/>
                        <a:t>★★★★★</a:t>
                      </a:r>
                      <a:endParaRPr lang="zh-CN" altLang="en-US" sz="1600" dirty="0"/>
                    </a:p>
                  </a:txBody>
                  <a:tcPr>
                    <a:solidFill>
                      <a:schemeClr val="accent1">
                        <a:lumMod val="20000"/>
                        <a:lumOff val="80000"/>
                      </a:schemeClr>
                    </a:solidFill>
                  </a:tcPr>
                </a:tc>
                <a:tc>
                  <a:txBody>
                    <a:bodyPr/>
                    <a:lstStyle/>
                    <a:p>
                      <a:pPr marL="285750" indent="-285750">
                        <a:buFont typeface="Arial" panose="020B0604020202020204" pitchFamily="34" charset="0"/>
                        <a:buChar char="•"/>
                      </a:pPr>
                      <a:r>
                        <a:rPr lang="zh-CN" altLang="en-US" sz="1600" dirty="0"/>
                        <a:t>自身教学能力提高和学习的需求</a:t>
                      </a:r>
                      <a:endParaRPr lang="en-US" altLang="zh-CN" sz="1600" dirty="0">
                        <a:sym typeface="Wingdings" panose="05000000000000000000" pitchFamily="2" charset="2"/>
                      </a:endParaRPr>
                    </a:p>
                    <a:p>
                      <a:pPr marL="285750" indent="-285750">
                        <a:buFont typeface="Arial" panose="020B0604020202020204" pitchFamily="34" charset="0"/>
                        <a:buChar char="•"/>
                      </a:pPr>
                      <a:r>
                        <a:rPr lang="zh-CN" altLang="en-US" sz="1600" dirty="0"/>
                        <a:t>提高学生的整体素质</a:t>
                      </a:r>
                      <a:endParaRPr lang="en-US" altLang="zh-CN" sz="1600" dirty="0"/>
                    </a:p>
                    <a:p>
                      <a:pPr marL="285750" indent="-285750">
                        <a:buFont typeface="Arial" panose="020B0604020202020204" pitchFamily="34" charset="0"/>
                        <a:buChar char="•"/>
                      </a:pPr>
                      <a:r>
                        <a:rPr lang="zh-CN" altLang="en-US" sz="1600" dirty="0"/>
                        <a:t>教学设施硬件支持</a:t>
                      </a:r>
                      <a:endParaRPr lang="en-US" altLang="zh-CN" sz="1600" dirty="0"/>
                    </a:p>
                  </a:txBody>
                  <a:tcPr>
                    <a:solidFill>
                      <a:schemeClr val="accent1">
                        <a:lumMod val="20000"/>
                        <a:lumOff val="80000"/>
                      </a:schemeClr>
                    </a:solidFill>
                  </a:tcPr>
                </a:tc>
                <a:extLst>
                  <a:ext uri="{0D108BD9-81ED-4DB2-BD59-A6C34878D82A}">
                    <a16:rowId xmlns="" xmlns:a16="http://schemas.microsoft.com/office/drawing/2014/main" val="3927715590"/>
                  </a:ext>
                </a:extLst>
              </a:tr>
              <a:tr h="374333">
                <a:tc rowSpan="3">
                  <a:txBody>
                    <a:bodyPr/>
                    <a:lstStyle/>
                    <a:p>
                      <a:pPr algn="ctr"/>
                      <a:r>
                        <a:rPr lang="zh-CN" altLang="en-US" dirty="0"/>
                        <a:t>资助方</a:t>
                      </a:r>
                    </a:p>
                  </a:txBody>
                  <a:tcPr anchor="ctr">
                    <a:solidFill>
                      <a:schemeClr val="accent1">
                        <a:lumMod val="40000"/>
                        <a:lumOff val="60000"/>
                      </a:schemeClr>
                    </a:solidFill>
                  </a:tcPr>
                </a:tc>
                <a:tc>
                  <a:txBody>
                    <a:bodyPr/>
                    <a:lstStyle/>
                    <a:p>
                      <a:r>
                        <a:rPr lang="zh-CN" altLang="en-US" sz="1600" dirty="0"/>
                        <a:t>个人</a:t>
                      </a:r>
                    </a:p>
                  </a:txBody>
                  <a:tcPr>
                    <a:solidFill>
                      <a:schemeClr val="accent1">
                        <a:lumMod val="40000"/>
                        <a:lumOff val="60000"/>
                      </a:schemeClr>
                    </a:solidFill>
                  </a:tcPr>
                </a:tc>
                <a:tc>
                  <a:txBody>
                    <a:bodyPr/>
                    <a:lstStyle/>
                    <a:p>
                      <a:r>
                        <a:rPr lang="zh-CN" altLang="en-US" sz="1600" kern="1200" dirty="0"/>
                        <a:t>★★★★</a:t>
                      </a:r>
                      <a:endParaRPr lang="zh-CN" altLang="en-US" sz="1600" dirty="0"/>
                    </a:p>
                  </a:txBody>
                  <a:tcPr>
                    <a:solidFill>
                      <a:schemeClr val="accent1">
                        <a:lumMod val="40000"/>
                        <a:lumOff val="60000"/>
                      </a:schemeClr>
                    </a:solidFill>
                  </a:tcPr>
                </a:tc>
                <a:tc>
                  <a:txBody>
                    <a:bodyPr/>
                    <a:lstStyle/>
                    <a:p>
                      <a:pPr marL="285750" indent="-285750">
                        <a:buFont typeface="Arial" panose="020B0604020202020204" pitchFamily="34" charset="0"/>
                        <a:buChar char="•"/>
                      </a:pPr>
                      <a:r>
                        <a:rPr lang="zh-CN" altLang="en-US" sz="1600" dirty="0"/>
                        <a:t>对阅读的感情和满天星价值观的认同，想要回馈乡村</a:t>
                      </a:r>
                    </a:p>
                  </a:txBody>
                  <a:tcPr>
                    <a:solidFill>
                      <a:schemeClr val="accent1">
                        <a:lumMod val="40000"/>
                        <a:lumOff val="60000"/>
                      </a:schemeClr>
                    </a:solidFill>
                  </a:tcPr>
                </a:tc>
                <a:extLst>
                  <a:ext uri="{0D108BD9-81ED-4DB2-BD59-A6C34878D82A}">
                    <a16:rowId xmlns="" xmlns:a16="http://schemas.microsoft.com/office/drawing/2014/main" val="9020019"/>
                  </a:ext>
                </a:extLst>
              </a:tr>
              <a:tr h="646574">
                <a:tc vMerge="1">
                  <a:txBody>
                    <a:bodyPr/>
                    <a:lstStyle/>
                    <a:p>
                      <a:endParaRPr lang="zh-CN" altLang="en-US" dirty="0"/>
                    </a:p>
                  </a:txBody>
                  <a:tcPr/>
                </a:tc>
                <a:tc>
                  <a:txBody>
                    <a:bodyPr/>
                    <a:lstStyle/>
                    <a:p>
                      <a:r>
                        <a:rPr lang="zh-CN" altLang="en-US" sz="1600" dirty="0"/>
                        <a:t>企业</a:t>
                      </a:r>
                    </a:p>
                  </a:txBody>
                  <a:tcPr>
                    <a:solidFill>
                      <a:schemeClr val="accent1">
                        <a:lumMod val="40000"/>
                        <a:lumOff val="60000"/>
                      </a:schemeClr>
                    </a:solidFill>
                  </a:tcPr>
                </a:tc>
                <a:tc>
                  <a:txBody>
                    <a:bodyPr/>
                    <a:lstStyle/>
                    <a:p>
                      <a:r>
                        <a:rPr lang="zh-CN" altLang="en-US" sz="1600" kern="1200" dirty="0"/>
                        <a:t>★★★</a:t>
                      </a:r>
                      <a:endParaRPr lang="zh-CN" altLang="en-US" sz="1600" dirty="0"/>
                    </a:p>
                  </a:txBody>
                  <a:tcPr>
                    <a:solidFill>
                      <a:schemeClr val="accent1">
                        <a:lumMod val="40000"/>
                        <a:lumOff val="60000"/>
                      </a:schemeClr>
                    </a:solidFill>
                  </a:tcPr>
                </a:tc>
                <a:tc>
                  <a:txBody>
                    <a:bodyPr/>
                    <a:lstStyle/>
                    <a:p>
                      <a:pPr marL="285750" indent="-285750">
                        <a:buFont typeface="Arial" panose="020B0604020202020204" pitchFamily="34" charset="0"/>
                        <a:buChar char="•"/>
                      </a:pPr>
                      <a:r>
                        <a:rPr lang="zh-CN" altLang="en-US" sz="1600" dirty="0"/>
                        <a:t>良好的公关宣传效果，机构影响力</a:t>
                      </a:r>
                      <a:endParaRPr lang="en-US" altLang="zh-CN" sz="1600" dirty="0"/>
                    </a:p>
                    <a:p>
                      <a:pPr marL="285750" indent="-285750">
                        <a:buFont typeface="Arial" panose="020B0604020202020204" pitchFamily="34" charset="0"/>
                        <a:buChar char="•"/>
                      </a:pPr>
                      <a:r>
                        <a:rPr lang="zh-CN" altLang="en-US" sz="1600" dirty="0"/>
                        <a:t>项目质量：高参与度，执行和反馈机制完善</a:t>
                      </a:r>
                    </a:p>
                  </a:txBody>
                  <a:tcPr>
                    <a:solidFill>
                      <a:schemeClr val="accent1">
                        <a:lumMod val="40000"/>
                        <a:lumOff val="60000"/>
                      </a:schemeClr>
                    </a:solidFill>
                  </a:tcPr>
                </a:tc>
                <a:extLst>
                  <a:ext uri="{0D108BD9-81ED-4DB2-BD59-A6C34878D82A}">
                    <a16:rowId xmlns="" xmlns:a16="http://schemas.microsoft.com/office/drawing/2014/main" val="3928295204"/>
                  </a:ext>
                </a:extLst>
              </a:tr>
              <a:tr h="374333">
                <a:tc vMerge="1">
                  <a:txBody>
                    <a:bodyPr/>
                    <a:lstStyle/>
                    <a:p>
                      <a:endParaRPr lang="zh-CN" altLang="en-US" dirty="0"/>
                    </a:p>
                  </a:txBody>
                  <a:tcPr/>
                </a:tc>
                <a:tc>
                  <a:txBody>
                    <a:bodyPr/>
                    <a:lstStyle/>
                    <a:p>
                      <a:r>
                        <a:rPr lang="zh-CN" altLang="en-US" sz="1600" dirty="0"/>
                        <a:t>基金会</a:t>
                      </a:r>
                    </a:p>
                  </a:txBody>
                  <a:tcPr>
                    <a:solidFill>
                      <a:schemeClr val="accent1">
                        <a:lumMod val="40000"/>
                        <a:lumOff val="60000"/>
                      </a:schemeClr>
                    </a:solidFill>
                  </a:tcPr>
                </a:tc>
                <a:tc>
                  <a:txBody>
                    <a:bodyPr/>
                    <a:lstStyle/>
                    <a:p>
                      <a:r>
                        <a:rPr lang="zh-CN" altLang="en-US" sz="1600" kern="1200" dirty="0"/>
                        <a:t>★★★</a:t>
                      </a:r>
                      <a:endParaRPr lang="zh-CN" altLang="en-US" sz="1600" dirty="0"/>
                    </a:p>
                  </a:txBody>
                  <a:tcPr>
                    <a:solidFill>
                      <a:schemeClr val="accent1">
                        <a:lumMod val="40000"/>
                        <a:lumOff val="60000"/>
                      </a:schemeClr>
                    </a:solidFill>
                  </a:tcPr>
                </a:tc>
                <a:tc>
                  <a:txBody>
                    <a:bodyPr/>
                    <a:lstStyle/>
                    <a:p>
                      <a:pPr marL="285750" indent="-285750">
                        <a:buFont typeface="Arial" panose="020B0604020202020204" pitchFamily="34" charset="0"/>
                        <a:buChar char="•"/>
                      </a:pPr>
                      <a:r>
                        <a:rPr lang="zh-CN" altLang="en-US" sz="1600" dirty="0"/>
                        <a:t>财务透明清晰</a:t>
                      </a:r>
                    </a:p>
                  </a:txBody>
                  <a:tcPr>
                    <a:solidFill>
                      <a:schemeClr val="accent1">
                        <a:lumMod val="40000"/>
                        <a:lumOff val="60000"/>
                      </a:schemeClr>
                    </a:solidFill>
                  </a:tcPr>
                </a:tc>
                <a:extLst>
                  <a:ext uri="{0D108BD9-81ED-4DB2-BD59-A6C34878D82A}">
                    <a16:rowId xmlns="" xmlns:a16="http://schemas.microsoft.com/office/drawing/2014/main" val="3390712567"/>
                  </a:ext>
                </a:extLst>
              </a:tr>
              <a:tr h="646574">
                <a:tc rowSpan="3">
                  <a:txBody>
                    <a:bodyPr/>
                    <a:lstStyle/>
                    <a:p>
                      <a:pPr algn="ctr"/>
                      <a:r>
                        <a:rPr lang="zh-CN" altLang="en-US" dirty="0"/>
                        <a:t>合作方</a:t>
                      </a:r>
                    </a:p>
                  </a:txBody>
                  <a:tcPr anchor="ctr">
                    <a:solidFill>
                      <a:schemeClr val="bg2">
                        <a:lumMod val="40000"/>
                        <a:lumOff val="60000"/>
                      </a:schemeClr>
                    </a:solidFill>
                  </a:tcPr>
                </a:tc>
                <a:tc>
                  <a:txBody>
                    <a:bodyPr/>
                    <a:lstStyle/>
                    <a:p>
                      <a:r>
                        <a:rPr lang="zh-CN" altLang="en-US" sz="1600" dirty="0"/>
                        <a:t>校长</a:t>
                      </a:r>
                      <a:r>
                        <a:rPr lang="en-US" altLang="zh-CN" sz="1600" dirty="0"/>
                        <a:t>&amp;</a:t>
                      </a:r>
                      <a:r>
                        <a:rPr lang="zh-CN" altLang="en-US" sz="1600" dirty="0"/>
                        <a:t>馆长</a:t>
                      </a:r>
                    </a:p>
                  </a:txBody>
                  <a:tcPr>
                    <a:solidFill>
                      <a:schemeClr val="bg2">
                        <a:lumMod val="40000"/>
                        <a:lumOff val="60000"/>
                      </a:schemeClr>
                    </a:solidFill>
                  </a:tcPr>
                </a:tc>
                <a:tc>
                  <a:txBody>
                    <a:bodyPr/>
                    <a:lstStyle/>
                    <a:p>
                      <a:r>
                        <a:rPr lang="zh-CN" altLang="en-US" sz="1600" kern="1200" dirty="0"/>
                        <a:t>★★★</a:t>
                      </a:r>
                      <a:endParaRPr lang="zh-CN" altLang="en-US" sz="1600" dirty="0"/>
                    </a:p>
                  </a:txBody>
                  <a:tcPr>
                    <a:solidFill>
                      <a:schemeClr val="bg2">
                        <a:lumMod val="40000"/>
                        <a:lumOff val="60000"/>
                      </a:schemeClr>
                    </a:solidFill>
                  </a:tcPr>
                </a:tc>
                <a:tc>
                  <a:txBody>
                    <a:bodyPr/>
                    <a:lstStyle/>
                    <a:p>
                      <a:pPr marL="285750" indent="-285750">
                        <a:buFont typeface="Arial" panose="020B0604020202020204" pitchFamily="34" charset="0"/>
                        <a:buChar char="•"/>
                      </a:pPr>
                      <a:r>
                        <a:rPr lang="zh-CN" altLang="en-US" sz="1600" dirty="0"/>
                        <a:t>为学生提供更多良好的硬件设施</a:t>
                      </a:r>
                      <a:endParaRPr lang="en-US" altLang="zh-CN" sz="1600" dirty="0"/>
                    </a:p>
                    <a:p>
                      <a:pPr marL="285750" indent="-285750">
                        <a:buFont typeface="Arial" panose="020B0604020202020204" pitchFamily="34" charset="0"/>
                        <a:buChar char="•"/>
                      </a:pPr>
                      <a:r>
                        <a:rPr lang="zh-CN" altLang="en-US" sz="1600" dirty="0"/>
                        <a:t>成绩</a:t>
                      </a:r>
                      <a:r>
                        <a:rPr lang="en-US" altLang="zh-CN" sz="1600" dirty="0"/>
                        <a:t>&amp;</a:t>
                      </a:r>
                      <a:r>
                        <a:rPr lang="zh-CN" altLang="en-US" sz="1600" dirty="0"/>
                        <a:t>升学率的提升</a:t>
                      </a:r>
                    </a:p>
                  </a:txBody>
                  <a:tcPr>
                    <a:solidFill>
                      <a:schemeClr val="bg2">
                        <a:lumMod val="40000"/>
                        <a:lumOff val="60000"/>
                      </a:schemeClr>
                    </a:solidFill>
                  </a:tcPr>
                </a:tc>
                <a:extLst>
                  <a:ext uri="{0D108BD9-81ED-4DB2-BD59-A6C34878D82A}">
                    <a16:rowId xmlns="" xmlns:a16="http://schemas.microsoft.com/office/drawing/2014/main" val="3097989143"/>
                  </a:ext>
                </a:extLst>
              </a:tr>
              <a:tr h="398069">
                <a:tc vMerge="1">
                  <a:txBody>
                    <a:bodyPr/>
                    <a:lstStyle/>
                    <a:p>
                      <a:endParaRPr lang="zh-CN" altLang="en-US" dirty="0"/>
                    </a:p>
                  </a:txBody>
                  <a:tcPr/>
                </a:tc>
                <a:tc>
                  <a:txBody>
                    <a:bodyPr/>
                    <a:lstStyle/>
                    <a:p>
                      <a:r>
                        <a:rPr lang="zh-CN" altLang="en-US" sz="1600" dirty="0"/>
                        <a:t>其他教师</a:t>
                      </a:r>
                    </a:p>
                  </a:txBody>
                  <a:tcPr>
                    <a:solidFill>
                      <a:schemeClr val="bg2">
                        <a:lumMod val="40000"/>
                        <a:lumOff val="60000"/>
                      </a:schemeClr>
                    </a:solidFill>
                  </a:tcPr>
                </a:tc>
                <a:tc>
                  <a:txBody>
                    <a:bodyPr/>
                    <a:lstStyle/>
                    <a:p>
                      <a:r>
                        <a:rPr lang="zh-CN" altLang="en-US" sz="1600" kern="1200" dirty="0"/>
                        <a:t>★★</a:t>
                      </a:r>
                      <a:endParaRPr lang="zh-CN" altLang="en-US" sz="1600" dirty="0"/>
                    </a:p>
                  </a:txBody>
                  <a:tcPr>
                    <a:solidFill>
                      <a:schemeClr val="bg2">
                        <a:lumMod val="40000"/>
                        <a:lumOff val="60000"/>
                      </a:schemeClr>
                    </a:solidFill>
                  </a:tcPr>
                </a:tc>
                <a:tc>
                  <a:txBody>
                    <a:bodyPr/>
                    <a:lstStyle/>
                    <a:p>
                      <a:pPr marL="285750" indent="-285750">
                        <a:buFont typeface="Arial" panose="020B0604020202020204" pitchFamily="34" charset="0"/>
                        <a:buChar char="•"/>
                      </a:pPr>
                      <a:r>
                        <a:rPr lang="zh-CN" altLang="en-US" sz="1600" kern="1200" dirty="0">
                          <a:solidFill>
                            <a:schemeClr val="dk1"/>
                          </a:solidFill>
                          <a:latin typeface="+mn-lt"/>
                          <a:ea typeface="+mn-ea"/>
                          <a:cs typeface="+mn-cs"/>
                        </a:rPr>
                        <a:t>减轻教学负担，提高成绩</a:t>
                      </a:r>
                    </a:p>
                  </a:txBody>
                  <a:tcPr>
                    <a:solidFill>
                      <a:schemeClr val="bg2">
                        <a:lumMod val="40000"/>
                        <a:lumOff val="60000"/>
                      </a:schemeClr>
                    </a:solidFill>
                  </a:tcPr>
                </a:tc>
                <a:extLst>
                  <a:ext uri="{0D108BD9-81ED-4DB2-BD59-A6C34878D82A}">
                    <a16:rowId xmlns="" xmlns:a16="http://schemas.microsoft.com/office/drawing/2014/main" val="263832735"/>
                  </a:ext>
                </a:extLst>
              </a:tr>
              <a:tr h="646574">
                <a:tc vMerge="1">
                  <a:txBody>
                    <a:bodyPr/>
                    <a:lstStyle/>
                    <a:p>
                      <a:pPr algn="ctr"/>
                      <a:endParaRPr lang="zh-CN" altLang="en-US" dirty="0"/>
                    </a:p>
                  </a:txBody>
                  <a:tcPr anchor="ctr"/>
                </a:tc>
                <a:tc>
                  <a:txBody>
                    <a:bodyPr/>
                    <a:lstStyle/>
                    <a:p>
                      <a:r>
                        <a:rPr lang="zh-CN" altLang="en-US" sz="1600" dirty="0"/>
                        <a:t>政府</a:t>
                      </a:r>
                    </a:p>
                  </a:txBody>
                  <a:tcP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t>★★★</a:t>
                      </a:r>
                      <a:endParaRPr lang="zh-CN" altLang="en-US" sz="1600" dirty="0"/>
                    </a:p>
                    <a:p>
                      <a:endParaRPr lang="zh-CN" altLang="en-US" sz="1600" dirty="0"/>
                    </a:p>
                  </a:txBody>
                  <a:tcPr>
                    <a:solidFill>
                      <a:schemeClr val="bg2">
                        <a:lumMod val="40000"/>
                        <a:lumOff val="60000"/>
                      </a:schemeClr>
                    </a:solidFill>
                  </a:tcPr>
                </a:tc>
                <a:tc>
                  <a:txBody>
                    <a:bodyPr/>
                    <a:lstStyle/>
                    <a:p>
                      <a:pPr marL="285750" indent="-285750">
                        <a:buFont typeface="Arial" panose="020B0604020202020204" pitchFamily="34" charset="0"/>
                        <a:buChar char="•"/>
                      </a:pPr>
                      <a:r>
                        <a:rPr lang="zh-CN" altLang="en-US" sz="1600" kern="1200" dirty="0">
                          <a:solidFill>
                            <a:schemeClr val="dk1"/>
                          </a:solidFill>
                          <a:latin typeface="+mn-lt"/>
                          <a:ea typeface="+mn-ea"/>
                          <a:cs typeface="+mn-cs"/>
                        </a:rPr>
                        <a:t>完成上级任务</a:t>
                      </a:r>
                      <a:r>
                        <a:rPr lang="en-US" altLang="zh-CN" sz="1600" kern="1200" dirty="0">
                          <a:solidFill>
                            <a:schemeClr val="dk1"/>
                          </a:solidFill>
                          <a:latin typeface="+mn-lt"/>
                          <a:ea typeface="+mn-ea"/>
                          <a:cs typeface="+mn-cs"/>
                        </a:rPr>
                        <a:t>&amp;</a:t>
                      </a:r>
                      <a:r>
                        <a:rPr lang="zh-CN" altLang="en-US" sz="1600" kern="1200" dirty="0">
                          <a:solidFill>
                            <a:schemeClr val="dk1"/>
                          </a:solidFill>
                          <a:latin typeface="+mn-lt"/>
                          <a:ea typeface="+mn-ea"/>
                          <a:cs typeface="+mn-cs"/>
                        </a:rPr>
                        <a:t>提高政绩</a:t>
                      </a:r>
                      <a:endParaRPr lang="en-US" altLang="zh-CN" sz="1600" kern="1200" dirty="0">
                        <a:solidFill>
                          <a:schemeClr val="dk1"/>
                        </a:solidFill>
                        <a:latin typeface="+mn-lt"/>
                        <a:ea typeface="+mn-ea"/>
                        <a:cs typeface="+mn-cs"/>
                      </a:endParaRPr>
                    </a:p>
                    <a:p>
                      <a:pPr marL="285750" indent="-285750">
                        <a:buFont typeface="Arial" panose="020B0604020202020204" pitchFamily="34" charset="0"/>
                        <a:buChar char="•"/>
                      </a:pPr>
                      <a:r>
                        <a:rPr lang="zh-CN" altLang="en-US" sz="1600" kern="1200" dirty="0">
                          <a:solidFill>
                            <a:schemeClr val="dk1"/>
                          </a:solidFill>
                          <a:latin typeface="+mn-lt"/>
                          <a:ea typeface="+mn-ea"/>
                          <a:cs typeface="+mn-cs"/>
                        </a:rPr>
                        <a:t>提高语文成绩</a:t>
                      </a:r>
                      <a:endParaRPr lang="en-US" altLang="zh-CN" sz="1600" kern="1200" dirty="0">
                        <a:solidFill>
                          <a:schemeClr val="dk1"/>
                        </a:solidFill>
                        <a:latin typeface="+mn-lt"/>
                        <a:ea typeface="+mn-ea"/>
                        <a:cs typeface="+mn-cs"/>
                      </a:endParaRPr>
                    </a:p>
                  </a:txBody>
                  <a:tcPr>
                    <a:solidFill>
                      <a:schemeClr val="bg2">
                        <a:lumMod val="40000"/>
                        <a:lumOff val="60000"/>
                      </a:schemeClr>
                    </a:solidFill>
                  </a:tcPr>
                </a:tc>
                <a:extLst>
                  <a:ext uri="{0D108BD9-81ED-4DB2-BD59-A6C34878D82A}">
                    <a16:rowId xmlns="" xmlns:a16="http://schemas.microsoft.com/office/drawing/2014/main" val="112251620"/>
                  </a:ext>
                </a:extLst>
              </a:tr>
            </a:tbl>
          </a:graphicData>
        </a:graphic>
      </p:graphicFrame>
    </p:spTree>
    <p:extLst>
      <p:ext uri="{BB962C8B-B14F-4D97-AF65-F5344CB8AC3E}">
        <p14:creationId xmlns:p14="http://schemas.microsoft.com/office/powerpoint/2010/main" val="105978929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箭头 2"/>
          <p:cNvSpPr/>
          <p:nvPr/>
        </p:nvSpPr>
        <p:spPr>
          <a:xfrm>
            <a:off x="4439816" y="1422489"/>
            <a:ext cx="3381825" cy="5038815"/>
          </a:xfrm>
          <a:prstGeom prst="rightArrow">
            <a:avLst>
              <a:gd name="adj1" fmla="val 51171"/>
              <a:gd name="adj2" fmla="val 50000"/>
            </a:avLst>
          </a:prstGeom>
          <a:solidFill>
            <a:srgbClr val="2E3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 xmlns:a16="http://schemas.microsoft.com/office/drawing/2014/main" id="{7C969F73-3C08-4D1A-94D5-BF6BA5081F4B}"/>
              </a:ext>
            </a:extLst>
          </p:cNvPr>
          <p:cNvSpPr>
            <a:spLocks noGrp="1"/>
          </p:cNvSpPr>
          <p:nvPr>
            <p:ph type="title"/>
          </p:nvPr>
        </p:nvSpPr>
        <p:spPr>
          <a:xfrm>
            <a:off x="497418" y="344846"/>
            <a:ext cx="11263212" cy="424732"/>
          </a:xfrm>
        </p:spPr>
        <p:txBody>
          <a:bodyPr/>
          <a:lstStyle/>
          <a:p>
            <a:r>
              <a:rPr lang="zh-CN" altLang="en-US" sz="2400" b="1" dirty="0"/>
              <a:t>外部视角：利益相关方洞察</a:t>
            </a:r>
            <a:r>
              <a:rPr lang="en-US" altLang="zh-CN" sz="2400" b="1" dirty="0"/>
              <a:t>——</a:t>
            </a:r>
            <a:r>
              <a:rPr lang="zh-CN" altLang="en-US" sz="2400" b="1" dirty="0"/>
              <a:t>驱动因素</a:t>
            </a:r>
            <a:endParaRPr lang="zh-CN" altLang="en-US" sz="2400" dirty="0"/>
          </a:p>
        </p:txBody>
      </p:sp>
      <p:grpSp>
        <p:nvGrpSpPr>
          <p:cNvPr id="42" name="îŝlîḋe">
            <a:extLst>
              <a:ext uri="{FF2B5EF4-FFF2-40B4-BE49-F238E27FC236}">
                <a16:creationId xmlns="" xmlns:a16="http://schemas.microsoft.com/office/drawing/2014/main" id="{288484C2-34A3-461C-9048-714837040195}"/>
              </a:ext>
            </a:extLst>
          </p:cNvPr>
          <p:cNvGrpSpPr/>
          <p:nvPr/>
        </p:nvGrpSpPr>
        <p:grpSpPr>
          <a:xfrm>
            <a:off x="669937" y="1342034"/>
            <a:ext cx="4276979" cy="1726451"/>
            <a:chOff x="669925" y="1410831"/>
            <a:chExt cx="4276979" cy="1477146"/>
          </a:xfrm>
        </p:grpSpPr>
        <p:sp>
          <p:nvSpPr>
            <p:cNvPr id="43" name="iSļidè">
              <a:extLst>
                <a:ext uri="{FF2B5EF4-FFF2-40B4-BE49-F238E27FC236}">
                  <a16:creationId xmlns="" xmlns:a16="http://schemas.microsoft.com/office/drawing/2014/main" id="{527236F2-C061-4F33-8C21-D92E390C6622}"/>
                </a:ext>
              </a:extLst>
            </p:cNvPr>
            <p:cNvSpPr/>
            <p:nvPr/>
          </p:nvSpPr>
          <p:spPr>
            <a:xfrm>
              <a:off x="669925" y="1559037"/>
              <a:ext cx="894946" cy="37949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600">
                <a:solidFill>
                  <a:srgbClr val="FFFFFF"/>
                </a:solidFill>
              </a:endParaRPr>
            </a:p>
          </p:txBody>
        </p:sp>
        <p:sp>
          <p:nvSpPr>
            <p:cNvPr id="44" name="îšľïḑé">
              <a:extLst>
                <a:ext uri="{FF2B5EF4-FFF2-40B4-BE49-F238E27FC236}">
                  <a16:creationId xmlns="" xmlns:a16="http://schemas.microsoft.com/office/drawing/2014/main" id="{B0BB7C8A-F3E1-4740-A66C-11826AA698A6}"/>
                </a:ext>
              </a:extLst>
            </p:cNvPr>
            <p:cNvSpPr/>
            <p:nvPr/>
          </p:nvSpPr>
          <p:spPr bwMode="auto">
            <a:xfrm>
              <a:off x="963728" y="1615833"/>
              <a:ext cx="307341" cy="265900"/>
            </a:xfrm>
            <a:custGeom>
              <a:avLst/>
              <a:gdLst>
                <a:gd name="T0" fmla="*/ 1358 w 5349"/>
                <a:gd name="T1" fmla="*/ 1787 h 4635"/>
                <a:gd name="T2" fmla="*/ 1358 w 5349"/>
                <a:gd name="T3" fmla="*/ 2646 h 4635"/>
                <a:gd name="T4" fmla="*/ 5349 w 5349"/>
                <a:gd name="T5" fmla="*/ 2646 h 4635"/>
                <a:gd name="T6" fmla="*/ 5349 w 5349"/>
                <a:gd name="T7" fmla="*/ 1787 h 4635"/>
                <a:gd name="T8" fmla="*/ 1358 w 5349"/>
                <a:gd name="T9" fmla="*/ 1787 h 4635"/>
                <a:gd name="T10" fmla="*/ 5099 w 5349"/>
                <a:gd name="T11" fmla="*/ 2397 h 4635"/>
                <a:gd name="T12" fmla="*/ 1607 w 5349"/>
                <a:gd name="T13" fmla="*/ 2397 h 4635"/>
                <a:gd name="T14" fmla="*/ 1607 w 5349"/>
                <a:gd name="T15" fmla="*/ 2037 h 4635"/>
                <a:gd name="T16" fmla="*/ 5099 w 5349"/>
                <a:gd name="T17" fmla="*/ 2037 h 4635"/>
                <a:gd name="T18" fmla="*/ 5099 w 5349"/>
                <a:gd name="T19" fmla="*/ 2397 h 4635"/>
                <a:gd name="T20" fmla="*/ 1358 w 5349"/>
                <a:gd name="T21" fmla="*/ 3644 h 4635"/>
                <a:gd name="T22" fmla="*/ 5349 w 5349"/>
                <a:gd name="T23" fmla="*/ 3644 h 4635"/>
                <a:gd name="T24" fmla="*/ 5349 w 5349"/>
                <a:gd name="T25" fmla="*/ 2785 h 4635"/>
                <a:gd name="T26" fmla="*/ 1358 w 5349"/>
                <a:gd name="T27" fmla="*/ 2785 h 4635"/>
                <a:gd name="T28" fmla="*/ 1358 w 5349"/>
                <a:gd name="T29" fmla="*/ 3644 h 4635"/>
                <a:gd name="T30" fmla="*/ 1607 w 5349"/>
                <a:gd name="T31" fmla="*/ 3034 h 4635"/>
                <a:gd name="T32" fmla="*/ 5099 w 5349"/>
                <a:gd name="T33" fmla="*/ 3034 h 4635"/>
                <a:gd name="T34" fmla="*/ 5099 w 5349"/>
                <a:gd name="T35" fmla="*/ 3395 h 4635"/>
                <a:gd name="T36" fmla="*/ 1607 w 5349"/>
                <a:gd name="T37" fmla="*/ 3395 h 4635"/>
                <a:gd name="T38" fmla="*/ 1607 w 5349"/>
                <a:gd name="T39" fmla="*/ 3034 h 4635"/>
                <a:gd name="T40" fmla="*/ 1358 w 5349"/>
                <a:gd name="T41" fmla="*/ 4635 h 4635"/>
                <a:gd name="T42" fmla="*/ 5349 w 5349"/>
                <a:gd name="T43" fmla="*/ 4635 h 4635"/>
                <a:gd name="T44" fmla="*/ 5349 w 5349"/>
                <a:gd name="T45" fmla="*/ 3776 h 4635"/>
                <a:gd name="T46" fmla="*/ 1358 w 5349"/>
                <a:gd name="T47" fmla="*/ 3776 h 4635"/>
                <a:gd name="T48" fmla="*/ 1358 w 5349"/>
                <a:gd name="T49" fmla="*/ 4635 h 4635"/>
                <a:gd name="T50" fmla="*/ 1607 w 5349"/>
                <a:gd name="T51" fmla="*/ 4025 h 4635"/>
                <a:gd name="T52" fmla="*/ 5099 w 5349"/>
                <a:gd name="T53" fmla="*/ 4025 h 4635"/>
                <a:gd name="T54" fmla="*/ 5099 w 5349"/>
                <a:gd name="T55" fmla="*/ 4385 h 4635"/>
                <a:gd name="T56" fmla="*/ 1607 w 5349"/>
                <a:gd name="T57" fmla="*/ 4385 h 4635"/>
                <a:gd name="T58" fmla="*/ 1607 w 5349"/>
                <a:gd name="T59" fmla="*/ 4025 h 4635"/>
                <a:gd name="T60" fmla="*/ 3991 w 5349"/>
                <a:gd name="T61" fmla="*/ 1496 h 4635"/>
                <a:gd name="T62" fmla="*/ 5071 w 5349"/>
                <a:gd name="T63" fmla="*/ 1496 h 4635"/>
                <a:gd name="T64" fmla="*/ 5071 w 5349"/>
                <a:gd name="T65" fmla="*/ 0 h 4635"/>
                <a:gd name="T66" fmla="*/ 3991 w 5349"/>
                <a:gd name="T67" fmla="*/ 0 h 4635"/>
                <a:gd name="T68" fmla="*/ 3741 w 5349"/>
                <a:gd name="T69" fmla="*/ 0 h 4635"/>
                <a:gd name="T70" fmla="*/ 0 w 5349"/>
                <a:gd name="T71" fmla="*/ 0 h 4635"/>
                <a:gd name="T72" fmla="*/ 0 w 5349"/>
                <a:gd name="T73" fmla="*/ 1496 h 4635"/>
                <a:gd name="T74" fmla="*/ 3741 w 5349"/>
                <a:gd name="T75" fmla="*/ 1496 h 4635"/>
                <a:gd name="T76" fmla="*/ 3991 w 5349"/>
                <a:gd name="T77" fmla="*/ 1496 h 4635"/>
                <a:gd name="T78" fmla="*/ 3991 w 5349"/>
                <a:gd name="T79" fmla="*/ 249 h 4635"/>
                <a:gd name="T80" fmla="*/ 4822 w 5349"/>
                <a:gd name="T81" fmla="*/ 249 h 4635"/>
                <a:gd name="T82" fmla="*/ 4822 w 5349"/>
                <a:gd name="T83" fmla="*/ 1247 h 4635"/>
                <a:gd name="T84" fmla="*/ 3991 w 5349"/>
                <a:gd name="T85" fmla="*/ 1247 h 4635"/>
                <a:gd name="T86" fmla="*/ 3991 w 5349"/>
                <a:gd name="T87" fmla="*/ 249 h 4635"/>
                <a:gd name="T88" fmla="*/ 249 w 5349"/>
                <a:gd name="T89" fmla="*/ 1247 h 4635"/>
                <a:gd name="T90" fmla="*/ 249 w 5349"/>
                <a:gd name="T91" fmla="*/ 249 h 4635"/>
                <a:gd name="T92" fmla="*/ 3741 w 5349"/>
                <a:gd name="T93" fmla="*/ 249 h 4635"/>
                <a:gd name="T94" fmla="*/ 3741 w 5349"/>
                <a:gd name="T95" fmla="*/ 1247 h 4635"/>
                <a:gd name="T96" fmla="*/ 249 w 5349"/>
                <a:gd name="T97" fmla="*/ 1247 h 4635"/>
                <a:gd name="T98" fmla="*/ 4150 w 5349"/>
                <a:gd name="T99" fmla="*/ 628 h 4635"/>
                <a:gd name="T100" fmla="*/ 4696 w 5349"/>
                <a:gd name="T101" fmla="*/ 628 h 4635"/>
                <a:gd name="T102" fmla="*/ 4423 w 5349"/>
                <a:gd name="T103" fmla="*/ 975 h 4635"/>
                <a:gd name="T104" fmla="*/ 4150 w 5349"/>
                <a:gd name="T105" fmla="*/ 628 h 4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49" h="4635">
                  <a:moveTo>
                    <a:pt x="1358" y="1787"/>
                  </a:moveTo>
                  <a:lnTo>
                    <a:pt x="1358" y="2646"/>
                  </a:lnTo>
                  <a:lnTo>
                    <a:pt x="5349" y="2646"/>
                  </a:lnTo>
                  <a:lnTo>
                    <a:pt x="5349" y="1787"/>
                  </a:lnTo>
                  <a:lnTo>
                    <a:pt x="1358" y="1787"/>
                  </a:lnTo>
                  <a:close/>
                  <a:moveTo>
                    <a:pt x="5099" y="2397"/>
                  </a:moveTo>
                  <a:lnTo>
                    <a:pt x="1607" y="2397"/>
                  </a:lnTo>
                  <a:lnTo>
                    <a:pt x="1607" y="2037"/>
                  </a:lnTo>
                  <a:lnTo>
                    <a:pt x="5099" y="2037"/>
                  </a:lnTo>
                  <a:lnTo>
                    <a:pt x="5099" y="2397"/>
                  </a:lnTo>
                  <a:close/>
                  <a:moveTo>
                    <a:pt x="1358" y="3644"/>
                  </a:moveTo>
                  <a:lnTo>
                    <a:pt x="5349" y="3644"/>
                  </a:lnTo>
                  <a:lnTo>
                    <a:pt x="5349" y="2785"/>
                  </a:lnTo>
                  <a:lnTo>
                    <a:pt x="1358" y="2785"/>
                  </a:lnTo>
                  <a:lnTo>
                    <a:pt x="1358" y="3644"/>
                  </a:lnTo>
                  <a:close/>
                  <a:moveTo>
                    <a:pt x="1607" y="3034"/>
                  </a:moveTo>
                  <a:lnTo>
                    <a:pt x="5099" y="3034"/>
                  </a:lnTo>
                  <a:lnTo>
                    <a:pt x="5099" y="3395"/>
                  </a:lnTo>
                  <a:lnTo>
                    <a:pt x="1607" y="3395"/>
                  </a:lnTo>
                  <a:lnTo>
                    <a:pt x="1607" y="3034"/>
                  </a:lnTo>
                  <a:close/>
                  <a:moveTo>
                    <a:pt x="1358" y="4635"/>
                  </a:moveTo>
                  <a:lnTo>
                    <a:pt x="5349" y="4635"/>
                  </a:lnTo>
                  <a:lnTo>
                    <a:pt x="5349" y="3776"/>
                  </a:lnTo>
                  <a:lnTo>
                    <a:pt x="1358" y="3776"/>
                  </a:lnTo>
                  <a:lnTo>
                    <a:pt x="1358" y="4635"/>
                  </a:lnTo>
                  <a:close/>
                  <a:moveTo>
                    <a:pt x="1607" y="4025"/>
                  </a:moveTo>
                  <a:lnTo>
                    <a:pt x="5099" y="4025"/>
                  </a:lnTo>
                  <a:lnTo>
                    <a:pt x="5099" y="4385"/>
                  </a:lnTo>
                  <a:lnTo>
                    <a:pt x="1607" y="4385"/>
                  </a:lnTo>
                  <a:lnTo>
                    <a:pt x="1607" y="4025"/>
                  </a:lnTo>
                  <a:close/>
                  <a:moveTo>
                    <a:pt x="3991" y="1496"/>
                  </a:moveTo>
                  <a:lnTo>
                    <a:pt x="5071" y="1496"/>
                  </a:lnTo>
                  <a:lnTo>
                    <a:pt x="5071" y="0"/>
                  </a:lnTo>
                  <a:lnTo>
                    <a:pt x="3991" y="0"/>
                  </a:lnTo>
                  <a:lnTo>
                    <a:pt x="3741" y="0"/>
                  </a:lnTo>
                  <a:lnTo>
                    <a:pt x="0" y="0"/>
                  </a:lnTo>
                  <a:lnTo>
                    <a:pt x="0" y="1496"/>
                  </a:lnTo>
                  <a:lnTo>
                    <a:pt x="3741" y="1496"/>
                  </a:lnTo>
                  <a:lnTo>
                    <a:pt x="3991" y="1496"/>
                  </a:lnTo>
                  <a:close/>
                  <a:moveTo>
                    <a:pt x="3991" y="249"/>
                  </a:moveTo>
                  <a:lnTo>
                    <a:pt x="4822" y="249"/>
                  </a:lnTo>
                  <a:lnTo>
                    <a:pt x="4822" y="1247"/>
                  </a:lnTo>
                  <a:lnTo>
                    <a:pt x="3991" y="1247"/>
                  </a:lnTo>
                  <a:lnTo>
                    <a:pt x="3991" y="249"/>
                  </a:lnTo>
                  <a:close/>
                  <a:moveTo>
                    <a:pt x="249" y="1247"/>
                  </a:moveTo>
                  <a:lnTo>
                    <a:pt x="249" y="249"/>
                  </a:lnTo>
                  <a:lnTo>
                    <a:pt x="3741" y="249"/>
                  </a:lnTo>
                  <a:lnTo>
                    <a:pt x="3741" y="1247"/>
                  </a:lnTo>
                  <a:lnTo>
                    <a:pt x="249" y="1247"/>
                  </a:lnTo>
                  <a:close/>
                  <a:moveTo>
                    <a:pt x="4150" y="628"/>
                  </a:moveTo>
                  <a:lnTo>
                    <a:pt x="4696" y="628"/>
                  </a:lnTo>
                  <a:lnTo>
                    <a:pt x="4423" y="975"/>
                  </a:lnTo>
                  <a:lnTo>
                    <a:pt x="4150" y="628"/>
                  </a:lnTo>
                  <a:close/>
                </a:path>
              </a:pathLst>
            </a:custGeom>
            <a:solidFill>
              <a:schemeClr val="bg1"/>
            </a:solidFill>
            <a:ln>
              <a:noFill/>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sz="2000">
                <a:solidFill>
                  <a:srgbClr val="1E1E1E"/>
                </a:solidFill>
              </a:endParaRPr>
            </a:p>
          </p:txBody>
        </p:sp>
        <p:grpSp>
          <p:nvGrpSpPr>
            <p:cNvPr id="45" name="ïṧľíḑê">
              <a:extLst>
                <a:ext uri="{FF2B5EF4-FFF2-40B4-BE49-F238E27FC236}">
                  <a16:creationId xmlns="" xmlns:a16="http://schemas.microsoft.com/office/drawing/2014/main" id="{0B399C15-BBDF-484A-9C2F-E0DEC378C5CC}"/>
                </a:ext>
              </a:extLst>
            </p:cNvPr>
            <p:cNvGrpSpPr/>
            <p:nvPr/>
          </p:nvGrpSpPr>
          <p:grpSpPr>
            <a:xfrm>
              <a:off x="1626250" y="1410831"/>
              <a:ext cx="3320654" cy="1477146"/>
              <a:chOff x="992893" y="1429926"/>
              <a:chExt cx="5103090" cy="1477146"/>
            </a:xfrm>
          </p:grpSpPr>
          <p:sp>
            <p:nvSpPr>
              <p:cNvPr id="46" name="ísľîdé">
                <a:extLst>
                  <a:ext uri="{FF2B5EF4-FFF2-40B4-BE49-F238E27FC236}">
                    <a16:creationId xmlns="" xmlns:a16="http://schemas.microsoft.com/office/drawing/2014/main" id="{1D418395-F1CB-4D19-84D5-569439B5592E}"/>
                  </a:ext>
                </a:extLst>
              </p:cNvPr>
              <p:cNvSpPr/>
              <p:nvPr/>
            </p:nvSpPr>
            <p:spPr bwMode="auto">
              <a:xfrm>
                <a:off x="992893" y="1871730"/>
                <a:ext cx="5103090" cy="103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教学环境的硬件支持</a:t>
                </a:r>
                <a:endParaRPr lang="en-US" altLang="zh-CN" sz="1400" kern="0" dirty="0">
                  <a:solidFill>
                    <a:srgbClr val="1E1E1E"/>
                  </a:solidFill>
                  <a:latin typeface="微软雅黑"/>
                  <a:ea typeface="微软雅黑"/>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教学方法与工具的提供</a:t>
                </a:r>
                <a:endParaRPr lang="en-US" altLang="zh-CN" sz="1400" kern="0" dirty="0">
                  <a:solidFill>
                    <a:srgbClr val="1E1E1E"/>
                  </a:solidFill>
                  <a:latin typeface="微软雅黑"/>
                  <a:ea typeface="微软雅黑"/>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教学成绩的上升</a:t>
                </a:r>
                <a:endParaRPr lang="en-US" altLang="zh-CN" sz="1400" kern="0" dirty="0">
                  <a:solidFill>
                    <a:srgbClr val="1E1E1E"/>
                  </a:solidFill>
                  <a:latin typeface="微软雅黑"/>
                  <a:ea typeface="微软雅黑"/>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项目的高质量与机构的影响力</a:t>
                </a:r>
                <a:endParaRPr lang="en-US" altLang="zh-CN" sz="1400" kern="0" dirty="0">
                  <a:solidFill>
                    <a:srgbClr val="1E1E1E"/>
                  </a:solidFill>
                  <a:latin typeface="微软雅黑"/>
                  <a:ea typeface="微软雅黑"/>
                </a:endParaRPr>
              </a:p>
            </p:txBody>
          </p:sp>
          <p:sp>
            <p:nvSpPr>
              <p:cNvPr id="47" name="îṥľïḓe">
                <a:extLst>
                  <a:ext uri="{FF2B5EF4-FFF2-40B4-BE49-F238E27FC236}">
                    <a16:creationId xmlns="" xmlns:a16="http://schemas.microsoft.com/office/drawing/2014/main" id="{1178DC03-77DE-42A3-9A35-E7EDF4776D42}"/>
                  </a:ext>
                </a:extLst>
              </p:cNvPr>
              <p:cNvSpPr txBox="1"/>
              <p:nvPr/>
            </p:nvSpPr>
            <p:spPr bwMode="auto">
              <a:xfrm>
                <a:off x="992893" y="1429926"/>
                <a:ext cx="510309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fontAlgn="auto">
                  <a:spcBef>
                    <a:spcPts val="0"/>
                  </a:spcBef>
                  <a:spcAft>
                    <a:spcPts val="0"/>
                  </a:spcAft>
                  <a:defRPr/>
                </a:pPr>
                <a:r>
                  <a:rPr lang="zh-CN" altLang="en-US" b="1" kern="0" dirty="0">
                    <a:solidFill>
                      <a:srgbClr val="1E1E1E"/>
                    </a:solidFill>
                    <a:latin typeface="Segoe UI Light"/>
                    <a:ea typeface="微软雅黑"/>
                  </a:rPr>
                  <a:t>功能性驱动因素</a:t>
                </a:r>
              </a:p>
            </p:txBody>
          </p:sp>
        </p:grpSp>
      </p:grpSp>
      <p:grpSp>
        <p:nvGrpSpPr>
          <p:cNvPr id="48" name="ïṧḻîḑè">
            <a:extLst>
              <a:ext uri="{FF2B5EF4-FFF2-40B4-BE49-F238E27FC236}">
                <a16:creationId xmlns="" xmlns:a16="http://schemas.microsoft.com/office/drawing/2014/main" id="{FDD67F42-C666-44ED-BF07-9C2AAC32A36E}"/>
              </a:ext>
            </a:extLst>
          </p:cNvPr>
          <p:cNvGrpSpPr/>
          <p:nvPr/>
        </p:nvGrpSpPr>
        <p:grpSpPr>
          <a:xfrm>
            <a:off x="669937" y="3200795"/>
            <a:ext cx="4276979" cy="1512640"/>
            <a:chOff x="669925" y="1410831"/>
            <a:chExt cx="4276979" cy="1321321"/>
          </a:xfrm>
        </p:grpSpPr>
        <p:sp>
          <p:nvSpPr>
            <p:cNvPr id="49" name="ísḷiḍè">
              <a:extLst>
                <a:ext uri="{FF2B5EF4-FFF2-40B4-BE49-F238E27FC236}">
                  <a16:creationId xmlns="" xmlns:a16="http://schemas.microsoft.com/office/drawing/2014/main" id="{5671C6E8-6CA2-4A6D-AB0F-4A038F1DA6AE}"/>
                </a:ext>
              </a:extLst>
            </p:cNvPr>
            <p:cNvSpPr/>
            <p:nvPr/>
          </p:nvSpPr>
          <p:spPr>
            <a:xfrm>
              <a:off x="669925" y="1559037"/>
              <a:ext cx="894946" cy="37949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solidFill>
                  <a:srgbClr val="FFFFFF"/>
                </a:solidFill>
              </a:endParaRPr>
            </a:p>
          </p:txBody>
        </p:sp>
        <p:sp>
          <p:nvSpPr>
            <p:cNvPr id="50" name="iŝḻide">
              <a:extLst>
                <a:ext uri="{FF2B5EF4-FFF2-40B4-BE49-F238E27FC236}">
                  <a16:creationId xmlns="" xmlns:a16="http://schemas.microsoft.com/office/drawing/2014/main" id="{D88244C0-92FA-4196-BFCC-62583D8B1CBE}"/>
                </a:ext>
              </a:extLst>
            </p:cNvPr>
            <p:cNvSpPr/>
            <p:nvPr/>
          </p:nvSpPr>
          <p:spPr bwMode="auto">
            <a:xfrm>
              <a:off x="963727" y="1611037"/>
              <a:ext cx="307341" cy="275491"/>
            </a:xfrm>
            <a:custGeom>
              <a:avLst/>
              <a:gdLst>
                <a:gd name="T0" fmla="*/ 1914 w 2241"/>
                <a:gd name="T1" fmla="*/ 79 h 2012"/>
                <a:gd name="T2" fmla="*/ 1608 w 2241"/>
                <a:gd name="T3" fmla="*/ 0 h 2012"/>
                <a:gd name="T4" fmla="*/ 1121 w 2241"/>
                <a:gd name="T5" fmla="*/ 229 h 2012"/>
                <a:gd name="T6" fmla="*/ 633 w 2241"/>
                <a:gd name="T7" fmla="*/ 0 h 2012"/>
                <a:gd name="T8" fmla="*/ 327 w 2241"/>
                <a:gd name="T9" fmla="*/ 79 h 2012"/>
                <a:gd name="T10" fmla="*/ 0 w 2241"/>
                <a:gd name="T11" fmla="*/ 633 h 2012"/>
                <a:gd name="T12" fmla="*/ 31 w 2241"/>
                <a:gd name="T13" fmla="*/ 828 h 2012"/>
                <a:gd name="T14" fmla="*/ 692 w 2241"/>
                <a:gd name="T15" fmla="*/ 1514 h 2012"/>
                <a:gd name="T16" fmla="*/ 1121 w 2241"/>
                <a:gd name="T17" fmla="*/ 2012 h 2012"/>
                <a:gd name="T18" fmla="*/ 1540 w 2241"/>
                <a:gd name="T19" fmla="*/ 1521 h 2012"/>
                <a:gd name="T20" fmla="*/ 2210 w 2241"/>
                <a:gd name="T21" fmla="*/ 828 h 2012"/>
                <a:gd name="T22" fmla="*/ 2241 w 2241"/>
                <a:gd name="T23" fmla="*/ 633 h 2012"/>
                <a:gd name="T24" fmla="*/ 1914 w 2241"/>
                <a:gd name="T25" fmla="*/ 79 h 2012"/>
                <a:gd name="T26" fmla="*/ 2040 w 2241"/>
                <a:gd name="T27" fmla="*/ 772 h 2012"/>
                <a:gd name="T28" fmla="*/ 1997 w 2241"/>
                <a:gd name="T29" fmla="*/ 803 h 2012"/>
                <a:gd name="T30" fmla="*/ 1983 w 2241"/>
                <a:gd name="T31" fmla="*/ 801 h 2012"/>
                <a:gd name="T32" fmla="*/ 1955 w 2241"/>
                <a:gd name="T33" fmla="*/ 744 h 2012"/>
                <a:gd name="T34" fmla="*/ 1973 w 2241"/>
                <a:gd name="T35" fmla="*/ 633 h 2012"/>
                <a:gd name="T36" fmla="*/ 1784 w 2241"/>
                <a:gd name="T37" fmla="*/ 314 h 2012"/>
                <a:gd name="T38" fmla="*/ 1608 w 2241"/>
                <a:gd name="T39" fmla="*/ 269 h 2012"/>
                <a:gd name="T40" fmla="*/ 1563 w 2241"/>
                <a:gd name="T41" fmla="*/ 224 h 2012"/>
                <a:gd name="T42" fmla="*/ 1608 w 2241"/>
                <a:gd name="T43" fmla="*/ 179 h 2012"/>
                <a:gd name="T44" fmla="*/ 1828 w 2241"/>
                <a:gd name="T45" fmla="*/ 236 h 2012"/>
                <a:gd name="T46" fmla="*/ 2062 w 2241"/>
                <a:gd name="T47" fmla="*/ 633 h 2012"/>
                <a:gd name="T48" fmla="*/ 2040 w 2241"/>
                <a:gd name="T49" fmla="*/ 772 h 2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2012">
                  <a:moveTo>
                    <a:pt x="1914" y="79"/>
                  </a:moveTo>
                  <a:cubicBezTo>
                    <a:pt x="1823" y="29"/>
                    <a:pt x="1719" y="0"/>
                    <a:pt x="1608" y="0"/>
                  </a:cubicBezTo>
                  <a:cubicBezTo>
                    <a:pt x="1413" y="0"/>
                    <a:pt x="1237" y="89"/>
                    <a:pt x="1121" y="229"/>
                  </a:cubicBezTo>
                  <a:cubicBezTo>
                    <a:pt x="1004" y="89"/>
                    <a:pt x="830" y="0"/>
                    <a:pt x="633" y="0"/>
                  </a:cubicBezTo>
                  <a:cubicBezTo>
                    <a:pt x="522" y="0"/>
                    <a:pt x="418" y="29"/>
                    <a:pt x="327" y="79"/>
                  </a:cubicBezTo>
                  <a:cubicBezTo>
                    <a:pt x="132" y="186"/>
                    <a:pt x="0" y="394"/>
                    <a:pt x="0" y="633"/>
                  </a:cubicBezTo>
                  <a:cubicBezTo>
                    <a:pt x="0" y="701"/>
                    <a:pt x="11" y="767"/>
                    <a:pt x="31" y="828"/>
                  </a:cubicBezTo>
                  <a:cubicBezTo>
                    <a:pt x="91" y="1096"/>
                    <a:pt x="413" y="1291"/>
                    <a:pt x="692" y="1514"/>
                  </a:cubicBezTo>
                  <a:cubicBezTo>
                    <a:pt x="921" y="1696"/>
                    <a:pt x="1121" y="2012"/>
                    <a:pt x="1121" y="2012"/>
                  </a:cubicBezTo>
                  <a:cubicBezTo>
                    <a:pt x="1121" y="2012"/>
                    <a:pt x="1315" y="1700"/>
                    <a:pt x="1540" y="1521"/>
                  </a:cubicBezTo>
                  <a:cubicBezTo>
                    <a:pt x="1821" y="1299"/>
                    <a:pt x="2150" y="1100"/>
                    <a:pt x="2210" y="828"/>
                  </a:cubicBezTo>
                  <a:cubicBezTo>
                    <a:pt x="2231" y="767"/>
                    <a:pt x="2241" y="701"/>
                    <a:pt x="2241" y="633"/>
                  </a:cubicBezTo>
                  <a:cubicBezTo>
                    <a:pt x="2241" y="394"/>
                    <a:pt x="2109" y="186"/>
                    <a:pt x="1914" y="79"/>
                  </a:cubicBezTo>
                  <a:close/>
                  <a:moveTo>
                    <a:pt x="2040" y="772"/>
                  </a:moveTo>
                  <a:cubicBezTo>
                    <a:pt x="2033" y="791"/>
                    <a:pt x="2016" y="803"/>
                    <a:pt x="1997" y="803"/>
                  </a:cubicBezTo>
                  <a:cubicBezTo>
                    <a:pt x="1992" y="803"/>
                    <a:pt x="1987" y="803"/>
                    <a:pt x="1983" y="801"/>
                  </a:cubicBezTo>
                  <a:cubicBezTo>
                    <a:pt x="1959" y="793"/>
                    <a:pt x="1947" y="768"/>
                    <a:pt x="1955" y="744"/>
                  </a:cubicBezTo>
                  <a:cubicBezTo>
                    <a:pt x="1966" y="709"/>
                    <a:pt x="1973" y="671"/>
                    <a:pt x="1973" y="633"/>
                  </a:cubicBezTo>
                  <a:cubicBezTo>
                    <a:pt x="1973" y="501"/>
                    <a:pt x="1900" y="378"/>
                    <a:pt x="1784" y="314"/>
                  </a:cubicBezTo>
                  <a:cubicBezTo>
                    <a:pt x="1730" y="283"/>
                    <a:pt x="1670" y="269"/>
                    <a:pt x="1608" y="269"/>
                  </a:cubicBezTo>
                  <a:cubicBezTo>
                    <a:pt x="1583" y="269"/>
                    <a:pt x="1563" y="248"/>
                    <a:pt x="1563" y="224"/>
                  </a:cubicBezTo>
                  <a:cubicBezTo>
                    <a:pt x="1563" y="198"/>
                    <a:pt x="1583" y="179"/>
                    <a:pt x="1608" y="179"/>
                  </a:cubicBezTo>
                  <a:cubicBezTo>
                    <a:pt x="1686" y="179"/>
                    <a:pt x="1760" y="198"/>
                    <a:pt x="1828" y="236"/>
                  </a:cubicBezTo>
                  <a:cubicBezTo>
                    <a:pt x="1972" y="315"/>
                    <a:pt x="2062" y="467"/>
                    <a:pt x="2062" y="633"/>
                  </a:cubicBezTo>
                  <a:cubicBezTo>
                    <a:pt x="2062" y="681"/>
                    <a:pt x="2054" y="727"/>
                    <a:pt x="2040" y="772"/>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solidFill>
                  <a:srgbClr val="1E1E1E"/>
                </a:solidFill>
              </a:endParaRPr>
            </a:p>
          </p:txBody>
        </p:sp>
        <p:grpSp>
          <p:nvGrpSpPr>
            <p:cNvPr id="51" name="ïṥļídé">
              <a:extLst>
                <a:ext uri="{FF2B5EF4-FFF2-40B4-BE49-F238E27FC236}">
                  <a16:creationId xmlns="" xmlns:a16="http://schemas.microsoft.com/office/drawing/2014/main" id="{22F52EE8-7C51-4235-8A6A-B5F65260DFB8}"/>
                </a:ext>
              </a:extLst>
            </p:cNvPr>
            <p:cNvGrpSpPr/>
            <p:nvPr/>
          </p:nvGrpSpPr>
          <p:grpSpPr>
            <a:xfrm>
              <a:off x="1626250" y="1410831"/>
              <a:ext cx="3320654" cy="1321321"/>
              <a:chOff x="992893" y="1429926"/>
              <a:chExt cx="5103090" cy="1321321"/>
            </a:xfrm>
          </p:grpSpPr>
          <p:sp>
            <p:nvSpPr>
              <p:cNvPr id="52" name="íṣļiďe">
                <a:extLst>
                  <a:ext uri="{FF2B5EF4-FFF2-40B4-BE49-F238E27FC236}">
                    <a16:creationId xmlns="" xmlns:a16="http://schemas.microsoft.com/office/drawing/2014/main" id="{818B5AB7-3BC9-423A-B32A-A21CBA219BC8}"/>
                  </a:ext>
                </a:extLst>
              </p:cNvPr>
              <p:cNvSpPr/>
              <p:nvPr/>
            </p:nvSpPr>
            <p:spPr bwMode="auto">
              <a:xfrm>
                <a:off x="992893" y="1871731"/>
                <a:ext cx="5103090" cy="87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关注乡村儿童教育，理念认同</a:t>
                </a:r>
                <a:endParaRPr lang="en-US" altLang="zh-CN" sz="1400" kern="0" dirty="0">
                  <a:solidFill>
                    <a:srgbClr val="1E1E1E"/>
                  </a:solidFill>
                  <a:latin typeface="微软雅黑"/>
                  <a:ea typeface="微软雅黑"/>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认同满天星价值观与机构员工</a:t>
                </a:r>
                <a:endParaRPr lang="en-US" altLang="zh-CN" sz="1400" kern="0" dirty="0">
                  <a:solidFill>
                    <a:srgbClr val="1E1E1E"/>
                  </a:solidFill>
                  <a:latin typeface="微软雅黑"/>
                  <a:ea typeface="微软雅黑"/>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获得放松和快乐</a:t>
                </a:r>
                <a:endParaRPr lang="en-US" altLang="zh-CN" sz="1400" kern="0" dirty="0">
                  <a:solidFill>
                    <a:srgbClr val="1E1E1E"/>
                  </a:solidFill>
                  <a:latin typeface="微软雅黑"/>
                  <a:ea typeface="微软雅黑"/>
                </a:endParaRPr>
              </a:p>
            </p:txBody>
          </p:sp>
          <p:sp>
            <p:nvSpPr>
              <p:cNvPr id="53" name="îṡľîḓe">
                <a:extLst>
                  <a:ext uri="{FF2B5EF4-FFF2-40B4-BE49-F238E27FC236}">
                    <a16:creationId xmlns="" xmlns:a16="http://schemas.microsoft.com/office/drawing/2014/main" id="{03B5FFEB-CCFF-417A-A434-DE980FDF58AB}"/>
                  </a:ext>
                </a:extLst>
              </p:cNvPr>
              <p:cNvSpPr txBox="1"/>
              <p:nvPr/>
            </p:nvSpPr>
            <p:spPr bwMode="auto">
              <a:xfrm>
                <a:off x="992893" y="1429926"/>
                <a:ext cx="510309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fontAlgn="auto">
                  <a:spcBef>
                    <a:spcPts val="0"/>
                  </a:spcBef>
                  <a:spcAft>
                    <a:spcPts val="0"/>
                  </a:spcAft>
                  <a:defRPr/>
                </a:pPr>
                <a:r>
                  <a:rPr lang="zh-CN" altLang="en-US" b="1" kern="0" dirty="0">
                    <a:solidFill>
                      <a:srgbClr val="1E1E1E"/>
                    </a:solidFill>
                    <a:latin typeface="Segoe UI Light"/>
                    <a:ea typeface="微软雅黑"/>
                  </a:rPr>
                  <a:t>情感性驱动因素</a:t>
                </a:r>
                <a:endParaRPr lang="en-US" altLang="zh-CN" b="1" kern="0" dirty="0">
                  <a:solidFill>
                    <a:srgbClr val="1E1E1E"/>
                  </a:solidFill>
                  <a:latin typeface="Segoe UI Light"/>
                  <a:ea typeface="微软雅黑"/>
                </a:endParaRPr>
              </a:p>
            </p:txBody>
          </p:sp>
        </p:grpSp>
      </p:grpSp>
      <p:grpSp>
        <p:nvGrpSpPr>
          <p:cNvPr id="60" name="iṥ1ïdê">
            <a:extLst>
              <a:ext uri="{FF2B5EF4-FFF2-40B4-BE49-F238E27FC236}">
                <a16:creationId xmlns="" xmlns:a16="http://schemas.microsoft.com/office/drawing/2014/main" id="{188A1965-FCBB-4213-9D01-366B26EB169D}"/>
              </a:ext>
            </a:extLst>
          </p:cNvPr>
          <p:cNvGrpSpPr/>
          <p:nvPr/>
        </p:nvGrpSpPr>
        <p:grpSpPr>
          <a:xfrm>
            <a:off x="672488" y="4694260"/>
            <a:ext cx="4276979" cy="1958212"/>
            <a:chOff x="669925" y="1410831"/>
            <a:chExt cx="4276979" cy="1615060"/>
          </a:xfrm>
        </p:grpSpPr>
        <p:sp>
          <p:nvSpPr>
            <p:cNvPr id="61" name="ïśľiḍé">
              <a:extLst>
                <a:ext uri="{FF2B5EF4-FFF2-40B4-BE49-F238E27FC236}">
                  <a16:creationId xmlns="" xmlns:a16="http://schemas.microsoft.com/office/drawing/2014/main" id="{521D632C-158A-4980-BB8F-6DDD10B5E12F}"/>
                </a:ext>
              </a:extLst>
            </p:cNvPr>
            <p:cNvSpPr/>
            <p:nvPr/>
          </p:nvSpPr>
          <p:spPr>
            <a:xfrm>
              <a:off x="669925" y="1559037"/>
              <a:ext cx="894946" cy="37949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10000"/>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solidFill>
                  <a:srgbClr val="FFFFFF"/>
                </a:solidFill>
              </a:endParaRPr>
            </a:p>
          </p:txBody>
        </p:sp>
        <p:sp>
          <p:nvSpPr>
            <p:cNvPr id="62" name="îslîḓê">
              <a:extLst>
                <a:ext uri="{FF2B5EF4-FFF2-40B4-BE49-F238E27FC236}">
                  <a16:creationId xmlns="" xmlns:a16="http://schemas.microsoft.com/office/drawing/2014/main" id="{7F7A14A7-143F-4C02-B028-D7A2963885F4}"/>
                </a:ext>
              </a:extLst>
            </p:cNvPr>
            <p:cNvSpPr/>
            <p:nvPr/>
          </p:nvSpPr>
          <p:spPr bwMode="auto">
            <a:xfrm>
              <a:off x="963727" y="1632031"/>
              <a:ext cx="307341" cy="233502"/>
            </a:xfrm>
            <a:custGeom>
              <a:avLst/>
              <a:gdLst>
                <a:gd name="T0" fmla="*/ 2606 w 2606"/>
                <a:gd name="T1" fmla="*/ 1015 h 1983"/>
                <a:gd name="T2" fmla="*/ 2601 w 2606"/>
                <a:gd name="T3" fmla="*/ 987 h 1983"/>
                <a:gd name="T4" fmla="*/ 2600 w 2606"/>
                <a:gd name="T5" fmla="*/ 987 h 1983"/>
                <a:gd name="T6" fmla="*/ 2411 w 2606"/>
                <a:gd name="T7" fmla="*/ 143 h 1983"/>
                <a:gd name="T8" fmla="*/ 2411 w 2606"/>
                <a:gd name="T9" fmla="*/ 0 h 1983"/>
                <a:gd name="T10" fmla="*/ 2139 w 2606"/>
                <a:gd name="T11" fmla="*/ 0 h 1983"/>
                <a:gd name="T12" fmla="*/ 2139 w 2606"/>
                <a:gd name="T13" fmla="*/ 0 h 1983"/>
                <a:gd name="T14" fmla="*/ 467 w 2606"/>
                <a:gd name="T15" fmla="*/ 0 h 1983"/>
                <a:gd name="T16" fmla="*/ 466 w 2606"/>
                <a:gd name="T17" fmla="*/ 0 h 1983"/>
                <a:gd name="T18" fmla="*/ 123 w 2606"/>
                <a:gd name="T19" fmla="*/ 71 h 1983"/>
                <a:gd name="T20" fmla="*/ 359 w 2606"/>
                <a:gd name="T21" fmla="*/ 143 h 1983"/>
                <a:gd name="T22" fmla="*/ 6 w 2606"/>
                <a:gd name="T23" fmla="*/ 987 h 1983"/>
                <a:gd name="T24" fmla="*/ 1 w 2606"/>
                <a:gd name="T25" fmla="*/ 1012 h 1983"/>
                <a:gd name="T26" fmla="*/ 0 w 2606"/>
                <a:gd name="T27" fmla="*/ 1022 h 1983"/>
                <a:gd name="T28" fmla="*/ 467 w 2606"/>
                <a:gd name="T29" fmla="*/ 1482 h 1983"/>
                <a:gd name="T30" fmla="*/ 934 w 2606"/>
                <a:gd name="T31" fmla="*/ 1015 h 1983"/>
                <a:gd name="T32" fmla="*/ 932 w 2606"/>
                <a:gd name="T33" fmla="*/ 1007 h 1983"/>
                <a:gd name="T34" fmla="*/ 928 w 2606"/>
                <a:gd name="T35" fmla="*/ 987 h 1983"/>
                <a:gd name="T36" fmla="*/ 575 w 2606"/>
                <a:gd name="T37" fmla="*/ 143 h 1983"/>
                <a:gd name="T38" fmla="*/ 1231 w 2606"/>
                <a:gd name="T39" fmla="*/ 1839 h 1983"/>
                <a:gd name="T40" fmla="*/ 718 w 2606"/>
                <a:gd name="T41" fmla="*/ 1911 h 1983"/>
                <a:gd name="T42" fmla="*/ 1817 w 2606"/>
                <a:gd name="T43" fmla="*/ 1983 h 1983"/>
                <a:gd name="T44" fmla="*/ 1817 w 2606"/>
                <a:gd name="T45" fmla="*/ 1839 h 1983"/>
                <a:gd name="T46" fmla="*/ 1375 w 2606"/>
                <a:gd name="T47" fmla="*/ 143 h 1983"/>
                <a:gd name="T48" fmla="*/ 1678 w 2606"/>
                <a:gd name="T49" fmla="*/ 987 h 1983"/>
                <a:gd name="T50" fmla="*/ 1678 w 2606"/>
                <a:gd name="T51" fmla="*/ 987 h 1983"/>
                <a:gd name="T52" fmla="*/ 1672 w 2606"/>
                <a:gd name="T53" fmla="*/ 1015 h 1983"/>
                <a:gd name="T54" fmla="*/ 1673 w 2606"/>
                <a:gd name="T55" fmla="*/ 1022 h 1983"/>
                <a:gd name="T56" fmla="*/ 2606 w 2606"/>
                <a:gd name="T57" fmla="*/ 1015 h 1983"/>
                <a:gd name="T58" fmla="*/ 467 w 2606"/>
                <a:gd name="T59" fmla="*/ 257 h 1983"/>
                <a:gd name="T60" fmla="*/ 179 w 2606"/>
                <a:gd name="T61" fmla="*/ 943 h 1983"/>
                <a:gd name="T62" fmla="*/ 2139 w 2606"/>
                <a:gd name="T63" fmla="*/ 257 h 1983"/>
                <a:gd name="T64" fmla="*/ 1852 w 2606"/>
                <a:gd name="T65" fmla="*/ 943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06" h="1983">
                  <a:moveTo>
                    <a:pt x="2606" y="1015"/>
                  </a:moveTo>
                  <a:lnTo>
                    <a:pt x="2606" y="1015"/>
                  </a:lnTo>
                  <a:cubicBezTo>
                    <a:pt x="2606" y="1012"/>
                    <a:pt x="2605" y="1010"/>
                    <a:pt x="2605" y="1007"/>
                  </a:cubicBezTo>
                  <a:cubicBezTo>
                    <a:pt x="2604" y="1001"/>
                    <a:pt x="2603" y="994"/>
                    <a:pt x="2601" y="987"/>
                  </a:cubicBezTo>
                  <a:lnTo>
                    <a:pt x="2600" y="987"/>
                  </a:lnTo>
                  <a:lnTo>
                    <a:pt x="2600" y="987"/>
                  </a:lnTo>
                  <a:lnTo>
                    <a:pt x="2247" y="143"/>
                  </a:lnTo>
                  <a:lnTo>
                    <a:pt x="2411" y="143"/>
                  </a:lnTo>
                  <a:cubicBezTo>
                    <a:pt x="2451" y="143"/>
                    <a:pt x="2483" y="111"/>
                    <a:pt x="2483" y="71"/>
                  </a:cubicBezTo>
                  <a:cubicBezTo>
                    <a:pt x="2483" y="32"/>
                    <a:pt x="2451" y="0"/>
                    <a:pt x="2411" y="0"/>
                  </a:cubicBezTo>
                  <a:lnTo>
                    <a:pt x="2140" y="0"/>
                  </a:lnTo>
                  <a:lnTo>
                    <a:pt x="2139" y="0"/>
                  </a:lnTo>
                  <a:lnTo>
                    <a:pt x="2139" y="0"/>
                  </a:lnTo>
                  <a:lnTo>
                    <a:pt x="2139" y="0"/>
                  </a:lnTo>
                  <a:lnTo>
                    <a:pt x="467" y="0"/>
                  </a:lnTo>
                  <a:lnTo>
                    <a:pt x="467" y="0"/>
                  </a:lnTo>
                  <a:lnTo>
                    <a:pt x="467" y="0"/>
                  </a:lnTo>
                  <a:lnTo>
                    <a:pt x="466" y="0"/>
                  </a:lnTo>
                  <a:lnTo>
                    <a:pt x="195" y="0"/>
                  </a:lnTo>
                  <a:cubicBezTo>
                    <a:pt x="156" y="0"/>
                    <a:pt x="123" y="32"/>
                    <a:pt x="123" y="71"/>
                  </a:cubicBezTo>
                  <a:cubicBezTo>
                    <a:pt x="123" y="111"/>
                    <a:pt x="156" y="143"/>
                    <a:pt x="195" y="143"/>
                  </a:cubicBezTo>
                  <a:lnTo>
                    <a:pt x="359" y="143"/>
                  </a:lnTo>
                  <a:lnTo>
                    <a:pt x="6" y="987"/>
                  </a:lnTo>
                  <a:cubicBezTo>
                    <a:pt x="6" y="987"/>
                    <a:pt x="6" y="987"/>
                    <a:pt x="6" y="987"/>
                  </a:cubicBezTo>
                  <a:lnTo>
                    <a:pt x="5" y="987"/>
                  </a:lnTo>
                  <a:cubicBezTo>
                    <a:pt x="2" y="995"/>
                    <a:pt x="1" y="1004"/>
                    <a:pt x="1" y="1012"/>
                  </a:cubicBezTo>
                  <a:cubicBezTo>
                    <a:pt x="1" y="1013"/>
                    <a:pt x="0" y="1014"/>
                    <a:pt x="0" y="1015"/>
                  </a:cubicBezTo>
                  <a:cubicBezTo>
                    <a:pt x="0" y="1017"/>
                    <a:pt x="0" y="1019"/>
                    <a:pt x="0" y="1022"/>
                  </a:cubicBezTo>
                  <a:lnTo>
                    <a:pt x="0" y="1022"/>
                  </a:lnTo>
                  <a:cubicBezTo>
                    <a:pt x="4" y="1276"/>
                    <a:pt x="212" y="1482"/>
                    <a:pt x="467" y="1482"/>
                  </a:cubicBezTo>
                  <a:cubicBezTo>
                    <a:pt x="724" y="1482"/>
                    <a:pt x="933" y="1273"/>
                    <a:pt x="934" y="1016"/>
                  </a:cubicBezTo>
                  <a:lnTo>
                    <a:pt x="934" y="1015"/>
                  </a:lnTo>
                  <a:lnTo>
                    <a:pt x="934" y="1015"/>
                  </a:lnTo>
                  <a:cubicBezTo>
                    <a:pt x="934" y="1012"/>
                    <a:pt x="932" y="1010"/>
                    <a:pt x="932" y="1007"/>
                  </a:cubicBezTo>
                  <a:cubicBezTo>
                    <a:pt x="931" y="1001"/>
                    <a:pt x="931" y="994"/>
                    <a:pt x="928" y="987"/>
                  </a:cubicBezTo>
                  <a:lnTo>
                    <a:pt x="928" y="987"/>
                  </a:lnTo>
                  <a:cubicBezTo>
                    <a:pt x="928" y="987"/>
                    <a:pt x="928" y="987"/>
                    <a:pt x="928" y="987"/>
                  </a:cubicBezTo>
                  <a:lnTo>
                    <a:pt x="575" y="143"/>
                  </a:lnTo>
                  <a:lnTo>
                    <a:pt x="1231" y="143"/>
                  </a:lnTo>
                  <a:lnTo>
                    <a:pt x="1231" y="1839"/>
                  </a:lnTo>
                  <a:lnTo>
                    <a:pt x="789" y="1839"/>
                  </a:lnTo>
                  <a:cubicBezTo>
                    <a:pt x="750" y="1839"/>
                    <a:pt x="718" y="1871"/>
                    <a:pt x="718" y="1911"/>
                  </a:cubicBezTo>
                  <a:cubicBezTo>
                    <a:pt x="718" y="1951"/>
                    <a:pt x="750" y="1983"/>
                    <a:pt x="789" y="1983"/>
                  </a:cubicBezTo>
                  <a:lnTo>
                    <a:pt x="1817" y="1983"/>
                  </a:lnTo>
                  <a:cubicBezTo>
                    <a:pt x="1856" y="1983"/>
                    <a:pt x="1888" y="1951"/>
                    <a:pt x="1888" y="1911"/>
                  </a:cubicBezTo>
                  <a:cubicBezTo>
                    <a:pt x="1888" y="1871"/>
                    <a:pt x="1856" y="1839"/>
                    <a:pt x="1817" y="1839"/>
                  </a:cubicBezTo>
                  <a:lnTo>
                    <a:pt x="1375" y="1839"/>
                  </a:lnTo>
                  <a:lnTo>
                    <a:pt x="1375" y="143"/>
                  </a:lnTo>
                  <a:lnTo>
                    <a:pt x="2032" y="143"/>
                  </a:lnTo>
                  <a:lnTo>
                    <a:pt x="1678" y="987"/>
                  </a:lnTo>
                  <a:lnTo>
                    <a:pt x="1678" y="987"/>
                  </a:lnTo>
                  <a:lnTo>
                    <a:pt x="1678" y="987"/>
                  </a:lnTo>
                  <a:cubicBezTo>
                    <a:pt x="1674" y="995"/>
                    <a:pt x="1673" y="1004"/>
                    <a:pt x="1673" y="1012"/>
                  </a:cubicBezTo>
                  <a:cubicBezTo>
                    <a:pt x="1673" y="1013"/>
                    <a:pt x="1672" y="1014"/>
                    <a:pt x="1672" y="1015"/>
                  </a:cubicBezTo>
                  <a:cubicBezTo>
                    <a:pt x="1672" y="1017"/>
                    <a:pt x="1673" y="1019"/>
                    <a:pt x="1673" y="1021"/>
                  </a:cubicBezTo>
                  <a:lnTo>
                    <a:pt x="1673" y="1022"/>
                  </a:lnTo>
                  <a:cubicBezTo>
                    <a:pt x="1677" y="1276"/>
                    <a:pt x="1884" y="1482"/>
                    <a:pt x="2139" y="1482"/>
                  </a:cubicBezTo>
                  <a:cubicBezTo>
                    <a:pt x="2397" y="1482"/>
                    <a:pt x="2606" y="1273"/>
                    <a:pt x="2606" y="1015"/>
                  </a:cubicBezTo>
                  <a:lnTo>
                    <a:pt x="2606" y="1015"/>
                  </a:lnTo>
                  <a:close/>
                  <a:moveTo>
                    <a:pt x="467" y="257"/>
                  </a:moveTo>
                  <a:lnTo>
                    <a:pt x="754" y="943"/>
                  </a:lnTo>
                  <a:lnTo>
                    <a:pt x="179" y="943"/>
                  </a:lnTo>
                  <a:lnTo>
                    <a:pt x="467" y="257"/>
                  </a:lnTo>
                  <a:close/>
                  <a:moveTo>
                    <a:pt x="2139" y="257"/>
                  </a:moveTo>
                  <a:lnTo>
                    <a:pt x="2427" y="943"/>
                  </a:lnTo>
                  <a:lnTo>
                    <a:pt x="1852" y="943"/>
                  </a:lnTo>
                  <a:lnTo>
                    <a:pt x="2139" y="257"/>
                  </a:lnTo>
                  <a:close/>
                </a:path>
              </a:pathLst>
            </a:custGeom>
            <a:solidFill>
              <a:schemeClr val="bg1"/>
            </a:solidFill>
            <a:ln>
              <a:noFill/>
            </a:ln>
          </p:spPr>
          <p:txBody>
            <a:bodyPr wrap="square" lIns="91440" tIns="45720" rIns="91440" bIns="45720">
              <a:normAutofit fontScale="85000" lnSpcReduction="20000"/>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solidFill>
                  <a:srgbClr val="1E1E1E"/>
                </a:solidFill>
              </a:endParaRPr>
            </a:p>
          </p:txBody>
        </p:sp>
        <p:grpSp>
          <p:nvGrpSpPr>
            <p:cNvPr id="63" name="ïṡḻïďê">
              <a:extLst>
                <a:ext uri="{FF2B5EF4-FFF2-40B4-BE49-F238E27FC236}">
                  <a16:creationId xmlns="" xmlns:a16="http://schemas.microsoft.com/office/drawing/2014/main" id="{3A5A8256-2A69-4C1F-93BE-8FC3348D8A71}"/>
                </a:ext>
              </a:extLst>
            </p:cNvPr>
            <p:cNvGrpSpPr/>
            <p:nvPr/>
          </p:nvGrpSpPr>
          <p:grpSpPr>
            <a:xfrm>
              <a:off x="1626250" y="1410831"/>
              <a:ext cx="3320654" cy="1615060"/>
              <a:chOff x="992893" y="1429926"/>
              <a:chExt cx="5103090" cy="1615060"/>
            </a:xfrm>
          </p:grpSpPr>
          <p:sp>
            <p:nvSpPr>
              <p:cNvPr id="64" name="îṥľiḓê">
                <a:extLst>
                  <a:ext uri="{FF2B5EF4-FFF2-40B4-BE49-F238E27FC236}">
                    <a16:creationId xmlns="" xmlns:a16="http://schemas.microsoft.com/office/drawing/2014/main" id="{2D8D6AB4-6E81-4F04-9AB5-CD5E8946C22C}"/>
                  </a:ext>
                </a:extLst>
              </p:cNvPr>
              <p:cNvSpPr/>
              <p:nvPr/>
            </p:nvSpPr>
            <p:spPr bwMode="auto">
              <a:xfrm>
                <a:off x="992893" y="1871732"/>
                <a:ext cx="5103090" cy="1173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产生真实的影响与改变</a:t>
                </a:r>
                <a:endParaRPr lang="en-US" altLang="zh-CN" sz="1400" kern="0" dirty="0">
                  <a:solidFill>
                    <a:srgbClr val="1E1E1E"/>
                  </a:solidFill>
                  <a:latin typeface="微软雅黑"/>
                  <a:ea typeface="微软雅黑"/>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为乡村儿童带来成长和希望</a:t>
                </a:r>
                <a:r>
                  <a:rPr lang="en-US" altLang="zh-CN" sz="1400" kern="0" dirty="0">
                    <a:solidFill>
                      <a:srgbClr val="1E1E1E"/>
                    </a:solidFill>
                    <a:latin typeface="微软雅黑"/>
                    <a:ea typeface="微软雅黑"/>
                  </a:rPr>
                  <a:t> </a:t>
                </a:r>
              </a:p>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自我成长</a:t>
                </a:r>
                <a:endParaRPr lang="en-US" altLang="zh-CN" sz="1400" kern="0" dirty="0">
                  <a:solidFill>
                    <a:srgbClr val="1E1E1E"/>
                  </a:solidFill>
                  <a:latin typeface="微软雅黑"/>
                  <a:ea typeface="微软雅黑"/>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回馈社会</a:t>
                </a:r>
                <a:endParaRPr lang="en-US" altLang="zh-CN" sz="1400" kern="0" dirty="0">
                  <a:solidFill>
                    <a:srgbClr val="1E1E1E"/>
                  </a:solidFill>
                  <a:latin typeface="微软雅黑"/>
                  <a:ea typeface="微软雅黑"/>
                </a:endParaRPr>
              </a:p>
            </p:txBody>
          </p:sp>
          <p:sp>
            <p:nvSpPr>
              <p:cNvPr id="65" name="îs1íḋè">
                <a:extLst>
                  <a:ext uri="{FF2B5EF4-FFF2-40B4-BE49-F238E27FC236}">
                    <a16:creationId xmlns="" xmlns:a16="http://schemas.microsoft.com/office/drawing/2014/main" id="{2FF76B71-8F03-4C37-8AB0-5193CEC0330B}"/>
                  </a:ext>
                </a:extLst>
              </p:cNvPr>
              <p:cNvSpPr txBox="1"/>
              <p:nvPr/>
            </p:nvSpPr>
            <p:spPr bwMode="auto">
              <a:xfrm>
                <a:off x="992893" y="1429926"/>
                <a:ext cx="510309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fontAlgn="auto">
                  <a:spcBef>
                    <a:spcPts val="0"/>
                  </a:spcBef>
                  <a:spcAft>
                    <a:spcPts val="0"/>
                  </a:spcAft>
                  <a:defRPr/>
                </a:pPr>
                <a:r>
                  <a:rPr lang="zh-CN" altLang="en-US" b="1" kern="0" dirty="0">
                    <a:solidFill>
                      <a:srgbClr val="1E1E1E"/>
                    </a:solidFill>
                    <a:latin typeface="Segoe UI Light"/>
                    <a:ea typeface="微软雅黑"/>
                  </a:rPr>
                  <a:t>价值性驱动因素</a:t>
                </a:r>
                <a:r>
                  <a:rPr lang="zh-CN" altLang="en-US" b="1" kern="0" dirty="0" smtClean="0">
                    <a:solidFill>
                      <a:sysClr val="window" lastClr="FFFFFF"/>
                    </a:solidFill>
                    <a:latin typeface="Segoe UI Light"/>
                    <a:ea typeface="微软雅黑"/>
                  </a:rPr>
                  <a:t>性</a:t>
                </a:r>
                <a:endParaRPr lang="en-US" altLang="zh-CN" b="1" kern="0" dirty="0">
                  <a:solidFill>
                    <a:sysClr val="window" lastClr="FFFFFF"/>
                  </a:solidFill>
                  <a:latin typeface="Segoe UI Light"/>
                  <a:ea typeface="微软雅黑"/>
                </a:endParaRPr>
              </a:p>
            </p:txBody>
          </p:sp>
        </p:grpSp>
      </p:grpSp>
      <p:sp>
        <p:nvSpPr>
          <p:cNvPr id="39" name="文本框 38">
            <a:extLst>
              <a:ext uri="{FF2B5EF4-FFF2-40B4-BE49-F238E27FC236}">
                <a16:creationId xmlns="" xmlns:a16="http://schemas.microsoft.com/office/drawing/2014/main" id="{575C8DA4-8591-45B9-97F3-08DA69B72B5E}"/>
              </a:ext>
            </a:extLst>
          </p:cNvPr>
          <p:cNvSpPr txBox="1"/>
          <p:nvPr/>
        </p:nvSpPr>
        <p:spPr>
          <a:xfrm>
            <a:off x="9048328" y="1858403"/>
            <a:ext cx="2592288" cy="400110"/>
          </a:xfrm>
          <a:prstGeom prst="rect">
            <a:avLst/>
          </a:prstGeom>
          <a:noFill/>
        </p:spPr>
        <p:txBody>
          <a:bodyPr wrap="square" rtlCol="0">
            <a:spAutoFit/>
          </a:bodyPr>
          <a:lstStyle/>
          <a:p>
            <a:r>
              <a:rPr lang="zh-CN" altLang="en-US" sz="2000" b="1" dirty="0">
                <a:solidFill>
                  <a:srgbClr val="1E1E1E"/>
                </a:solidFill>
                <a:latin typeface="微软雅黑"/>
                <a:ea typeface="微软雅黑"/>
              </a:rPr>
              <a:t>关键驱动因素</a:t>
            </a:r>
          </a:p>
        </p:txBody>
      </p:sp>
      <p:sp>
        <p:nvSpPr>
          <p:cNvPr id="41" name="矩形 40">
            <a:extLst>
              <a:ext uri="{FF2B5EF4-FFF2-40B4-BE49-F238E27FC236}">
                <a16:creationId xmlns="" xmlns:a16="http://schemas.microsoft.com/office/drawing/2014/main" id="{C9D74BC3-B082-4761-8847-3BF91CF0C95E}"/>
              </a:ext>
            </a:extLst>
          </p:cNvPr>
          <p:cNvSpPr/>
          <p:nvPr/>
        </p:nvSpPr>
        <p:spPr>
          <a:xfrm>
            <a:off x="7987932" y="2395742"/>
            <a:ext cx="3888432" cy="326550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fontAlgn="auto">
              <a:lnSpc>
                <a:spcPct val="150000"/>
              </a:lnSpc>
              <a:spcBef>
                <a:spcPts val="0"/>
              </a:spcBef>
              <a:spcAft>
                <a:spcPts val="0"/>
              </a:spcAft>
              <a:buFont typeface="Arial" panose="020B0604020202020204" pitchFamily="34" charset="0"/>
              <a:buChar char="•"/>
              <a:defRPr/>
            </a:pPr>
            <a:r>
              <a:rPr lang="zh-CN" altLang="en-US" kern="0" dirty="0">
                <a:solidFill>
                  <a:schemeClr val="tx1"/>
                </a:solidFill>
                <a:latin typeface="微软雅黑"/>
              </a:rPr>
              <a:t>既能够提供硬件支持，又有课件、培训等相关的软件</a:t>
            </a:r>
            <a:r>
              <a:rPr lang="zh-CN" altLang="en-US" kern="0" dirty="0" smtClean="0">
                <a:solidFill>
                  <a:schemeClr val="tx1"/>
                </a:solidFill>
                <a:latin typeface="微软雅黑"/>
              </a:rPr>
              <a:t>资源</a:t>
            </a:r>
            <a:endParaRPr lang="en-US" altLang="zh-CN" kern="0" dirty="0">
              <a:solidFill>
                <a:schemeClr val="tx1"/>
              </a:solidFill>
              <a:latin typeface="微软雅黑"/>
            </a:endParaRPr>
          </a:p>
          <a:p>
            <a:pPr marL="171450" indent="-171450" fontAlgn="auto">
              <a:lnSpc>
                <a:spcPct val="150000"/>
              </a:lnSpc>
              <a:spcBef>
                <a:spcPts val="0"/>
              </a:spcBef>
              <a:spcAft>
                <a:spcPts val="0"/>
              </a:spcAft>
              <a:buFont typeface="Arial" panose="020B0604020202020204" pitchFamily="34" charset="0"/>
              <a:buChar char="•"/>
              <a:defRPr/>
            </a:pPr>
            <a:r>
              <a:rPr lang="zh-CN" altLang="en-US" kern="0" dirty="0">
                <a:solidFill>
                  <a:schemeClr val="tx1"/>
                </a:solidFill>
                <a:latin typeface="微软雅黑"/>
              </a:rPr>
              <a:t>产生真实的影响与改变</a:t>
            </a:r>
            <a:endParaRPr lang="en-US" altLang="zh-CN" kern="0" dirty="0">
              <a:solidFill>
                <a:schemeClr val="tx1"/>
              </a:solidFill>
              <a:latin typeface="微软雅黑"/>
            </a:endParaRPr>
          </a:p>
          <a:p>
            <a:pPr marL="171450" indent="-171450" fontAlgn="auto">
              <a:lnSpc>
                <a:spcPct val="150000"/>
              </a:lnSpc>
              <a:spcBef>
                <a:spcPts val="0"/>
              </a:spcBef>
              <a:spcAft>
                <a:spcPts val="0"/>
              </a:spcAft>
              <a:buFont typeface="Arial" panose="020B0604020202020204" pitchFamily="34" charset="0"/>
              <a:buChar char="•"/>
              <a:defRPr/>
            </a:pPr>
            <a:r>
              <a:rPr lang="zh-CN" altLang="en-US" kern="0" dirty="0">
                <a:solidFill>
                  <a:schemeClr val="tx1"/>
                </a:solidFill>
                <a:latin typeface="微软雅黑"/>
              </a:rPr>
              <a:t>为乡村儿童带来成长和希望</a:t>
            </a:r>
            <a:r>
              <a:rPr lang="en-US" altLang="zh-CN" kern="0" dirty="0">
                <a:solidFill>
                  <a:schemeClr val="tx1"/>
                </a:solidFill>
                <a:latin typeface="微软雅黑"/>
              </a:rPr>
              <a:t> </a:t>
            </a:r>
          </a:p>
          <a:p>
            <a:pPr marL="171450" indent="-171450" fontAlgn="auto">
              <a:lnSpc>
                <a:spcPct val="150000"/>
              </a:lnSpc>
              <a:spcBef>
                <a:spcPts val="0"/>
              </a:spcBef>
              <a:spcAft>
                <a:spcPts val="0"/>
              </a:spcAft>
              <a:buFont typeface="Arial" panose="020B0604020202020204" pitchFamily="34" charset="0"/>
              <a:buChar char="•"/>
              <a:defRPr/>
            </a:pPr>
            <a:r>
              <a:rPr lang="zh-CN" altLang="en-US" kern="0" dirty="0" smtClean="0">
                <a:solidFill>
                  <a:schemeClr val="tx1"/>
                </a:solidFill>
                <a:latin typeface="微软雅黑"/>
              </a:rPr>
              <a:t>提升种子教师的素质，帮助其自我成长，助力他们更好地引导和帮助学生</a:t>
            </a:r>
            <a:endParaRPr lang="en-US" altLang="zh-CN" kern="0" dirty="0">
              <a:solidFill>
                <a:schemeClr val="tx1"/>
              </a:solidFill>
              <a:latin typeface="微软雅黑"/>
            </a:endParaRPr>
          </a:p>
        </p:txBody>
      </p:sp>
      <p:sp>
        <p:nvSpPr>
          <p:cNvPr id="66" name="矩形 65">
            <a:extLst>
              <a:ext uri="{FF2B5EF4-FFF2-40B4-BE49-F238E27FC236}">
                <a16:creationId xmlns="" xmlns:a16="http://schemas.microsoft.com/office/drawing/2014/main" id="{F08A51A8-583E-4F6A-BB99-507741B7AB00}"/>
              </a:ext>
            </a:extLst>
          </p:cNvPr>
          <p:cNvSpPr/>
          <p:nvPr/>
        </p:nvSpPr>
        <p:spPr>
          <a:xfrm>
            <a:off x="4518188" y="2852936"/>
            <a:ext cx="2729940" cy="2323713"/>
          </a:xfrm>
          <a:prstGeom prst="rect">
            <a:avLst/>
          </a:prstGeom>
        </p:spPr>
        <p:txBody>
          <a:bodyPr wrap="square">
            <a:spAutoFit/>
          </a:bodyPr>
          <a:lstStyle/>
          <a:p>
            <a:pPr algn="ctr">
              <a:lnSpc>
                <a:spcPct val="125000"/>
              </a:lnSpc>
            </a:pPr>
            <a:r>
              <a:rPr lang="zh-CN" altLang="en-US" sz="1400" dirty="0">
                <a:solidFill>
                  <a:schemeClr val="bg1"/>
                </a:solidFill>
                <a:latin typeface="微软雅黑"/>
                <a:ea typeface="微软雅黑"/>
              </a:rPr>
              <a:t>根据受益人第一</a:t>
            </a:r>
            <a:r>
              <a:rPr lang="zh-CN" altLang="en-US" sz="1400" dirty="0" smtClean="0">
                <a:solidFill>
                  <a:schemeClr val="bg1"/>
                </a:solidFill>
                <a:latin typeface="微软雅黑"/>
                <a:ea typeface="微软雅黑"/>
              </a:rPr>
              <a:t>原则及</a:t>
            </a:r>
            <a:r>
              <a:rPr lang="zh-CN" altLang="en-US" sz="1400" dirty="0">
                <a:solidFill>
                  <a:schemeClr val="bg1"/>
                </a:solidFill>
                <a:latin typeface="微软雅黑"/>
                <a:ea typeface="微软雅黑"/>
              </a:rPr>
              <a:t>对未来市场机会的洞察，满足</a:t>
            </a:r>
            <a:r>
              <a:rPr lang="zh-CN" altLang="en-US" sz="1600" b="1" u="sng" dirty="0">
                <a:solidFill>
                  <a:schemeClr val="bg1"/>
                </a:solidFill>
                <a:latin typeface="微软雅黑"/>
                <a:ea typeface="微软雅黑"/>
              </a:rPr>
              <a:t>种子</a:t>
            </a:r>
            <a:r>
              <a:rPr lang="zh-CN" altLang="en-US" sz="1600" b="1" u="sng" dirty="0" smtClean="0">
                <a:solidFill>
                  <a:schemeClr val="bg1"/>
                </a:solidFill>
                <a:latin typeface="微软雅黑"/>
                <a:ea typeface="微软雅黑"/>
              </a:rPr>
              <a:t>老师和学生</a:t>
            </a:r>
            <a:r>
              <a:rPr lang="zh-CN" altLang="en-US" sz="1400" dirty="0" smtClean="0">
                <a:solidFill>
                  <a:schemeClr val="bg1"/>
                </a:solidFill>
                <a:latin typeface="微软雅黑"/>
                <a:ea typeface="微软雅黑"/>
              </a:rPr>
              <a:t>的</a:t>
            </a:r>
            <a:r>
              <a:rPr lang="zh-CN" altLang="en-US" sz="1400" dirty="0">
                <a:solidFill>
                  <a:schemeClr val="bg1"/>
                </a:solidFill>
                <a:latin typeface="微软雅黑"/>
                <a:ea typeface="微软雅黑"/>
              </a:rPr>
              <a:t>需求</a:t>
            </a:r>
            <a:r>
              <a:rPr lang="zh-CN" altLang="en-US" sz="1400" dirty="0" smtClean="0">
                <a:solidFill>
                  <a:schemeClr val="bg1"/>
                </a:solidFill>
                <a:latin typeface="微软雅黑"/>
                <a:ea typeface="微软雅黑"/>
              </a:rPr>
              <a:t>是满天星品牌定义的关键。</a:t>
            </a:r>
            <a:endParaRPr lang="en-US" altLang="zh-CN" sz="1400" dirty="0" smtClean="0">
              <a:solidFill>
                <a:schemeClr val="bg1"/>
              </a:solidFill>
              <a:latin typeface="微软雅黑"/>
              <a:ea typeface="微软雅黑"/>
            </a:endParaRPr>
          </a:p>
          <a:p>
            <a:pPr algn="ctr">
              <a:lnSpc>
                <a:spcPct val="125000"/>
              </a:lnSpc>
            </a:pPr>
            <a:r>
              <a:rPr lang="zh-CN" altLang="en-US" sz="1400" dirty="0" smtClean="0">
                <a:solidFill>
                  <a:schemeClr val="bg1"/>
                </a:solidFill>
                <a:latin typeface="微软雅黑"/>
                <a:ea typeface="微软雅黑"/>
              </a:rPr>
              <a:t>种子</a:t>
            </a:r>
            <a:r>
              <a:rPr lang="zh-CN" altLang="en-US" sz="1400" dirty="0">
                <a:solidFill>
                  <a:schemeClr val="bg1"/>
                </a:solidFill>
                <a:latin typeface="微软雅黑"/>
                <a:ea typeface="微软雅黑"/>
              </a:rPr>
              <a:t>老师</a:t>
            </a:r>
            <a:r>
              <a:rPr lang="zh-CN" altLang="en-US" sz="1400" dirty="0" smtClean="0">
                <a:solidFill>
                  <a:schemeClr val="bg1"/>
                </a:solidFill>
                <a:latin typeface="微软雅黑"/>
                <a:ea typeface="微软雅黑"/>
              </a:rPr>
              <a:t>需要教学更多实际的帮助</a:t>
            </a:r>
            <a:r>
              <a:rPr lang="zh-CN" altLang="en-US" sz="1400" dirty="0">
                <a:solidFill>
                  <a:schemeClr val="bg1"/>
                </a:solidFill>
                <a:latin typeface="微软雅黑"/>
                <a:ea typeface="微软雅黑"/>
              </a:rPr>
              <a:t>，</a:t>
            </a:r>
            <a:r>
              <a:rPr lang="zh-CN" altLang="en-US" sz="1400" dirty="0" smtClean="0">
                <a:solidFill>
                  <a:schemeClr val="bg1"/>
                </a:solidFill>
                <a:latin typeface="微软雅黑"/>
                <a:ea typeface="微软雅黑"/>
              </a:rPr>
              <a:t>除硬件外，还需培训</a:t>
            </a:r>
            <a:r>
              <a:rPr lang="zh-CN" altLang="en-US" sz="1400" dirty="0">
                <a:solidFill>
                  <a:schemeClr val="bg1"/>
                </a:solidFill>
                <a:latin typeface="微软雅黑"/>
                <a:ea typeface="微软雅黑"/>
              </a:rPr>
              <a:t>、课件和平台等软件资源，以协助</a:t>
            </a:r>
            <a:r>
              <a:rPr lang="zh-CN" altLang="en-US" sz="1400" dirty="0" smtClean="0">
                <a:solidFill>
                  <a:schemeClr val="bg1"/>
                </a:solidFill>
                <a:latin typeface="微软雅黑"/>
                <a:ea typeface="微软雅黑"/>
              </a:rPr>
              <a:t>他们学习</a:t>
            </a:r>
            <a:r>
              <a:rPr lang="zh-CN" altLang="en-US" sz="1400" dirty="0">
                <a:solidFill>
                  <a:schemeClr val="bg1"/>
                </a:solidFill>
                <a:latin typeface="微软雅黑"/>
                <a:ea typeface="微软雅黑"/>
              </a:rPr>
              <a:t>成长</a:t>
            </a:r>
            <a:r>
              <a:rPr lang="zh-CN" altLang="en-US" sz="1400" dirty="0" smtClean="0">
                <a:solidFill>
                  <a:schemeClr val="bg1"/>
                </a:solidFill>
                <a:latin typeface="微软雅黑"/>
                <a:ea typeface="微软雅黑"/>
              </a:rPr>
              <a:t>，更好地引导学生成长。</a:t>
            </a:r>
            <a:endParaRPr lang="zh-CN" altLang="en-US" sz="1400" dirty="0">
              <a:solidFill>
                <a:schemeClr val="bg1"/>
              </a:solidFill>
              <a:latin typeface="微软雅黑"/>
              <a:ea typeface="微软雅黑"/>
            </a:endParaRPr>
          </a:p>
        </p:txBody>
      </p:sp>
    </p:spTree>
    <p:extLst>
      <p:ext uri="{BB962C8B-B14F-4D97-AF65-F5344CB8AC3E}">
        <p14:creationId xmlns:p14="http://schemas.microsoft.com/office/powerpoint/2010/main" val="340543706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419" y="344847"/>
            <a:ext cx="11263212" cy="424732"/>
          </a:xfrm>
        </p:spPr>
        <p:txBody>
          <a:bodyPr/>
          <a:lstStyle/>
          <a:p>
            <a:pPr eaLnBrk="1" fontAlgn="auto" hangingPunct="1">
              <a:spcAft>
                <a:spcPts val="0"/>
              </a:spcAft>
              <a:defRPr/>
            </a:pPr>
            <a:r>
              <a:rPr lang="zh-CN" altLang="en-US" sz="2400" b="1" kern="1200" dirty="0" smtClean="0">
                <a:solidFill>
                  <a:schemeClr val="bg1"/>
                </a:solidFill>
                <a:latin typeface="+mn-ea"/>
                <a:ea typeface="+mn-ea"/>
              </a:rPr>
              <a:t>项目第三阶段工作内容</a:t>
            </a:r>
            <a:endParaRPr lang="en-US" altLang="en-US" sz="2400" b="1" kern="1200" dirty="0">
              <a:solidFill>
                <a:schemeClr val="bg1"/>
              </a:solidFill>
              <a:latin typeface="+mn-ea"/>
              <a:ea typeface="+mn-ea"/>
            </a:endParaRPr>
          </a:p>
        </p:txBody>
      </p:sp>
      <p:sp>
        <p:nvSpPr>
          <p:cNvPr id="9" name="文本框 16"/>
          <p:cNvSpPr txBox="1"/>
          <p:nvPr/>
        </p:nvSpPr>
        <p:spPr>
          <a:xfrm>
            <a:off x="4568699" y="1854142"/>
            <a:ext cx="5974915" cy="4170372"/>
          </a:xfrm>
          <a:prstGeom prst="rect">
            <a:avLst/>
          </a:prstGeom>
          <a:noFill/>
        </p:spPr>
        <p:txBody>
          <a:bodyPr wrap="square" rtlCol="0">
            <a:spAutoFit/>
          </a:bodyPr>
          <a:lstStyle/>
          <a:p>
            <a:pPr marL="285750" lvl="1" indent="-285750" fontAlgn="auto">
              <a:lnSpc>
                <a:spcPct val="200000"/>
              </a:lnSpc>
              <a:spcBef>
                <a:spcPts val="0"/>
              </a:spcBef>
              <a:spcAft>
                <a:spcPts val="600"/>
              </a:spcAft>
              <a:buClr>
                <a:srgbClr val="2E3190"/>
              </a:buClr>
              <a:buFont typeface="Wingdings" charset="2"/>
              <a:buChar char="l"/>
            </a:pPr>
            <a:r>
              <a:rPr lang="zh-CN" altLang="en-US" sz="2000" dirty="0" smtClean="0">
                <a:solidFill>
                  <a:srgbClr val="2E3190"/>
                </a:solidFill>
                <a:latin typeface="微软雅黑" panose="020B0503020204020204" pitchFamily="34" charset="-122"/>
                <a:ea typeface="微软雅黑" panose="020B0503020204020204" pitchFamily="34" charset="-122"/>
              </a:rPr>
              <a:t>定量分析（问卷调研）</a:t>
            </a:r>
            <a:endParaRPr lang="en-US" altLang="zh-CN" sz="2000" dirty="0" smtClean="0">
              <a:solidFill>
                <a:srgbClr val="2E3190"/>
              </a:solidFill>
              <a:latin typeface="微软雅黑" panose="020B0503020204020204" pitchFamily="34" charset="-122"/>
              <a:ea typeface="微软雅黑" panose="020B0503020204020204" pitchFamily="34" charset="-122"/>
            </a:endParaRPr>
          </a:p>
          <a:p>
            <a:pPr marL="285750" lvl="1" indent="-285750" fontAlgn="auto">
              <a:lnSpc>
                <a:spcPct val="200000"/>
              </a:lnSpc>
              <a:spcBef>
                <a:spcPts val="0"/>
              </a:spcBef>
              <a:spcAft>
                <a:spcPts val="600"/>
              </a:spcAft>
              <a:buClr>
                <a:srgbClr val="2E3190"/>
              </a:buClr>
              <a:buFont typeface="Wingdings" charset="2"/>
              <a:buChar char="l"/>
            </a:pPr>
            <a:r>
              <a:rPr lang="zh-CN" altLang="en-US" sz="2000" dirty="0" smtClean="0">
                <a:solidFill>
                  <a:srgbClr val="2E3190"/>
                </a:solidFill>
                <a:latin typeface="微软雅黑" panose="020B0503020204020204" pitchFamily="34" charset="-122"/>
                <a:ea typeface="微软雅黑" panose="020B0503020204020204" pitchFamily="34" charset="-122"/>
              </a:rPr>
              <a:t>行业扫描</a:t>
            </a:r>
            <a:endParaRPr lang="en-US" altLang="zh-CN" sz="2000" dirty="0" smtClean="0">
              <a:solidFill>
                <a:srgbClr val="2E3190"/>
              </a:solidFill>
              <a:latin typeface="微软雅黑" panose="020B0503020204020204" pitchFamily="34" charset="-122"/>
              <a:ea typeface="微软雅黑" panose="020B0503020204020204" pitchFamily="34" charset="-122"/>
            </a:endParaRPr>
          </a:p>
          <a:p>
            <a:pPr marL="285750" lvl="1" indent="-285750" fontAlgn="auto">
              <a:lnSpc>
                <a:spcPct val="200000"/>
              </a:lnSpc>
              <a:spcBef>
                <a:spcPts val="0"/>
              </a:spcBef>
              <a:spcAft>
                <a:spcPts val="600"/>
              </a:spcAft>
              <a:buClr>
                <a:srgbClr val="2E3190"/>
              </a:buClr>
              <a:buFont typeface="Wingdings" charset="2"/>
              <a:buChar char="l"/>
            </a:pPr>
            <a:r>
              <a:rPr lang="zh-CN" altLang="en-US" sz="2000" dirty="0" smtClean="0">
                <a:solidFill>
                  <a:srgbClr val="2E3190"/>
                </a:solidFill>
                <a:latin typeface="微软雅黑" panose="020B0503020204020204" pitchFamily="34" charset="-122"/>
                <a:ea typeface="微软雅黑" panose="020B0503020204020204" pitchFamily="34" charset="-122"/>
              </a:rPr>
              <a:t>品牌工作坊</a:t>
            </a:r>
            <a:r>
              <a:rPr lang="en-US" altLang="zh-CN" sz="2000" dirty="0" smtClean="0">
                <a:solidFill>
                  <a:srgbClr val="2E3190"/>
                </a:solidFill>
                <a:latin typeface="微软雅黑" panose="020B0503020204020204" pitchFamily="34" charset="-122"/>
                <a:ea typeface="微软雅黑" panose="020B0503020204020204" pitchFamily="34" charset="-122"/>
              </a:rPr>
              <a:t>&amp;</a:t>
            </a:r>
            <a:r>
              <a:rPr lang="zh-CN" altLang="en-US" sz="2000" dirty="0" smtClean="0">
                <a:solidFill>
                  <a:srgbClr val="2E3190"/>
                </a:solidFill>
                <a:latin typeface="微软雅黑" panose="020B0503020204020204" pitchFamily="34" charset="-122"/>
                <a:ea typeface="微软雅黑" panose="020B0503020204020204" pitchFamily="34" charset="-122"/>
              </a:rPr>
              <a:t>品牌核心价值提炼</a:t>
            </a:r>
            <a:endParaRPr lang="en-US" altLang="zh-CN" sz="2000" dirty="0" smtClean="0">
              <a:solidFill>
                <a:srgbClr val="2E3190"/>
              </a:solidFill>
              <a:latin typeface="微软雅黑" panose="020B0503020204020204" pitchFamily="34" charset="-122"/>
              <a:ea typeface="微软雅黑" panose="020B0503020204020204" pitchFamily="34" charset="-122"/>
            </a:endParaRPr>
          </a:p>
          <a:p>
            <a:pPr marL="285750" lvl="1" indent="-285750" fontAlgn="auto">
              <a:lnSpc>
                <a:spcPct val="200000"/>
              </a:lnSpc>
              <a:spcBef>
                <a:spcPts val="0"/>
              </a:spcBef>
              <a:spcAft>
                <a:spcPts val="600"/>
              </a:spcAft>
              <a:buClr>
                <a:srgbClr val="2E3190"/>
              </a:buClr>
              <a:buFont typeface="Wingdings" charset="2"/>
              <a:buChar char="l"/>
            </a:pPr>
            <a:r>
              <a:rPr lang="zh-CN" altLang="en-US" sz="2000" dirty="0" smtClean="0">
                <a:solidFill>
                  <a:srgbClr val="2E3190"/>
                </a:solidFill>
                <a:latin typeface="微软雅黑" panose="020B0503020204020204" pitchFamily="34" charset="-122"/>
                <a:ea typeface="微软雅黑" panose="020B0503020204020204" pitchFamily="34" charset="-122"/>
              </a:rPr>
              <a:t>落地传播建议</a:t>
            </a:r>
            <a:endParaRPr lang="en-US" altLang="zh-CN" sz="2000" dirty="0" smtClean="0">
              <a:solidFill>
                <a:srgbClr val="2E3190"/>
              </a:solidFill>
              <a:latin typeface="微软雅黑" panose="020B0503020204020204" pitchFamily="34" charset="-122"/>
              <a:ea typeface="微软雅黑" panose="020B0503020204020204" pitchFamily="34" charset="-122"/>
            </a:endParaRPr>
          </a:p>
          <a:p>
            <a:pPr marL="285750" lvl="1" indent="-285750" fontAlgn="auto">
              <a:lnSpc>
                <a:spcPct val="200000"/>
              </a:lnSpc>
              <a:spcBef>
                <a:spcPts val="0"/>
              </a:spcBef>
              <a:spcAft>
                <a:spcPts val="600"/>
              </a:spcAft>
              <a:buClr>
                <a:srgbClr val="2E3190"/>
              </a:buClr>
              <a:buFont typeface="Wingdings" charset="2"/>
              <a:buChar char="l"/>
            </a:pPr>
            <a:endParaRPr lang="en-US" altLang="zh-CN" sz="2000" dirty="0" smtClean="0">
              <a:solidFill>
                <a:srgbClr val="2E3190"/>
              </a:solidFill>
              <a:latin typeface="微软雅黑" panose="020B0503020204020204" pitchFamily="34" charset="-122"/>
              <a:ea typeface="微软雅黑" panose="020B0503020204020204" pitchFamily="34" charset="-122"/>
            </a:endParaRPr>
          </a:p>
          <a:p>
            <a:pPr marL="285750" lvl="1" indent="-285750" fontAlgn="auto">
              <a:lnSpc>
                <a:spcPct val="200000"/>
              </a:lnSpc>
              <a:spcBef>
                <a:spcPts val="0"/>
              </a:spcBef>
              <a:spcAft>
                <a:spcPts val="600"/>
              </a:spcAft>
              <a:buClr>
                <a:srgbClr val="2E3190"/>
              </a:buClr>
              <a:buFont typeface="Wingdings" charset="2"/>
              <a:buChar char="l"/>
            </a:pPr>
            <a:endParaRPr lang="zh-CN" altLang="en-US" sz="2000" dirty="0" smtClean="0">
              <a:solidFill>
                <a:srgbClr val="2E3190"/>
              </a:solidFill>
              <a:latin typeface="微软雅黑" panose="020B0503020204020204" pitchFamily="34" charset="-122"/>
              <a:ea typeface="微软雅黑" panose="020B0503020204020204" pitchFamily="34" charset="-122"/>
            </a:endParaRPr>
          </a:p>
        </p:txBody>
      </p:sp>
      <p:sp>
        <p:nvSpPr>
          <p:cNvPr id="10" name="文本框 16"/>
          <p:cNvSpPr txBox="1"/>
          <p:nvPr/>
        </p:nvSpPr>
        <p:spPr>
          <a:xfrm>
            <a:off x="1714434" y="2927264"/>
            <a:ext cx="747400" cy="559769"/>
          </a:xfrm>
          <a:prstGeom prst="rect">
            <a:avLst/>
          </a:prstGeom>
          <a:noFill/>
        </p:spPr>
        <p:txBody>
          <a:bodyPr wrap="square" rtlCol="0">
            <a:spAutoFit/>
          </a:bodyPr>
          <a:lstStyle/>
          <a:p>
            <a:pPr marL="0" lvl="1" algn="ctr" fontAlgn="auto">
              <a:lnSpc>
                <a:spcPct val="150000"/>
              </a:lnSpc>
              <a:spcBef>
                <a:spcPts val="0"/>
              </a:spcBef>
              <a:spcAft>
                <a:spcPts val="600"/>
              </a:spcAft>
              <a:buClr>
                <a:srgbClr val="2E3190"/>
              </a:buClr>
            </a:pPr>
            <a:r>
              <a:rPr lang="zh-CN" altLang="en-US" sz="2400" dirty="0">
                <a:solidFill>
                  <a:srgbClr val="2E3190"/>
                </a:solidFill>
                <a:latin typeface="黑体"/>
                <a:ea typeface="黑体"/>
              </a:rPr>
              <a:t>第</a:t>
            </a:r>
            <a:endParaRPr lang="en-US" altLang="zh-CN" sz="2400" dirty="0">
              <a:solidFill>
                <a:srgbClr val="2E3190"/>
              </a:solidFill>
              <a:latin typeface="黑体"/>
              <a:ea typeface="黑体"/>
            </a:endParaRPr>
          </a:p>
        </p:txBody>
      </p:sp>
      <p:sp>
        <p:nvSpPr>
          <p:cNvPr id="11" name="文本框 16"/>
          <p:cNvSpPr txBox="1"/>
          <p:nvPr/>
        </p:nvSpPr>
        <p:spPr>
          <a:xfrm>
            <a:off x="3013332" y="2958042"/>
            <a:ext cx="1000365" cy="559769"/>
          </a:xfrm>
          <a:prstGeom prst="rect">
            <a:avLst/>
          </a:prstGeom>
          <a:noFill/>
        </p:spPr>
        <p:txBody>
          <a:bodyPr wrap="square" rtlCol="0">
            <a:spAutoFit/>
          </a:bodyPr>
          <a:lstStyle/>
          <a:p>
            <a:pPr marL="0" lvl="1" algn="ctr" fontAlgn="auto">
              <a:lnSpc>
                <a:spcPct val="150000"/>
              </a:lnSpc>
              <a:spcBef>
                <a:spcPts val="0"/>
              </a:spcBef>
              <a:spcAft>
                <a:spcPts val="600"/>
              </a:spcAft>
              <a:buClr>
                <a:srgbClr val="2E3190"/>
              </a:buClr>
            </a:pPr>
            <a:r>
              <a:rPr lang="zh-CN" altLang="en-US" sz="2400" dirty="0" smtClean="0">
                <a:solidFill>
                  <a:srgbClr val="2E3190"/>
                </a:solidFill>
                <a:latin typeface="黑体"/>
                <a:ea typeface="黑体"/>
              </a:rPr>
              <a:t>阶段</a:t>
            </a:r>
            <a:endParaRPr lang="en-US" altLang="zh-CN" sz="2400" dirty="0">
              <a:solidFill>
                <a:srgbClr val="2E3190"/>
              </a:solidFill>
              <a:latin typeface="黑体"/>
              <a:ea typeface="黑体"/>
            </a:endParaRPr>
          </a:p>
        </p:txBody>
      </p:sp>
      <p:sp>
        <p:nvSpPr>
          <p:cNvPr id="12" name="矩形 11"/>
          <p:cNvSpPr/>
          <p:nvPr/>
        </p:nvSpPr>
        <p:spPr>
          <a:xfrm>
            <a:off x="2356318" y="2538482"/>
            <a:ext cx="864339" cy="1631216"/>
          </a:xfrm>
          <a:prstGeom prst="rect">
            <a:avLst/>
          </a:prstGeom>
        </p:spPr>
        <p:txBody>
          <a:bodyPr wrap="none">
            <a:spAutoFit/>
          </a:bodyPr>
          <a:lstStyle/>
          <a:p>
            <a:pPr algn="r" fontAlgn="auto">
              <a:spcBef>
                <a:spcPts val="1000"/>
              </a:spcBef>
              <a:spcAft>
                <a:spcPts val="0"/>
              </a:spcAft>
            </a:pPr>
            <a:r>
              <a:rPr lang="en-US" altLang="zh-CN" sz="10000" b="1" dirty="0" smtClean="0">
                <a:solidFill>
                  <a:srgbClr val="2E3190"/>
                </a:solidFill>
                <a:latin typeface="Impact" panose="020B0806030902050204" pitchFamily="34" charset="0"/>
                <a:ea typeface="微软雅黑"/>
              </a:rPr>
              <a:t>3</a:t>
            </a:r>
            <a:endParaRPr lang="zh-CN" altLang="en-US" sz="10000" b="1" dirty="0">
              <a:solidFill>
                <a:srgbClr val="2E3190"/>
              </a:solidFill>
              <a:latin typeface="Impact" panose="020B0806030902050204" pitchFamily="34" charset="0"/>
              <a:ea typeface="微软雅黑"/>
            </a:endParaRPr>
          </a:p>
        </p:txBody>
      </p:sp>
    </p:spTree>
    <p:extLst>
      <p:ext uri="{BB962C8B-B14F-4D97-AF65-F5344CB8AC3E}">
        <p14:creationId xmlns:p14="http://schemas.microsoft.com/office/powerpoint/2010/main" val="97316791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1344" y="5445224"/>
            <a:ext cx="3287688" cy="1412776"/>
          </a:xfrm>
          <a:prstGeom prst="rect">
            <a:avLst/>
          </a:prstGeom>
          <a:solidFill>
            <a:schemeClr val="bg1"/>
          </a:solidFill>
        </p:spPr>
        <p:txBody>
          <a:bodyPr wrap="square" rtlCol="0">
            <a:spAutoFit/>
          </a:bodyPr>
          <a:lstStyle/>
          <a:p>
            <a:endParaRPr lang="zh-CN" altLang="en-US" dirty="0">
              <a:solidFill>
                <a:srgbClr val="1E1E1E"/>
              </a:solidFill>
              <a:latin typeface="Arial" panose="020B0604020202020204" pitchFamily="34" charset="0"/>
              <a:ea typeface="宋体" panose="02010600030101010101" pitchFamily="2" charset="-122"/>
            </a:endParaRPr>
          </a:p>
        </p:txBody>
      </p:sp>
      <p:sp>
        <p:nvSpPr>
          <p:cNvPr id="2" name="标题 1"/>
          <p:cNvSpPr>
            <a:spLocks noGrp="1"/>
          </p:cNvSpPr>
          <p:nvPr>
            <p:ph type="title"/>
          </p:nvPr>
        </p:nvSpPr>
        <p:spPr>
          <a:xfrm>
            <a:off x="497419" y="344847"/>
            <a:ext cx="11263212" cy="424732"/>
          </a:xfrm>
        </p:spPr>
        <p:txBody>
          <a:bodyPr/>
          <a:lstStyle/>
          <a:p>
            <a:r>
              <a:rPr lang="zh-CN" altLang="en-US" sz="2400" b="1" dirty="0" smtClean="0"/>
              <a:t>满天星品牌定义 </a:t>
            </a:r>
            <a:endParaRPr lang="zh-CN" altLang="en-US" sz="2400" b="1" dirty="0"/>
          </a:p>
        </p:txBody>
      </p:sp>
      <p:sp>
        <p:nvSpPr>
          <p:cNvPr id="18" name="三角形 7"/>
          <p:cNvSpPr/>
          <p:nvPr/>
        </p:nvSpPr>
        <p:spPr>
          <a:xfrm rot="10800000">
            <a:off x="1448954" y="4970851"/>
            <a:ext cx="9289032" cy="1245932"/>
          </a:xfrm>
          <a:prstGeom prst="triangle">
            <a:avLst/>
          </a:prstGeom>
          <a:solidFill>
            <a:srgbClr val="0F3188"/>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9" name="矩形 18"/>
          <p:cNvSpPr/>
          <p:nvPr/>
        </p:nvSpPr>
        <p:spPr>
          <a:xfrm>
            <a:off x="3045470" y="4945158"/>
            <a:ext cx="6096000" cy="1114062"/>
          </a:xfrm>
          <a:prstGeom prst="rect">
            <a:avLst/>
          </a:prstGeom>
          <a:ln w="38100">
            <a:noFill/>
          </a:ln>
        </p:spPr>
        <p:txBody>
          <a:bodyPr>
            <a:spAutoFit/>
          </a:bodyPr>
          <a:lstStyle/>
          <a:p>
            <a:pPr algn="ctr"/>
            <a:r>
              <a:rPr lang="zh-CN" altLang="en-US" sz="2000" b="1" dirty="0">
                <a:solidFill>
                  <a:srgbClr val="FFFFFF"/>
                </a:solidFill>
                <a:latin typeface="微软雅黑"/>
                <a:ea typeface="微软雅黑"/>
              </a:rPr>
              <a:t>品牌主张</a:t>
            </a:r>
            <a:endParaRPr lang="zh-CN" altLang="en-US" sz="1200" b="1" dirty="0">
              <a:solidFill>
                <a:srgbClr val="FFFFFF"/>
              </a:solidFill>
              <a:latin typeface="微软雅黑"/>
              <a:ea typeface="微软雅黑"/>
            </a:endParaRPr>
          </a:p>
          <a:p>
            <a:pPr algn="ctr"/>
            <a:r>
              <a:rPr lang="zh-CN" altLang="en-US" sz="1600" dirty="0">
                <a:solidFill>
                  <a:srgbClr val="FFFFFF"/>
                </a:solidFill>
                <a:latin typeface="微软雅黑"/>
                <a:ea typeface="微软雅黑"/>
              </a:rPr>
              <a:t>品牌向受众传达的最激动人心、引人入胜</a:t>
            </a:r>
          </a:p>
          <a:p>
            <a:pPr algn="ctr"/>
            <a:r>
              <a:rPr lang="zh-CN" altLang="en-US" sz="1600" dirty="0">
                <a:solidFill>
                  <a:srgbClr val="FFFFFF"/>
                </a:solidFill>
                <a:latin typeface="微软雅黑"/>
                <a:ea typeface="微软雅黑"/>
              </a:rPr>
              <a:t>的核心信息</a:t>
            </a:r>
            <a:endParaRPr lang="zh-CN" altLang="en-US" sz="1600" dirty="0">
              <a:solidFill>
                <a:srgbClr val="1E1E1E"/>
              </a:solidFill>
              <a:latin typeface="微软雅黑"/>
              <a:ea typeface="微软雅黑"/>
            </a:endParaRPr>
          </a:p>
        </p:txBody>
      </p:sp>
      <p:sp>
        <p:nvSpPr>
          <p:cNvPr id="26" name="矩形 25"/>
          <p:cNvSpPr/>
          <p:nvPr/>
        </p:nvSpPr>
        <p:spPr>
          <a:xfrm>
            <a:off x="1448954" y="1514817"/>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品牌愿景</a:t>
            </a:r>
            <a:r>
              <a:rPr kumimoji="1" lang="en-US" altLang="zh-CN" sz="2000" b="1" dirty="0">
                <a:solidFill>
                  <a:srgbClr val="262859"/>
                </a:solidFill>
              </a:rPr>
              <a:t>&amp;</a:t>
            </a:r>
            <a:r>
              <a:rPr kumimoji="1" lang="zh-CN" altLang="en-US" sz="2000" b="1" dirty="0">
                <a:solidFill>
                  <a:srgbClr val="262859"/>
                </a:solidFill>
              </a:rPr>
              <a:t>使命</a:t>
            </a:r>
            <a:endParaRPr kumimoji="1" lang="en-US" altLang="zh-CN" sz="800" dirty="0">
              <a:solidFill>
                <a:srgbClr val="262859"/>
              </a:solidFill>
            </a:endParaRPr>
          </a:p>
        </p:txBody>
      </p:sp>
      <p:sp>
        <p:nvSpPr>
          <p:cNvPr id="30" name="矩形 29"/>
          <p:cNvSpPr/>
          <p:nvPr/>
        </p:nvSpPr>
        <p:spPr>
          <a:xfrm>
            <a:off x="1448954" y="3232312"/>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价值观</a:t>
            </a:r>
            <a:endParaRPr kumimoji="1" lang="en-US" altLang="zh-CN" sz="2000" b="1" dirty="0">
              <a:solidFill>
                <a:srgbClr val="262859"/>
              </a:solidFill>
            </a:endParaRPr>
          </a:p>
          <a:p>
            <a:pPr algn="ctr"/>
            <a:r>
              <a:rPr kumimoji="1" lang="zh-CN" altLang="en-US" sz="1400" dirty="0" smtClean="0">
                <a:solidFill>
                  <a:srgbClr val="1E1E1E"/>
                </a:solidFill>
              </a:rPr>
              <a:t>受益方第一</a:t>
            </a:r>
            <a:endParaRPr kumimoji="1" lang="en-US" altLang="zh-CN" sz="1400" dirty="0" smtClean="0">
              <a:solidFill>
                <a:srgbClr val="1E1E1E"/>
              </a:solidFill>
            </a:endParaRPr>
          </a:p>
          <a:p>
            <a:pPr algn="ctr"/>
            <a:r>
              <a:rPr kumimoji="1" lang="zh-CN" altLang="en-US" sz="1400" dirty="0" smtClean="0">
                <a:solidFill>
                  <a:srgbClr val="1E1E1E"/>
                </a:solidFill>
              </a:rPr>
              <a:t>关爱</a:t>
            </a:r>
            <a:endParaRPr kumimoji="1" lang="en-US" altLang="zh-CN" sz="1400" dirty="0" smtClean="0">
              <a:solidFill>
                <a:srgbClr val="1E1E1E"/>
              </a:solidFill>
            </a:endParaRPr>
          </a:p>
          <a:p>
            <a:pPr algn="ctr"/>
            <a:r>
              <a:rPr kumimoji="1" lang="zh-CN" altLang="en-US" sz="1400" dirty="0" smtClean="0">
                <a:solidFill>
                  <a:srgbClr val="1E1E1E"/>
                </a:solidFill>
              </a:rPr>
              <a:t>参与</a:t>
            </a:r>
            <a:endParaRPr kumimoji="1" lang="en-US" altLang="zh-CN" sz="1400" dirty="0" smtClean="0">
              <a:solidFill>
                <a:srgbClr val="1E1E1E"/>
              </a:solidFill>
            </a:endParaRPr>
          </a:p>
          <a:p>
            <a:pPr algn="ctr"/>
            <a:r>
              <a:rPr kumimoji="1" lang="zh-CN" altLang="en-US" sz="1400" dirty="0" smtClean="0">
                <a:solidFill>
                  <a:srgbClr val="1E1E1E"/>
                </a:solidFill>
              </a:rPr>
              <a:t>专业</a:t>
            </a:r>
            <a:endParaRPr kumimoji="1" lang="zh-CN" altLang="en-US" sz="1400" dirty="0">
              <a:solidFill>
                <a:srgbClr val="1E1E1E"/>
              </a:solidFill>
            </a:endParaRPr>
          </a:p>
        </p:txBody>
      </p:sp>
      <p:sp>
        <p:nvSpPr>
          <p:cNvPr id="31" name="矩形 30"/>
          <p:cNvSpPr/>
          <p:nvPr/>
        </p:nvSpPr>
        <p:spPr>
          <a:xfrm>
            <a:off x="4497970" y="1514817"/>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smtClean="0">
                <a:solidFill>
                  <a:srgbClr val="262859"/>
                </a:solidFill>
              </a:rPr>
              <a:t>品牌定义</a:t>
            </a:r>
            <a:endParaRPr kumimoji="1" lang="en-US" altLang="zh-CN" sz="800" dirty="0">
              <a:solidFill>
                <a:srgbClr val="FFFFFF"/>
              </a:solidFill>
            </a:endParaRPr>
          </a:p>
          <a:p>
            <a:pPr algn="ctr"/>
            <a:r>
              <a:rPr kumimoji="1" lang="zh-CN" altLang="en-US" sz="1400" dirty="0">
                <a:solidFill>
                  <a:srgbClr val="1E1E1E"/>
                </a:solidFill>
              </a:rPr>
              <a:t>如何在市场上占据一个具有差异性，相关性和竞争力的位置。</a:t>
            </a:r>
            <a:endParaRPr kumimoji="1" lang="en-US" altLang="zh-CN" sz="1400" dirty="0">
              <a:solidFill>
                <a:srgbClr val="1E1E1E"/>
              </a:solidFill>
            </a:endParaRPr>
          </a:p>
        </p:txBody>
      </p:sp>
      <p:sp>
        <p:nvSpPr>
          <p:cNvPr id="32" name="矩形 31"/>
          <p:cNvSpPr/>
          <p:nvPr/>
        </p:nvSpPr>
        <p:spPr>
          <a:xfrm>
            <a:off x="4497970" y="3232312"/>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latin typeface="微软雅黑"/>
              </a:rPr>
              <a:t>品牌个性</a:t>
            </a:r>
            <a:r>
              <a:rPr kumimoji="1" lang="en-US" altLang="zh-CN" sz="2000" b="1" dirty="0">
                <a:solidFill>
                  <a:srgbClr val="262859"/>
                </a:solidFill>
                <a:latin typeface="微软雅黑"/>
              </a:rPr>
              <a:t>&amp;</a:t>
            </a:r>
            <a:r>
              <a:rPr kumimoji="1" lang="zh-CN" altLang="en-US" sz="2000" b="1" dirty="0">
                <a:solidFill>
                  <a:srgbClr val="262859"/>
                </a:solidFill>
                <a:latin typeface="微软雅黑"/>
              </a:rPr>
              <a:t>形象</a:t>
            </a:r>
            <a:endParaRPr kumimoji="1" lang="en-US" altLang="zh-CN" sz="2000" b="1" dirty="0">
              <a:solidFill>
                <a:srgbClr val="262859"/>
              </a:solidFill>
              <a:latin typeface="微软雅黑"/>
            </a:endParaRPr>
          </a:p>
          <a:p>
            <a:pPr algn="ctr"/>
            <a:r>
              <a:rPr kumimoji="1" lang="zh-CN" altLang="en-US" sz="1400" dirty="0">
                <a:solidFill>
                  <a:srgbClr val="1E1E1E"/>
                </a:solidFill>
              </a:rPr>
              <a:t>品牌拟人的个性化特征：如何专业？怎么样的正能量？</a:t>
            </a:r>
          </a:p>
        </p:txBody>
      </p:sp>
      <p:sp>
        <p:nvSpPr>
          <p:cNvPr id="33" name="矩形 32"/>
          <p:cNvSpPr/>
          <p:nvPr/>
        </p:nvSpPr>
        <p:spPr>
          <a:xfrm>
            <a:off x="7546986" y="1512493"/>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目标受</a:t>
            </a:r>
            <a:r>
              <a:rPr kumimoji="1" lang="zh-CN" altLang="en-US" sz="2000" b="1" dirty="0" smtClean="0">
                <a:solidFill>
                  <a:srgbClr val="262859"/>
                </a:solidFill>
              </a:rPr>
              <a:t>众</a:t>
            </a:r>
            <a:endParaRPr kumimoji="1" lang="en-US" altLang="zh-CN" sz="2000" b="1" dirty="0" smtClean="0">
              <a:solidFill>
                <a:srgbClr val="262859"/>
              </a:solidFill>
            </a:endParaRPr>
          </a:p>
          <a:p>
            <a:pPr algn="ctr"/>
            <a:r>
              <a:rPr kumimoji="1" lang="zh-CN" altLang="en-US" sz="1400" dirty="0" smtClean="0">
                <a:solidFill>
                  <a:srgbClr val="1E1E1E"/>
                </a:solidFill>
              </a:rPr>
              <a:t>受益方、合作方、资助方</a:t>
            </a:r>
            <a:endParaRPr kumimoji="1" lang="zh-CN" altLang="en-US" sz="1400" dirty="0">
              <a:solidFill>
                <a:srgbClr val="1E1E1E"/>
              </a:solidFill>
            </a:endParaRPr>
          </a:p>
        </p:txBody>
      </p:sp>
      <p:sp>
        <p:nvSpPr>
          <p:cNvPr id="34" name="矩形 33"/>
          <p:cNvSpPr/>
          <p:nvPr/>
        </p:nvSpPr>
        <p:spPr>
          <a:xfrm>
            <a:off x="7546986" y="3229988"/>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驱动因素</a:t>
            </a:r>
            <a:endParaRPr kumimoji="1" lang="en-US" altLang="zh-CN" sz="2000" b="1" dirty="0">
              <a:solidFill>
                <a:srgbClr val="262859"/>
              </a:solidFill>
            </a:endParaRPr>
          </a:p>
          <a:p>
            <a:pPr algn="ctr"/>
            <a:r>
              <a:rPr kumimoji="1" lang="zh-CN" altLang="en-US" sz="1400" dirty="0" smtClean="0">
                <a:solidFill>
                  <a:srgbClr val="1E1E1E"/>
                </a:solidFill>
              </a:rPr>
              <a:t>功能性</a:t>
            </a:r>
            <a:endParaRPr kumimoji="1" lang="en-US" altLang="zh-CN" sz="1400" dirty="0" smtClean="0">
              <a:solidFill>
                <a:srgbClr val="1E1E1E"/>
              </a:solidFill>
            </a:endParaRPr>
          </a:p>
          <a:p>
            <a:pPr algn="ctr"/>
            <a:r>
              <a:rPr kumimoji="1" lang="zh-CN" altLang="en-US" sz="1400" dirty="0">
                <a:solidFill>
                  <a:srgbClr val="1E1E1E"/>
                </a:solidFill>
              </a:rPr>
              <a:t>情感</a:t>
            </a:r>
            <a:r>
              <a:rPr kumimoji="1" lang="zh-CN" altLang="en-US" sz="1400" dirty="0" smtClean="0">
                <a:solidFill>
                  <a:srgbClr val="1E1E1E"/>
                </a:solidFill>
              </a:rPr>
              <a:t>性</a:t>
            </a:r>
            <a:endParaRPr kumimoji="1" lang="en-US" altLang="zh-CN" sz="1400" dirty="0" smtClean="0">
              <a:solidFill>
                <a:srgbClr val="1E1E1E"/>
              </a:solidFill>
            </a:endParaRPr>
          </a:p>
          <a:p>
            <a:pPr algn="ctr"/>
            <a:r>
              <a:rPr kumimoji="1" lang="zh-CN" altLang="en-US" sz="1400" dirty="0">
                <a:solidFill>
                  <a:srgbClr val="1E1E1E"/>
                </a:solidFill>
              </a:rPr>
              <a:t>价值型</a:t>
            </a:r>
          </a:p>
        </p:txBody>
      </p:sp>
      <p:sp>
        <p:nvSpPr>
          <p:cNvPr id="27" name="矩形 26">
            <a:extLst>
              <a:ext uri="{FF2B5EF4-FFF2-40B4-BE49-F238E27FC236}">
                <a16:creationId xmlns:a16="http://schemas.microsoft.com/office/drawing/2014/main" xmlns="" id="{54F699E9-A7C4-459B-958B-03589FE41D7F}"/>
              </a:ext>
            </a:extLst>
          </p:cNvPr>
          <p:cNvSpPr/>
          <p:nvPr/>
        </p:nvSpPr>
        <p:spPr>
          <a:xfrm>
            <a:off x="5879976" y="4149080"/>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35" name="矩形 34">
            <a:extLst>
              <a:ext uri="{FF2B5EF4-FFF2-40B4-BE49-F238E27FC236}">
                <a16:creationId xmlns:a16="http://schemas.microsoft.com/office/drawing/2014/main" xmlns="" id="{3069BF3B-53A4-4762-962F-6A810D005969}"/>
              </a:ext>
            </a:extLst>
          </p:cNvPr>
          <p:cNvSpPr/>
          <p:nvPr/>
        </p:nvSpPr>
        <p:spPr>
          <a:xfrm>
            <a:off x="5735960" y="2420888"/>
            <a:ext cx="434734" cy="584775"/>
          </a:xfrm>
          <a:prstGeom prst="rect">
            <a:avLst/>
          </a:prstGeom>
        </p:spPr>
        <p:txBody>
          <a:bodyPr wrap="none">
            <a:spAutoFit/>
          </a:bodyPr>
          <a:lstStyle/>
          <a:p>
            <a:pPr algn="ctr"/>
            <a:r>
              <a:rPr kumimoji="1" lang="en-US" altLang="zh-CN" sz="3200" b="1" dirty="0">
                <a:solidFill>
                  <a:srgbClr val="C00000"/>
                </a:solidFill>
                <a:latin typeface="Arial" panose="020B0604020202020204" pitchFamily="34" charset="0"/>
                <a:ea typeface="宋体" panose="02010600030101010101" pitchFamily="2" charset="-122"/>
              </a:rPr>
              <a:t>?</a:t>
            </a:r>
          </a:p>
        </p:txBody>
      </p:sp>
      <p:sp>
        <p:nvSpPr>
          <p:cNvPr id="5" name="矩形 4">
            <a:extLst>
              <a:ext uri="{FF2B5EF4-FFF2-40B4-BE49-F238E27FC236}">
                <a16:creationId xmlns:a16="http://schemas.microsoft.com/office/drawing/2014/main" xmlns="" id="{EADAA389-153D-4745-9FFE-5A9C4BE64160}"/>
              </a:ext>
            </a:extLst>
          </p:cNvPr>
          <p:cNvSpPr/>
          <p:nvPr/>
        </p:nvSpPr>
        <p:spPr>
          <a:xfrm>
            <a:off x="1629476" y="1994928"/>
            <a:ext cx="2646218" cy="1169551"/>
          </a:xfrm>
          <a:prstGeom prst="rect">
            <a:avLst/>
          </a:prstGeom>
        </p:spPr>
        <p:txBody>
          <a:bodyPr wrap="square">
            <a:spAutoFit/>
          </a:bodyPr>
          <a:lstStyle/>
          <a:p>
            <a:pPr lvl="0" algn="ctr"/>
            <a:r>
              <a:rPr lang="zh-CN" altLang="en-US" sz="1400" dirty="0">
                <a:latin typeface="微软雅黑" pitchFamily="34" charset="-122"/>
                <a:ea typeface="微软雅黑"/>
              </a:rPr>
              <a:t>每一个孩子，无论城乡、无论贫富、无论性别、无论大小，都能发现出色的自我，懂得爱的付出与回馈，共同创造一个丰富多彩的世界</a:t>
            </a:r>
          </a:p>
        </p:txBody>
      </p:sp>
      <p:sp>
        <p:nvSpPr>
          <p:cNvPr id="23" name="矩形 22"/>
          <p:cNvSpPr/>
          <p:nvPr/>
        </p:nvSpPr>
        <p:spPr>
          <a:xfrm>
            <a:off x="4289373" y="1315075"/>
            <a:ext cx="3369521" cy="36300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695803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xmlns="" id="{B56EFDFB-8ADE-4349-A576-093A005AF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530" y="4765312"/>
            <a:ext cx="1224127" cy="33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97418" y="344847"/>
            <a:ext cx="11263212" cy="424732"/>
          </a:xfrm>
        </p:spPr>
        <p:txBody>
          <a:bodyPr/>
          <a:lstStyle/>
          <a:p>
            <a:r>
              <a:rPr lang="zh-CN" altLang="en-US" sz="2400" b="1" dirty="0" smtClean="0">
                <a:latin typeface="+mn-ea"/>
                <a:ea typeface="+mn-ea"/>
              </a:rPr>
              <a:t>行业</a:t>
            </a:r>
            <a:r>
              <a:rPr lang="zh-CN" altLang="en-US" sz="2400" b="1" dirty="0">
                <a:latin typeface="+mn-ea"/>
                <a:ea typeface="+mn-ea"/>
              </a:rPr>
              <a:t>扫描：</a:t>
            </a:r>
            <a:r>
              <a:rPr lang="zh-CN" altLang="en-US" sz="2400" b="1" dirty="0" smtClean="0">
                <a:latin typeface="+mn-ea"/>
                <a:ea typeface="+mn-ea"/>
              </a:rPr>
              <a:t>满天星未来将成为阅读推广领域的开拓展，提供综合解决方案</a:t>
            </a:r>
            <a:endParaRPr lang="zh-CN" altLang="en-US" sz="2400" b="1" dirty="0">
              <a:latin typeface="+mn-ea"/>
              <a:ea typeface="+mn-ea"/>
            </a:endParaRPr>
          </a:p>
        </p:txBody>
      </p:sp>
      <p:cxnSp>
        <p:nvCxnSpPr>
          <p:cNvPr id="6" name="直接箭头连接符 5">
            <a:extLst>
              <a:ext uri="{FF2B5EF4-FFF2-40B4-BE49-F238E27FC236}">
                <a16:creationId xmlns:a16="http://schemas.microsoft.com/office/drawing/2014/main" xmlns="" id="{2AF41E1A-BB75-49F5-9BCA-5814E5E840E4}"/>
              </a:ext>
            </a:extLst>
          </p:cNvPr>
          <p:cNvCxnSpPr/>
          <p:nvPr/>
        </p:nvCxnSpPr>
        <p:spPr>
          <a:xfrm>
            <a:off x="1271464" y="4221088"/>
            <a:ext cx="6984776" cy="0"/>
          </a:xfrm>
          <a:prstGeom prst="straightConnector1">
            <a:avLst/>
          </a:prstGeom>
          <a:noFill/>
          <a:ln w="57150" cap="flat" cmpd="sng" algn="ctr">
            <a:solidFill>
              <a:srgbClr val="0070C0"/>
            </a:solidFill>
            <a:prstDash val="solid"/>
            <a:headEnd type="triangle"/>
            <a:tailEnd type="triangle"/>
          </a:ln>
        </p:spPr>
      </p:cxnSp>
      <p:cxnSp>
        <p:nvCxnSpPr>
          <p:cNvPr id="7" name="直接箭头连接符 6">
            <a:extLst>
              <a:ext uri="{FF2B5EF4-FFF2-40B4-BE49-F238E27FC236}">
                <a16:creationId xmlns:a16="http://schemas.microsoft.com/office/drawing/2014/main" xmlns="" id="{B09E49D5-09AA-40C0-A34C-7E252435E70A}"/>
              </a:ext>
            </a:extLst>
          </p:cNvPr>
          <p:cNvCxnSpPr>
            <a:cxnSpLocks/>
          </p:cNvCxnSpPr>
          <p:nvPr/>
        </p:nvCxnSpPr>
        <p:spPr>
          <a:xfrm flipV="1">
            <a:off x="4367808" y="1484784"/>
            <a:ext cx="0" cy="5112568"/>
          </a:xfrm>
          <a:prstGeom prst="straightConnector1">
            <a:avLst/>
          </a:prstGeom>
          <a:noFill/>
          <a:ln w="57150" cap="flat" cmpd="sng" algn="ctr">
            <a:solidFill>
              <a:srgbClr val="0070C0"/>
            </a:solidFill>
            <a:prstDash val="solid"/>
            <a:headEnd type="triangle"/>
            <a:tailEnd type="triangle"/>
          </a:ln>
        </p:spPr>
      </p:cxnSp>
      <p:grpSp>
        <p:nvGrpSpPr>
          <p:cNvPr id="5" name="组合 4"/>
          <p:cNvGrpSpPr/>
          <p:nvPr/>
        </p:nvGrpSpPr>
        <p:grpSpPr>
          <a:xfrm>
            <a:off x="4613146" y="1217077"/>
            <a:ext cx="2821533" cy="540000"/>
            <a:chOff x="4613146" y="1217077"/>
            <a:chExt cx="2821533" cy="540000"/>
          </a:xfrm>
        </p:grpSpPr>
        <p:sp>
          <p:nvSpPr>
            <p:cNvPr id="4" name="圆角矩形 3"/>
            <p:cNvSpPr/>
            <p:nvPr/>
          </p:nvSpPr>
          <p:spPr>
            <a:xfrm>
              <a:off x="4613146" y="1217077"/>
              <a:ext cx="2490966" cy="540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4F2813A0-7A33-4366-934C-1F886B5BB9E2}"/>
                </a:ext>
              </a:extLst>
            </p:cNvPr>
            <p:cNvSpPr txBox="1"/>
            <p:nvPr/>
          </p:nvSpPr>
          <p:spPr>
            <a:xfrm>
              <a:off x="4757321" y="1331476"/>
              <a:ext cx="2677358" cy="338554"/>
            </a:xfrm>
            <a:prstGeom prst="rect">
              <a:avLst/>
            </a:prstGeom>
            <a:noFill/>
          </p:spPr>
          <p:txBody>
            <a:bodyPr wrap="square" rtlCol="0">
              <a:spAutoFit/>
            </a:bodyPr>
            <a:lstStyle/>
            <a:p>
              <a:r>
                <a:rPr lang="zh-CN" altLang="en-US" sz="1600" b="1" dirty="0" smtClean="0">
                  <a:solidFill>
                    <a:schemeClr val="bg1"/>
                  </a:solidFill>
                  <a:latin typeface="+mn-ea"/>
                  <a:ea typeface="+mn-ea"/>
                </a:rPr>
                <a:t>提供阅读解决</a:t>
              </a:r>
              <a:r>
                <a:rPr lang="zh-CN" altLang="en-US" sz="1600" b="1" dirty="0">
                  <a:solidFill>
                    <a:schemeClr val="bg1"/>
                  </a:solidFill>
                  <a:latin typeface="+mn-ea"/>
                  <a:ea typeface="+mn-ea"/>
                </a:rPr>
                <a:t>方案</a:t>
              </a:r>
            </a:p>
          </p:txBody>
        </p:sp>
      </p:grpSp>
      <p:pic>
        <p:nvPicPr>
          <p:cNvPr id="17" name="图片 16">
            <a:extLst>
              <a:ext uri="{FF2B5EF4-FFF2-40B4-BE49-F238E27FC236}">
                <a16:creationId xmlns:a16="http://schemas.microsoft.com/office/drawing/2014/main" xmlns="" id="{E87CD460-8F49-47D9-ACAC-52EC781E5215}"/>
              </a:ext>
            </a:extLst>
          </p:cNvPr>
          <p:cNvPicPr>
            <a:picLocks noChangeAspect="1"/>
          </p:cNvPicPr>
          <p:nvPr/>
        </p:nvPicPr>
        <p:blipFill>
          <a:blip r:embed="rId3"/>
          <a:stretch>
            <a:fillRect/>
          </a:stretch>
        </p:blipFill>
        <p:spPr>
          <a:xfrm>
            <a:off x="5286351" y="5360111"/>
            <a:ext cx="611177" cy="554977"/>
          </a:xfrm>
          <a:prstGeom prst="rect">
            <a:avLst/>
          </a:prstGeom>
        </p:spPr>
      </p:pic>
      <p:pic>
        <p:nvPicPr>
          <p:cNvPr id="18" name="图片 17">
            <a:extLst>
              <a:ext uri="{FF2B5EF4-FFF2-40B4-BE49-F238E27FC236}">
                <a16:creationId xmlns:a16="http://schemas.microsoft.com/office/drawing/2014/main" xmlns="" id="{4C393BA1-7910-4E5A-B0BD-4689454478B2}"/>
              </a:ext>
            </a:extLst>
          </p:cNvPr>
          <p:cNvPicPr>
            <a:picLocks noChangeAspect="1"/>
          </p:cNvPicPr>
          <p:nvPr/>
        </p:nvPicPr>
        <p:blipFill>
          <a:blip r:embed="rId4"/>
          <a:stretch>
            <a:fillRect/>
          </a:stretch>
        </p:blipFill>
        <p:spPr>
          <a:xfrm>
            <a:off x="3504671" y="3394866"/>
            <a:ext cx="689018" cy="594382"/>
          </a:xfrm>
          <a:prstGeom prst="rect">
            <a:avLst/>
          </a:prstGeom>
        </p:spPr>
      </p:pic>
      <p:pic>
        <p:nvPicPr>
          <p:cNvPr id="19" name="图片 18">
            <a:extLst>
              <a:ext uri="{FF2B5EF4-FFF2-40B4-BE49-F238E27FC236}">
                <a16:creationId xmlns:a16="http://schemas.microsoft.com/office/drawing/2014/main" xmlns="" id="{2BF7D1E6-DAD5-4C34-B256-964FF1F9AE9B}"/>
              </a:ext>
            </a:extLst>
          </p:cNvPr>
          <p:cNvPicPr>
            <a:picLocks noChangeAspect="1"/>
          </p:cNvPicPr>
          <p:nvPr/>
        </p:nvPicPr>
        <p:blipFill>
          <a:blip r:embed="rId5"/>
          <a:stretch>
            <a:fillRect/>
          </a:stretch>
        </p:blipFill>
        <p:spPr>
          <a:xfrm>
            <a:off x="1785534" y="2617733"/>
            <a:ext cx="1382333" cy="410380"/>
          </a:xfrm>
          <a:prstGeom prst="rect">
            <a:avLst/>
          </a:prstGeom>
        </p:spPr>
      </p:pic>
      <p:pic>
        <p:nvPicPr>
          <p:cNvPr id="20" name="图片 19">
            <a:extLst>
              <a:ext uri="{FF2B5EF4-FFF2-40B4-BE49-F238E27FC236}">
                <a16:creationId xmlns:a16="http://schemas.microsoft.com/office/drawing/2014/main" xmlns="" id="{BDACEBFE-37C6-4157-85AC-80AF54951C87}"/>
              </a:ext>
            </a:extLst>
          </p:cNvPr>
          <p:cNvPicPr>
            <a:picLocks noChangeAspect="1"/>
          </p:cNvPicPr>
          <p:nvPr/>
        </p:nvPicPr>
        <p:blipFill>
          <a:blip r:embed="rId6"/>
          <a:stretch>
            <a:fillRect/>
          </a:stretch>
        </p:blipFill>
        <p:spPr>
          <a:xfrm>
            <a:off x="1631504" y="5678411"/>
            <a:ext cx="1137620" cy="375460"/>
          </a:xfrm>
          <a:prstGeom prst="rect">
            <a:avLst/>
          </a:prstGeom>
        </p:spPr>
      </p:pic>
      <p:pic>
        <p:nvPicPr>
          <p:cNvPr id="21" name="Picture 2" descr="éè¯»æ¢¦é£ç¿æåå³ææååºéæéå¬å¸">
            <a:extLst>
              <a:ext uri="{FF2B5EF4-FFF2-40B4-BE49-F238E27FC236}">
                <a16:creationId xmlns:a16="http://schemas.microsoft.com/office/drawing/2014/main" xmlns="" id="{07276BEF-2707-4A7D-8316-9854B53339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9656" y="5661248"/>
            <a:ext cx="1208967" cy="323190"/>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xmlns="" id="{E7A618C0-03C3-497A-BC6B-FDD71B5C8F91}"/>
              </a:ext>
            </a:extLst>
          </p:cNvPr>
          <p:cNvPicPr>
            <a:picLocks noChangeAspect="1"/>
          </p:cNvPicPr>
          <p:nvPr/>
        </p:nvPicPr>
        <p:blipFill>
          <a:blip r:embed="rId8"/>
          <a:stretch>
            <a:fillRect/>
          </a:stretch>
        </p:blipFill>
        <p:spPr>
          <a:xfrm>
            <a:off x="4559473" y="3740661"/>
            <a:ext cx="1111195" cy="351598"/>
          </a:xfrm>
          <a:prstGeom prst="rect">
            <a:avLst/>
          </a:prstGeom>
        </p:spPr>
      </p:pic>
      <p:sp>
        <p:nvSpPr>
          <p:cNvPr id="29" name="椭圆 28">
            <a:extLst>
              <a:ext uri="{FF2B5EF4-FFF2-40B4-BE49-F238E27FC236}">
                <a16:creationId xmlns:a16="http://schemas.microsoft.com/office/drawing/2014/main" xmlns="" id="{53B87764-2F95-4C72-A18B-8548D6C3A830}"/>
              </a:ext>
            </a:extLst>
          </p:cNvPr>
          <p:cNvSpPr/>
          <p:nvPr/>
        </p:nvSpPr>
        <p:spPr>
          <a:xfrm>
            <a:off x="5286351" y="1857428"/>
            <a:ext cx="2681850" cy="936104"/>
          </a:xfrm>
          <a:prstGeom prst="ellipse">
            <a:avLst/>
          </a:prstGeom>
          <a:noFill/>
          <a:ln>
            <a:solidFill>
              <a:srgbClr val="2E31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pic>
        <p:nvPicPr>
          <p:cNvPr id="24" name="图片 23">
            <a:extLst>
              <a:ext uri="{FF2B5EF4-FFF2-40B4-BE49-F238E27FC236}">
                <a16:creationId xmlns:a16="http://schemas.microsoft.com/office/drawing/2014/main" xmlns="" id="{E7A618C0-03C3-497A-BC6B-FDD71B5C8F91}"/>
              </a:ext>
            </a:extLst>
          </p:cNvPr>
          <p:cNvPicPr>
            <a:picLocks noChangeAspect="1"/>
          </p:cNvPicPr>
          <p:nvPr/>
        </p:nvPicPr>
        <p:blipFill>
          <a:blip r:embed="rId8"/>
          <a:stretch>
            <a:fillRect/>
          </a:stretch>
        </p:blipFill>
        <p:spPr>
          <a:xfrm>
            <a:off x="6254992" y="2149681"/>
            <a:ext cx="1111195" cy="351598"/>
          </a:xfrm>
          <a:prstGeom prst="rect">
            <a:avLst/>
          </a:prstGeom>
        </p:spPr>
      </p:pic>
      <p:grpSp>
        <p:nvGrpSpPr>
          <p:cNvPr id="8" name="组合 7"/>
          <p:cNvGrpSpPr/>
          <p:nvPr/>
        </p:nvGrpSpPr>
        <p:grpSpPr>
          <a:xfrm>
            <a:off x="5190969" y="2666820"/>
            <a:ext cx="1913143" cy="1017322"/>
            <a:chOff x="5935061" y="3532407"/>
            <a:chExt cx="1913143" cy="1017322"/>
          </a:xfrm>
        </p:grpSpPr>
        <p:sp>
          <p:nvSpPr>
            <p:cNvPr id="25" name="箭头: 右 24">
              <a:extLst>
                <a:ext uri="{FF2B5EF4-FFF2-40B4-BE49-F238E27FC236}">
                  <a16:creationId xmlns:a16="http://schemas.microsoft.com/office/drawing/2014/main" xmlns="" id="{FE07668E-55BE-43B7-8738-6772BCFEFAF1}"/>
                </a:ext>
              </a:extLst>
            </p:cNvPr>
            <p:cNvSpPr/>
            <p:nvPr/>
          </p:nvSpPr>
          <p:spPr>
            <a:xfrm rot="16200000">
              <a:off x="6382972" y="3084496"/>
              <a:ext cx="1017322" cy="1913143"/>
            </a:xfrm>
            <a:prstGeom prst="rightArrow">
              <a:avLst>
                <a:gd name="adj1" fmla="val 60808"/>
                <a:gd name="adj2" fmla="val 46996"/>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3" name="矩形 2"/>
            <p:cNvSpPr/>
            <p:nvPr/>
          </p:nvSpPr>
          <p:spPr>
            <a:xfrm>
              <a:off x="6312024" y="3924345"/>
              <a:ext cx="1192955" cy="584775"/>
            </a:xfrm>
            <a:prstGeom prst="rect">
              <a:avLst/>
            </a:prstGeom>
          </p:spPr>
          <p:txBody>
            <a:bodyPr wrap="none">
              <a:spAutoFit/>
            </a:bodyPr>
            <a:lstStyle/>
            <a:p>
              <a:r>
                <a:rPr lang="zh-CN" altLang="en-US" sz="1600" b="1" dirty="0" smtClean="0">
                  <a:solidFill>
                    <a:schemeClr val="bg1"/>
                  </a:solidFill>
                  <a:latin typeface="+mn-ea"/>
                  <a:ea typeface="+mn-ea"/>
                </a:rPr>
                <a:t>发展战略</a:t>
              </a:r>
              <a:r>
                <a:rPr lang="en-US" altLang="zh-CN" sz="1600" b="1" dirty="0" smtClean="0">
                  <a:solidFill>
                    <a:schemeClr val="bg1"/>
                  </a:solidFill>
                  <a:latin typeface="+mn-ea"/>
                  <a:ea typeface="+mn-ea"/>
                </a:rPr>
                <a:t>&amp;</a:t>
              </a:r>
            </a:p>
            <a:p>
              <a:r>
                <a:rPr lang="zh-CN" altLang="en-US" sz="1600" b="1" dirty="0" smtClean="0">
                  <a:solidFill>
                    <a:schemeClr val="bg1"/>
                  </a:solidFill>
                  <a:latin typeface="+mn-ea"/>
                  <a:ea typeface="+mn-ea"/>
                </a:rPr>
                <a:t>品牌主张</a:t>
              </a:r>
              <a:endParaRPr lang="zh-CN" altLang="en-US" sz="1600" b="1" dirty="0">
                <a:solidFill>
                  <a:schemeClr val="bg1"/>
                </a:solidFill>
                <a:latin typeface="+mn-ea"/>
                <a:ea typeface="+mn-ea"/>
              </a:endParaRPr>
            </a:p>
          </p:txBody>
        </p:sp>
      </p:grpSp>
      <p:grpSp>
        <p:nvGrpSpPr>
          <p:cNvPr id="22" name="组合 21"/>
          <p:cNvGrpSpPr/>
          <p:nvPr/>
        </p:nvGrpSpPr>
        <p:grpSpPr>
          <a:xfrm>
            <a:off x="4566492" y="6024570"/>
            <a:ext cx="2884998" cy="540000"/>
            <a:chOff x="4613146" y="1217076"/>
            <a:chExt cx="2884998" cy="540000"/>
          </a:xfrm>
        </p:grpSpPr>
        <p:sp>
          <p:nvSpPr>
            <p:cNvPr id="26" name="圆角矩形 25"/>
            <p:cNvSpPr/>
            <p:nvPr/>
          </p:nvSpPr>
          <p:spPr>
            <a:xfrm>
              <a:off x="4613146" y="1217076"/>
              <a:ext cx="2490966" cy="540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13">
              <a:extLst>
                <a:ext uri="{FF2B5EF4-FFF2-40B4-BE49-F238E27FC236}">
                  <a16:creationId xmlns:a16="http://schemas.microsoft.com/office/drawing/2014/main" xmlns="" id="{4F2813A0-7A33-4366-934C-1F886B5BB9E2}"/>
                </a:ext>
              </a:extLst>
            </p:cNvPr>
            <p:cNvSpPr txBox="1"/>
            <p:nvPr/>
          </p:nvSpPr>
          <p:spPr>
            <a:xfrm>
              <a:off x="4820786" y="1307288"/>
              <a:ext cx="2677358" cy="338554"/>
            </a:xfrm>
            <a:prstGeom prst="rect">
              <a:avLst/>
            </a:prstGeom>
            <a:noFill/>
          </p:spPr>
          <p:txBody>
            <a:bodyPr wrap="square" rtlCol="0">
              <a:spAutoFit/>
            </a:bodyPr>
            <a:lstStyle/>
            <a:p>
              <a:r>
                <a:rPr lang="zh-CN" altLang="en-US" sz="1600" b="1" dirty="0">
                  <a:solidFill>
                    <a:schemeClr val="bg1"/>
                  </a:solidFill>
                  <a:latin typeface="+mn-ea"/>
                  <a:ea typeface="+mn-ea"/>
                </a:rPr>
                <a:t>提供阅读产品</a:t>
              </a:r>
              <a:r>
                <a:rPr lang="en-US" altLang="zh-CN" sz="1600" b="1" dirty="0">
                  <a:solidFill>
                    <a:schemeClr val="bg1"/>
                  </a:solidFill>
                  <a:latin typeface="+mn-ea"/>
                  <a:ea typeface="+mn-ea"/>
                </a:rPr>
                <a:t>/</a:t>
              </a:r>
              <a:r>
                <a:rPr lang="zh-CN" altLang="en-US" sz="1600" b="1" dirty="0">
                  <a:solidFill>
                    <a:schemeClr val="bg1"/>
                  </a:solidFill>
                  <a:latin typeface="+mn-ea"/>
                  <a:ea typeface="+mn-ea"/>
                </a:rPr>
                <a:t>服务</a:t>
              </a:r>
            </a:p>
          </p:txBody>
        </p:sp>
      </p:grpSp>
      <p:grpSp>
        <p:nvGrpSpPr>
          <p:cNvPr id="28" name="组合 27"/>
          <p:cNvGrpSpPr/>
          <p:nvPr/>
        </p:nvGrpSpPr>
        <p:grpSpPr>
          <a:xfrm>
            <a:off x="253233" y="3576840"/>
            <a:ext cx="1162247" cy="540000"/>
            <a:chOff x="4613146" y="1217077"/>
            <a:chExt cx="1162247" cy="540000"/>
          </a:xfrm>
        </p:grpSpPr>
        <p:sp>
          <p:nvSpPr>
            <p:cNvPr id="30" name="圆角矩形 29"/>
            <p:cNvSpPr/>
            <p:nvPr/>
          </p:nvSpPr>
          <p:spPr>
            <a:xfrm>
              <a:off x="4613146" y="1217077"/>
              <a:ext cx="1162247" cy="540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13">
              <a:extLst>
                <a:ext uri="{FF2B5EF4-FFF2-40B4-BE49-F238E27FC236}">
                  <a16:creationId xmlns:a16="http://schemas.microsoft.com/office/drawing/2014/main" xmlns="" id="{4F2813A0-7A33-4366-934C-1F886B5BB9E2}"/>
                </a:ext>
              </a:extLst>
            </p:cNvPr>
            <p:cNvSpPr txBox="1"/>
            <p:nvPr/>
          </p:nvSpPr>
          <p:spPr>
            <a:xfrm>
              <a:off x="4757321" y="1331475"/>
              <a:ext cx="874056" cy="338554"/>
            </a:xfrm>
            <a:prstGeom prst="rect">
              <a:avLst/>
            </a:prstGeom>
            <a:noFill/>
          </p:spPr>
          <p:txBody>
            <a:bodyPr wrap="square" rtlCol="0">
              <a:spAutoFit/>
            </a:bodyPr>
            <a:lstStyle/>
            <a:p>
              <a:r>
                <a:rPr lang="zh-CN" altLang="en-US" sz="1600" b="1" dirty="0" smtClean="0">
                  <a:solidFill>
                    <a:schemeClr val="bg1"/>
                  </a:solidFill>
                  <a:latin typeface="+mn-ea"/>
                  <a:ea typeface="+mn-ea"/>
                </a:rPr>
                <a:t>标准化</a:t>
              </a:r>
              <a:endParaRPr lang="zh-CN" altLang="en-US" sz="1600" b="1" dirty="0">
                <a:solidFill>
                  <a:schemeClr val="bg1"/>
                </a:solidFill>
                <a:latin typeface="+mn-ea"/>
                <a:ea typeface="+mn-ea"/>
              </a:endParaRPr>
            </a:p>
          </p:txBody>
        </p:sp>
      </p:grpSp>
      <p:grpSp>
        <p:nvGrpSpPr>
          <p:cNvPr id="33" name="组合 32"/>
          <p:cNvGrpSpPr/>
          <p:nvPr/>
        </p:nvGrpSpPr>
        <p:grpSpPr>
          <a:xfrm>
            <a:off x="7499607" y="3552259"/>
            <a:ext cx="1162247" cy="540000"/>
            <a:chOff x="4613146" y="1217077"/>
            <a:chExt cx="1162247" cy="540000"/>
          </a:xfrm>
        </p:grpSpPr>
        <p:sp>
          <p:nvSpPr>
            <p:cNvPr id="34" name="圆角矩形 33"/>
            <p:cNvSpPr/>
            <p:nvPr/>
          </p:nvSpPr>
          <p:spPr>
            <a:xfrm>
              <a:off x="4613146" y="1217077"/>
              <a:ext cx="1162247" cy="540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13">
              <a:extLst>
                <a:ext uri="{FF2B5EF4-FFF2-40B4-BE49-F238E27FC236}">
                  <a16:creationId xmlns:a16="http://schemas.microsoft.com/office/drawing/2014/main" xmlns="" id="{4F2813A0-7A33-4366-934C-1F886B5BB9E2}"/>
                </a:ext>
              </a:extLst>
            </p:cNvPr>
            <p:cNvSpPr txBox="1"/>
            <p:nvPr/>
          </p:nvSpPr>
          <p:spPr>
            <a:xfrm>
              <a:off x="4757321" y="1331475"/>
              <a:ext cx="874056" cy="338554"/>
            </a:xfrm>
            <a:prstGeom prst="rect">
              <a:avLst/>
            </a:prstGeom>
            <a:noFill/>
          </p:spPr>
          <p:txBody>
            <a:bodyPr wrap="square" rtlCol="0">
              <a:spAutoFit/>
            </a:bodyPr>
            <a:lstStyle/>
            <a:p>
              <a:r>
                <a:rPr lang="zh-CN" altLang="en-US" sz="1600" b="1" dirty="0">
                  <a:solidFill>
                    <a:schemeClr val="bg1"/>
                  </a:solidFill>
                  <a:latin typeface="+mn-ea"/>
                  <a:ea typeface="+mn-ea"/>
                </a:rPr>
                <a:t>人性</a:t>
              </a:r>
              <a:r>
                <a:rPr lang="zh-CN" altLang="en-US" sz="1600" b="1" dirty="0" smtClean="0">
                  <a:solidFill>
                    <a:schemeClr val="bg1"/>
                  </a:solidFill>
                  <a:latin typeface="+mn-ea"/>
                  <a:ea typeface="+mn-ea"/>
                </a:rPr>
                <a:t>化</a:t>
              </a:r>
              <a:endParaRPr lang="zh-CN" altLang="en-US" sz="1600" b="1" dirty="0">
                <a:solidFill>
                  <a:schemeClr val="bg1"/>
                </a:solidFill>
                <a:latin typeface="+mn-ea"/>
                <a:ea typeface="+mn-ea"/>
              </a:endParaRPr>
            </a:p>
          </p:txBody>
        </p:sp>
      </p:grpSp>
      <p:sp>
        <p:nvSpPr>
          <p:cNvPr id="36" name="矩形 35">
            <a:extLst>
              <a:ext uri="{FF2B5EF4-FFF2-40B4-BE49-F238E27FC236}">
                <a16:creationId xmlns="" xmlns:a16="http://schemas.microsoft.com/office/drawing/2014/main" id="{C9D74BC3-B082-4761-8847-3BF91CF0C95E}"/>
              </a:ext>
            </a:extLst>
          </p:cNvPr>
          <p:cNvSpPr/>
          <p:nvPr/>
        </p:nvSpPr>
        <p:spPr>
          <a:xfrm>
            <a:off x="8904312" y="2395741"/>
            <a:ext cx="2972052" cy="2700405"/>
          </a:xfrm>
          <a:prstGeom prst="rect">
            <a:avLst/>
          </a:prstGeom>
          <a:solidFill>
            <a:srgbClr val="353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ct val="150000"/>
              </a:lnSpc>
              <a:spcBef>
                <a:spcPts val="0"/>
              </a:spcBef>
              <a:spcAft>
                <a:spcPts val="0"/>
              </a:spcAft>
              <a:defRPr/>
            </a:pPr>
            <a:r>
              <a:rPr lang="zh-CN" altLang="en-US" sz="1600" kern="0" dirty="0" smtClean="0">
                <a:solidFill>
                  <a:schemeClr val="bg1"/>
                </a:solidFill>
                <a:latin typeface="+mn-ea"/>
              </a:rPr>
              <a:t>满天星作为阅读推广领域的开创者和引领者，提供阅读推广综合解决方案；提出标准化服务</a:t>
            </a:r>
            <a:r>
              <a:rPr lang="en-US" altLang="zh-CN" sz="1600" kern="0" dirty="0" smtClean="0">
                <a:solidFill>
                  <a:schemeClr val="bg1"/>
                </a:solidFill>
                <a:latin typeface="+mn-ea"/>
              </a:rPr>
              <a:t>/</a:t>
            </a:r>
            <a:r>
              <a:rPr lang="zh-CN" altLang="en-US" sz="1600" kern="0" dirty="0" smtClean="0">
                <a:solidFill>
                  <a:schemeClr val="bg1"/>
                </a:solidFill>
                <a:latin typeface="+mn-ea"/>
              </a:rPr>
              <a:t>产品的同时，更多突出老师和学生的连接，有人性化的爱的付出与引导，有感情的回馈。</a:t>
            </a:r>
            <a:endParaRPr lang="en-US" altLang="zh-CN" sz="1600" kern="0" dirty="0">
              <a:solidFill>
                <a:schemeClr val="bg1"/>
              </a:solidFill>
              <a:latin typeface="+mn-ea"/>
            </a:endParaRPr>
          </a:p>
        </p:txBody>
      </p:sp>
    </p:spTree>
    <p:extLst>
      <p:ext uri="{BB962C8B-B14F-4D97-AF65-F5344CB8AC3E}">
        <p14:creationId xmlns:p14="http://schemas.microsoft.com/office/powerpoint/2010/main" val="179612402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r>
              <a:rPr lang="zh-CN" altLang="en-US" sz="2400" b="1" dirty="0" smtClean="0">
                <a:latin typeface="+mn-ea"/>
                <a:ea typeface="+mn-ea"/>
              </a:rPr>
              <a:t>品牌</a:t>
            </a:r>
            <a:r>
              <a:rPr lang="zh-CN" altLang="en-US" sz="2400" b="1" dirty="0">
                <a:latin typeface="+mn-ea"/>
                <a:ea typeface="+mn-ea"/>
              </a:rPr>
              <a:t>主张</a:t>
            </a:r>
            <a:r>
              <a:rPr lang="en-US" altLang="zh-CN" sz="2400" b="1" dirty="0" smtClean="0">
                <a:latin typeface="+mn-ea"/>
                <a:ea typeface="+mn-ea"/>
              </a:rPr>
              <a:t>&amp;</a:t>
            </a:r>
            <a:r>
              <a:rPr lang="zh-CN" altLang="en-US" sz="2400" b="1" dirty="0" smtClean="0">
                <a:latin typeface="+mn-ea"/>
                <a:ea typeface="+mn-ea"/>
              </a:rPr>
              <a:t>标识语</a:t>
            </a:r>
            <a:endParaRPr lang="zh-CN" altLang="en-US" sz="2400" b="1" dirty="0">
              <a:latin typeface="+mn-ea"/>
              <a:ea typeface="+mn-ea"/>
            </a:endParaRPr>
          </a:p>
        </p:txBody>
      </p:sp>
      <p:sp>
        <p:nvSpPr>
          <p:cNvPr id="44" name="内容占位符 2"/>
          <p:cNvSpPr txBox="1">
            <a:spLocks/>
          </p:cNvSpPr>
          <p:nvPr/>
        </p:nvSpPr>
        <p:spPr bwMode="auto">
          <a:xfrm>
            <a:off x="323528" y="1479000"/>
            <a:ext cx="2747736" cy="869880"/>
          </a:xfrm>
          <a:prstGeom prst="rect">
            <a:avLst/>
          </a:prstGeom>
          <a:solidFill>
            <a:srgbClr val="0176C5"/>
          </a:solidFill>
          <a:ln w="9525">
            <a:noFill/>
            <a:miter lim="800000"/>
            <a:headEnd/>
            <a:tailEnd/>
          </a:ln>
        </p:spPr>
        <p:txBody>
          <a:bodyPr vert="horz" wrap="square" lIns="0" tIns="0" rIns="0" bIns="0" numCol="1" anchor="ctr" anchorCtr="0" compatLnSpc="1">
            <a:prstTxWarp prst="textNoShape">
              <a:avLst/>
            </a:prstTxWarp>
          </a:bodyPr>
          <a:lstStyle>
            <a:lvl1pPr marL="0" indent="0" algn="l" rtl="0" eaLnBrk="1" fontAlgn="base" hangingPunct="1">
              <a:spcBef>
                <a:spcPct val="50000"/>
              </a:spcBef>
              <a:spcAft>
                <a:spcPct val="0"/>
              </a:spcAft>
              <a:buNone/>
              <a:defRPr sz="2000">
                <a:solidFill>
                  <a:schemeClr val="tx1"/>
                </a:solidFill>
                <a:latin typeface="+mn-lt"/>
                <a:ea typeface="+mn-ea"/>
                <a:cs typeface="+mn-cs"/>
              </a:defRPr>
            </a:lvl1pPr>
            <a:lvl2pPr marL="457200" indent="0" algn="l" rtl="0" eaLnBrk="1" fontAlgn="base" hangingPunct="1">
              <a:spcBef>
                <a:spcPct val="35000"/>
              </a:spcBef>
              <a:spcAft>
                <a:spcPct val="0"/>
              </a:spcAft>
              <a:buNone/>
              <a:defRPr sz="1800">
                <a:solidFill>
                  <a:schemeClr val="tx1"/>
                </a:solidFill>
                <a:latin typeface="+mn-lt"/>
                <a:ea typeface="+mn-ea"/>
              </a:defRPr>
            </a:lvl2pPr>
            <a:lvl3pPr marL="914400" indent="0" algn="l" rtl="0" eaLnBrk="1" fontAlgn="base" hangingPunct="1">
              <a:spcBef>
                <a:spcPct val="20000"/>
              </a:spcBef>
              <a:spcAft>
                <a:spcPct val="0"/>
              </a:spcAft>
              <a:buNone/>
              <a:defRPr sz="1600">
                <a:solidFill>
                  <a:schemeClr val="tx1"/>
                </a:solidFill>
                <a:latin typeface="+mn-lt"/>
                <a:ea typeface="+mn-ea"/>
              </a:defRPr>
            </a:lvl3pPr>
            <a:lvl4pPr marL="1371600" indent="0" algn="l" rtl="0" eaLnBrk="1" fontAlgn="base" hangingPunct="1">
              <a:spcBef>
                <a:spcPct val="10000"/>
              </a:spcBef>
              <a:spcAft>
                <a:spcPct val="0"/>
              </a:spcAft>
              <a:buNone/>
              <a:defRPr sz="1400">
                <a:solidFill>
                  <a:schemeClr val="tx1"/>
                </a:solidFill>
                <a:latin typeface="+mn-lt"/>
                <a:ea typeface="+mn-ea"/>
              </a:defRPr>
            </a:lvl4pPr>
            <a:lvl5pPr marL="1828800" indent="0" algn="l" rtl="0" eaLnBrk="1" fontAlgn="base" hangingPunct="1">
              <a:spcBef>
                <a:spcPct val="5000"/>
              </a:spcBef>
              <a:spcAft>
                <a:spcPct val="0"/>
              </a:spcAft>
              <a:buNone/>
              <a:defRPr sz="1400">
                <a:solidFill>
                  <a:schemeClr val="tx1"/>
                </a:solidFill>
                <a:latin typeface="+mn-lt"/>
                <a:ea typeface="+mn-ea"/>
              </a:defRPr>
            </a:lvl5pPr>
            <a:lvl6pPr marL="2286000" indent="0" algn="l" rtl="0" eaLnBrk="1" fontAlgn="base" hangingPunct="1">
              <a:spcBef>
                <a:spcPct val="5000"/>
              </a:spcBef>
              <a:spcAft>
                <a:spcPct val="0"/>
              </a:spcAft>
              <a:buNone/>
              <a:defRPr sz="1400">
                <a:solidFill>
                  <a:schemeClr val="tx1"/>
                </a:solidFill>
                <a:latin typeface="+mn-lt"/>
                <a:ea typeface="+mn-ea"/>
              </a:defRPr>
            </a:lvl6pPr>
            <a:lvl7pPr marL="2743200" indent="0" algn="l" rtl="0" eaLnBrk="1" fontAlgn="base" hangingPunct="1">
              <a:spcBef>
                <a:spcPct val="5000"/>
              </a:spcBef>
              <a:spcAft>
                <a:spcPct val="0"/>
              </a:spcAft>
              <a:buNone/>
              <a:defRPr sz="1400">
                <a:solidFill>
                  <a:schemeClr val="tx1"/>
                </a:solidFill>
                <a:latin typeface="+mn-lt"/>
                <a:ea typeface="+mn-ea"/>
              </a:defRPr>
            </a:lvl7pPr>
            <a:lvl8pPr marL="3200400" indent="0" algn="l" rtl="0" eaLnBrk="1" fontAlgn="base" hangingPunct="1">
              <a:spcBef>
                <a:spcPct val="5000"/>
              </a:spcBef>
              <a:spcAft>
                <a:spcPct val="0"/>
              </a:spcAft>
              <a:buNone/>
              <a:defRPr sz="1400">
                <a:solidFill>
                  <a:schemeClr val="tx1"/>
                </a:solidFill>
                <a:latin typeface="+mn-lt"/>
                <a:ea typeface="+mn-ea"/>
              </a:defRPr>
            </a:lvl8pPr>
            <a:lvl9pPr marL="3657600" indent="0" algn="l" rtl="0" eaLnBrk="1" fontAlgn="base" hangingPunct="1">
              <a:spcBef>
                <a:spcPct val="5000"/>
              </a:spcBef>
              <a:spcAft>
                <a:spcPct val="0"/>
              </a:spcAft>
              <a:buNone/>
              <a:defRPr sz="1400">
                <a:solidFill>
                  <a:schemeClr val="tx1"/>
                </a:solidFill>
                <a:latin typeface="+mn-lt"/>
                <a:ea typeface="+mn-ea"/>
              </a:defRPr>
            </a:lvl9pPr>
          </a:lstStyle>
          <a:p>
            <a:pPr marL="0" marR="0" lvl="0" indent="0" algn="ctr" defTabSz="914400" rtl="0" eaLnBrk="1" fontAlgn="base" latinLnBrk="0" hangingPunct="1">
              <a:lnSpc>
                <a:spcPct val="100000"/>
              </a:lnSpc>
              <a:spcBef>
                <a:spcPts val="600"/>
              </a:spcBef>
              <a:spcAft>
                <a:spcPct val="0"/>
              </a:spcAft>
              <a:buClrTx/>
              <a:buSzTx/>
              <a:buFontTx/>
              <a:buNone/>
              <a:tabLst/>
              <a:defRPr/>
            </a:pPr>
            <a:r>
              <a:rPr kumimoji="0" lang="zh-CN" altLang="en-US" b="1" i="0" u="none" strike="noStrike" kern="0" cap="none" spc="0" normalizeH="0" baseline="0" noProof="0" dirty="0" smtClean="0">
                <a:ln>
                  <a:noFill/>
                </a:ln>
                <a:solidFill>
                  <a:srgbClr val="FFFFFF"/>
                </a:solidFill>
                <a:effectLst/>
                <a:uLnTx/>
                <a:uFillTx/>
                <a:latin typeface="+mn-ea"/>
                <a:cs typeface="Verdana" pitchFamily="34" charset="0"/>
              </a:rPr>
              <a:t>品牌主张</a:t>
            </a:r>
            <a:endParaRPr kumimoji="0" lang="en-US" altLang="zh-CN" b="1" i="0" u="none" strike="noStrike" kern="0" cap="none" spc="0" normalizeH="0" baseline="0" noProof="0" dirty="0" smtClean="0">
              <a:ln>
                <a:noFill/>
              </a:ln>
              <a:solidFill>
                <a:srgbClr val="FFFFFF"/>
              </a:solidFill>
              <a:effectLst/>
              <a:uLnTx/>
              <a:uFillTx/>
              <a:latin typeface="+mn-ea"/>
              <a:cs typeface="Verdana" pitchFamily="34" charset="0"/>
            </a:endParaRPr>
          </a:p>
          <a:p>
            <a:pPr marL="0" marR="0" lvl="0" indent="0" algn="ctr" defTabSz="914400" rtl="0" eaLnBrk="1" fontAlgn="base" latinLnBrk="0" hangingPunct="1">
              <a:lnSpc>
                <a:spcPct val="100000"/>
              </a:lnSpc>
              <a:spcBef>
                <a:spcPts val="600"/>
              </a:spcBef>
              <a:spcAft>
                <a:spcPct val="0"/>
              </a:spcAft>
              <a:buClrTx/>
              <a:buSzTx/>
              <a:buFontTx/>
              <a:buNone/>
              <a:tabLst/>
              <a:defRPr/>
            </a:pPr>
            <a:r>
              <a:rPr kumimoji="0" lang="en-US" altLang="zh-CN" sz="1800" b="1" i="0" u="none" strike="noStrike" kern="0" cap="none" spc="0" normalizeH="0" baseline="0" noProof="0" dirty="0" smtClean="0">
                <a:ln>
                  <a:noFill/>
                </a:ln>
                <a:solidFill>
                  <a:srgbClr val="FFFFFF"/>
                </a:solidFill>
                <a:effectLst/>
                <a:uLnTx/>
                <a:uFillTx/>
                <a:latin typeface="+mn-ea"/>
                <a:cs typeface="Verdana" pitchFamily="34" charset="0"/>
              </a:rPr>
              <a:t>Brand Proposition</a:t>
            </a:r>
          </a:p>
        </p:txBody>
      </p:sp>
      <p:sp>
        <p:nvSpPr>
          <p:cNvPr id="45" name="矩形 6"/>
          <p:cNvSpPr/>
          <p:nvPr/>
        </p:nvSpPr>
        <p:spPr>
          <a:xfrm>
            <a:off x="267150" y="2487112"/>
            <a:ext cx="3600000" cy="731520"/>
          </a:xfrm>
          <a:prstGeom prst="rect">
            <a:avLst/>
          </a:prstGeom>
          <a:ln>
            <a:noFill/>
          </a:ln>
        </p:spPr>
        <p:txBody>
          <a:bodyPr wrap="square">
            <a:noAutofit/>
          </a:bodyPr>
          <a:lstStyle/>
          <a:p>
            <a:pPr marL="182880" marR="0" lvl="0" indent="-182880" defTabSz="914400" eaLnBrk="1" fontAlgn="auto" latinLnBrk="0" hangingPunct="1">
              <a:lnSpc>
                <a:spcPct val="150000"/>
              </a:lnSpc>
              <a:spcBef>
                <a:spcPts val="0"/>
              </a:spcBef>
              <a:spcAft>
                <a:spcPts val="0"/>
              </a:spcAft>
              <a:buClrTx/>
              <a:buSzTx/>
              <a:buFont typeface="Arial" pitchFamily="34" charset="0"/>
              <a:buChar char="•"/>
              <a:tabLst/>
              <a:defRPr/>
            </a:pPr>
            <a:r>
              <a:rPr kumimoji="0" lang="zh-CN" altLang="en-US" sz="1600" b="1" i="0" u="none" strike="noStrike" kern="0" cap="none" spc="0" normalizeH="0" baseline="0" noProof="0" dirty="0">
                <a:ln>
                  <a:noFill/>
                </a:ln>
                <a:solidFill>
                  <a:sysClr val="windowText" lastClr="000000"/>
                </a:solidFill>
                <a:effectLst/>
                <a:uLnTx/>
                <a:uFillTx/>
                <a:latin typeface="+mn-ea"/>
                <a:ea typeface="+mn-ea"/>
              </a:rPr>
              <a:t>企业对品牌定义的描述</a:t>
            </a: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a:t>
            </a:r>
            <a:endParaRPr kumimoji="0" lang="en-US" altLang="zh-CN" sz="1600" b="1" i="0" u="none" strike="noStrike" kern="0" cap="none" spc="0" normalizeH="0" baseline="0" noProof="0" dirty="0" smtClean="0">
              <a:ln>
                <a:noFill/>
              </a:ln>
              <a:solidFill>
                <a:sysClr val="windowText" lastClr="000000"/>
              </a:solidFill>
              <a:effectLst/>
              <a:uLnTx/>
              <a:uFillTx/>
              <a:latin typeface="+mn-ea"/>
              <a:ea typeface="+mn-ea"/>
            </a:endParaRPr>
          </a:p>
          <a:p>
            <a:pPr marL="182880" marR="0" lvl="0" indent="0"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用</a:t>
            </a:r>
            <a:r>
              <a:rPr kumimoji="0" lang="zh-CN" altLang="en-US" sz="1600" b="1" i="0" u="none" strike="noStrike" kern="0" cap="none" spc="0" normalizeH="0" baseline="0" noProof="0" dirty="0">
                <a:ln>
                  <a:noFill/>
                </a:ln>
                <a:solidFill>
                  <a:sysClr val="windowText" lastClr="000000"/>
                </a:solidFill>
                <a:effectLst/>
                <a:uLnTx/>
                <a:uFillTx/>
                <a:latin typeface="+mn-ea"/>
                <a:ea typeface="+mn-ea"/>
              </a:rPr>
              <a:t>于对内指导员工行</a:t>
            </a: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为</a:t>
            </a:r>
            <a:endParaRPr kumimoji="0" lang="en-US" altLang="zh-CN" sz="1600" b="1" i="0" u="none" strike="noStrike" kern="0" cap="none" spc="0" normalizeH="0" baseline="0" noProof="0" dirty="0" smtClean="0">
              <a:ln>
                <a:noFill/>
              </a:ln>
              <a:solidFill>
                <a:sysClr val="windowText" lastClr="000000"/>
              </a:solidFill>
              <a:effectLst/>
              <a:uLnTx/>
              <a:uFillTx/>
              <a:latin typeface="+mn-ea"/>
              <a:ea typeface="+mn-ea"/>
            </a:endParaRPr>
          </a:p>
        </p:txBody>
      </p:sp>
      <p:sp>
        <p:nvSpPr>
          <p:cNvPr id="46" name="矩形 7"/>
          <p:cNvSpPr/>
          <p:nvPr/>
        </p:nvSpPr>
        <p:spPr>
          <a:xfrm>
            <a:off x="3719736" y="2487112"/>
            <a:ext cx="3600000" cy="731520"/>
          </a:xfrm>
          <a:prstGeom prst="rect">
            <a:avLst/>
          </a:prstGeom>
          <a:ln>
            <a:noFill/>
          </a:ln>
        </p:spPr>
        <p:txBody>
          <a:bodyPr wrap="square">
            <a:noAutofit/>
          </a:bodyPr>
          <a:lstStyle/>
          <a:p>
            <a:pPr marL="182880" marR="0" lvl="0" indent="-182880" defTabSz="914400" eaLnBrk="1" fontAlgn="auto" latinLnBrk="0" hangingPunct="1">
              <a:lnSpc>
                <a:spcPct val="150000"/>
              </a:lnSpc>
              <a:spcBef>
                <a:spcPts val="0"/>
              </a:spcBef>
              <a:spcAft>
                <a:spcPts val="0"/>
              </a:spcAft>
              <a:buClrTx/>
              <a:buSzTx/>
              <a:buFont typeface="Arial" pitchFamily="34" charset="0"/>
              <a:buChar char="•"/>
              <a:tabLst/>
              <a:defRPr/>
            </a:pPr>
            <a:r>
              <a:rPr kumimoji="0" lang="zh-CN" altLang="en-US" sz="1600" b="1" i="0" u="none" strike="noStrike" kern="0" cap="none" spc="0" normalizeH="0" baseline="0" noProof="0" dirty="0">
                <a:ln>
                  <a:noFill/>
                </a:ln>
                <a:solidFill>
                  <a:sysClr val="windowText" lastClr="000000"/>
                </a:solidFill>
                <a:effectLst/>
                <a:uLnTx/>
                <a:uFillTx/>
                <a:latin typeface="+mn-ea"/>
                <a:ea typeface="+mn-ea"/>
              </a:rPr>
              <a:t>品牌语词表达的重要组成部分</a:t>
            </a: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a:t>
            </a:r>
            <a:endParaRPr kumimoji="0" lang="en-US" altLang="zh-CN" sz="1600" b="1" i="0" u="none" strike="noStrike" kern="0" cap="none" spc="0" normalizeH="0" baseline="0" noProof="0" dirty="0" smtClean="0">
              <a:ln>
                <a:noFill/>
              </a:ln>
              <a:solidFill>
                <a:sysClr val="windowText" lastClr="000000"/>
              </a:solidFill>
              <a:effectLst/>
              <a:uLnTx/>
              <a:uFillTx/>
              <a:latin typeface="+mn-ea"/>
              <a:ea typeface="+mn-ea"/>
            </a:endParaRPr>
          </a:p>
          <a:p>
            <a:pPr marL="182880" marR="0" lvl="0" indent="0"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用</a:t>
            </a:r>
            <a:r>
              <a:rPr kumimoji="0" lang="zh-CN" altLang="en-US" sz="1600" b="1" i="0" u="none" strike="noStrike" kern="0" cap="none" spc="0" normalizeH="0" baseline="0" noProof="0" dirty="0">
                <a:ln>
                  <a:noFill/>
                </a:ln>
                <a:solidFill>
                  <a:sysClr val="windowText" lastClr="000000"/>
                </a:solidFill>
                <a:effectLst/>
                <a:uLnTx/>
                <a:uFillTx/>
                <a:latin typeface="+mn-ea"/>
                <a:ea typeface="+mn-ea"/>
              </a:rPr>
              <a:t>于对外传</a:t>
            </a: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播</a:t>
            </a:r>
            <a:endParaRPr kumimoji="0" lang="en-US" altLang="zh-CN" sz="1600" b="1" i="0" u="none" strike="noStrike" kern="0" cap="none" spc="0" normalizeH="0" baseline="0" noProof="0" dirty="0" smtClean="0">
              <a:ln>
                <a:noFill/>
              </a:ln>
              <a:solidFill>
                <a:sysClr val="windowText" lastClr="000000"/>
              </a:solidFill>
              <a:effectLst/>
              <a:uLnTx/>
              <a:uFillTx/>
              <a:latin typeface="+mn-ea"/>
              <a:ea typeface="+mn-ea"/>
            </a:endParaRPr>
          </a:p>
        </p:txBody>
      </p:sp>
      <p:sp>
        <p:nvSpPr>
          <p:cNvPr id="47" name="内容占位符 2"/>
          <p:cNvSpPr txBox="1">
            <a:spLocks/>
          </p:cNvSpPr>
          <p:nvPr/>
        </p:nvSpPr>
        <p:spPr bwMode="auto">
          <a:xfrm>
            <a:off x="4172014" y="1483161"/>
            <a:ext cx="2747736" cy="869880"/>
          </a:xfrm>
          <a:prstGeom prst="rect">
            <a:avLst/>
          </a:prstGeom>
          <a:solidFill>
            <a:srgbClr val="0176C5"/>
          </a:solidFill>
          <a:ln w="9525">
            <a:noFill/>
            <a:miter lim="800000"/>
            <a:headEnd/>
            <a:tailEnd/>
          </a:ln>
        </p:spPr>
        <p:txBody>
          <a:bodyPr vert="horz" wrap="square" lIns="0" tIns="0" rIns="0" bIns="0" numCol="1" anchor="ctr" anchorCtr="0" compatLnSpc="1">
            <a:prstTxWarp prst="textNoShape">
              <a:avLst/>
            </a:prstTxWarp>
          </a:bodyPr>
          <a:lstStyle/>
          <a:p>
            <a:pPr algn="ctr">
              <a:spcBef>
                <a:spcPts val="600"/>
              </a:spcBef>
            </a:pPr>
            <a:r>
              <a:rPr lang="zh-CN" altLang="en-US" sz="2000" b="1" kern="0" dirty="0">
                <a:solidFill>
                  <a:srgbClr val="FFFFFF"/>
                </a:solidFill>
                <a:latin typeface="+mn-ea"/>
                <a:ea typeface="+mn-ea"/>
                <a:cs typeface="Verdana" pitchFamily="34" charset="0"/>
              </a:rPr>
              <a:t>品牌标识语（口号）</a:t>
            </a:r>
            <a:endParaRPr lang="en-US" altLang="zh-CN" sz="2000" b="1" kern="0" dirty="0">
              <a:solidFill>
                <a:srgbClr val="FFFFFF"/>
              </a:solidFill>
              <a:latin typeface="+mn-ea"/>
              <a:ea typeface="+mn-ea"/>
              <a:cs typeface="Verdana" pitchFamily="34" charset="0"/>
            </a:endParaRPr>
          </a:p>
          <a:p>
            <a:pPr algn="ctr">
              <a:spcBef>
                <a:spcPts val="600"/>
              </a:spcBef>
            </a:pPr>
            <a:r>
              <a:rPr lang="en-US" altLang="zh-CN" sz="2000" b="1" kern="0" dirty="0">
                <a:solidFill>
                  <a:srgbClr val="FFFFFF"/>
                </a:solidFill>
                <a:latin typeface="+mn-ea"/>
                <a:ea typeface="+mn-ea"/>
                <a:cs typeface="Verdana" pitchFamily="34" charset="0"/>
              </a:rPr>
              <a:t>Brand Tagline</a:t>
            </a:r>
          </a:p>
        </p:txBody>
      </p:sp>
      <p:grpSp>
        <p:nvGrpSpPr>
          <p:cNvPr id="48" name="组合 12"/>
          <p:cNvGrpSpPr/>
          <p:nvPr/>
        </p:nvGrpSpPr>
        <p:grpSpPr>
          <a:xfrm>
            <a:off x="3125484" y="1479000"/>
            <a:ext cx="1079800" cy="1015663"/>
            <a:chOff x="3995936" y="2420888"/>
            <a:chExt cx="1079800" cy="1015663"/>
          </a:xfrm>
          <a:noFill/>
        </p:grpSpPr>
        <p:sp>
          <p:nvSpPr>
            <p:cNvPr id="49" name="矩形 5"/>
            <p:cNvSpPr/>
            <p:nvPr/>
          </p:nvSpPr>
          <p:spPr>
            <a:xfrm>
              <a:off x="3995936" y="2420888"/>
              <a:ext cx="1079800" cy="1015663"/>
            </a:xfrm>
            <a:prstGeom prst="rect">
              <a:avLst/>
            </a:prstGeom>
            <a:grpFill/>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altLang="zh-CN" sz="6000" b="1" i="0" u="none" strike="noStrike" kern="0" cap="none" spc="0" normalizeH="0" baseline="0" noProof="0" dirty="0">
                  <a:ln>
                    <a:noFill/>
                  </a:ln>
                  <a:solidFill>
                    <a:schemeClr val="accent1"/>
                  </a:solidFill>
                  <a:effectLst/>
                  <a:uLnTx/>
                  <a:uFillTx/>
                  <a:latin typeface="+mn-ea"/>
                  <a:ea typeface="+mn-ea"/>
                </a:rPr>
                <a:t>〓</a:t>
              </a:r>
            </a:p>
          </p:txBody>
        </p:sp>
        <p:cxnSp>
          <p:nvCxnSpPr>
            <p:cNvPr id="50" name="直接连接符 10"/>
            <p:cNvCxnSpPr/>
            <p:nvPr/>
          </p:nvCxnSpPr>
          <p:spPr>
            <a:xfrm>
              <a:off x="4139952" y="2420888"/>
              <a:ext cx="648072" cy="1008112"/>
            </a:xfrm>
            <a:prstGeom prst="line">
              <a:avLst/>
            </a:prstGeom>
            <a:grpFill/>
            <a:ln w="76200" cap="flat" cmpd="sng" algn="ctr">
              <a:solidFill>
                <a:srgbClr val="35376E"/>
              </a:solidFill>
              <a:prstDash val="solid"/>
            </a:ln>
            <a:effectLst/>
          </p:spPr>
        </p:cxnSp>
      </p:grpSp>
      <p:cxnSp>
        <p:nvCxnSpPr>
          <p:cNvPr id="51" name="Straight Connector 2"/>
          <p:cNvCxnSpPr/>
          <p:nvPr/>
        </p:nvCxnSpPr>
        <p:spPr bwMode="auto">
          <a:xfrm>
            <a:off x="381000" y="3429000"/>
            <a:ext cx="6480000" cy="0"/>
          </a:xfrm>
          <a:prstGeom prst="line">
            <a:avLst/>
          </a:prstGeom>
          <a:noFill/>
          <a:ln w="9525" cap="flat" cmpd="sng" algn="ctr">
            <a:solidFill>
              <a:srgbClr val="B7B1A9"/>
            </a:solidFill>
            <a:prstDash val="dash"/>
            <a:round/>
            <a:headEnd type="none" w="med" len="med"/>
            <a:tailEnd type="none" w="med" len="med"/>
          </a:ln>
          <a:effectLst/>
        </p:spPr>
      </p:cxnSp>
      <p:cxnSp>
        <p:nvCxnSpPr>
          <p:cNvPr id="52" name="Straight Connector 20"/>
          <p:cNvCxnSpPr/>
          <p:nvPr/>
        </p:nvCxnSpPr>
        <p:spPr bwMode="auto">
          <a:xfrm>
            <a:off x="381000" y="4562368"/>
            <a:ext cx="6480000" cy="0"/>
          </a:xfrm>
          <a:prstGeom prst="line">
            <a:avLst/>
          </a:prstGeom>
          <a:noFill/>
          <a:ln w="9525" cap="flat" cmpd="sng" algn="ctr">
            <a:solidFill>
              <a:srgbClr val="B7B1A9"/>
            </a:solidFill>
            <a:prstDash val="dash"/>
            <a:round/>
            <a:headEnd type="none" w="med" len="med"/>
            <a:tailEnd type="none" w="med" len="med"/>
          </a:ln>
          <a:effectLst/>
        </p:spPr>
      </p:cxnSp>
      <p:cxnSp>
        <p:nvCxnSpPr>
          <p:cNvPr id="53" name="Straight Connector 21"/>
          <p:cNvCxnSpPr/>
          <p:nvPr/>
        </p:nvCxnSpPr>
        <p:spPr bwMode="auto">
          <a:xfrm>
            <a:off x="341946" y="5258877"/>
            <a:ext cx="6480000" cy="0"/>
          </a:xfrm>
          <a:prstGeom prst="line">
            <a:avLst/>
          </a:prstGeom>
          <a:noFill/>
          <a:ln w="9525" cap="flat" cmpd="sng" algn="ctr">
            <a:solidFill>
              <a:srgbClr val="B7B1A9"/>
            </a:solidFill>
            <a:prstDash val="dash"/>
            <a:round/>
            <a:headEnd type="none" w="med" len="med"/>
            <a:tailEnd type="none" w="med" len="med"/>
          </a:ln>
          <a:effectLst/>
        </p:spPr>
      </p:cxnSp>
      <p:sp>
        <p:nvSpPr>
          <p:cNvPr id="57" name="矩形 6"/>
          <p:cNvSpPr/>
          <p:nvPr/>
        </p:nvSpPr>
        <p:spPr>
          <a:xfrm>
            <a:off x="267150" y="3671523"/>
            <a:ext cx="3600000" cy="731520"/>
          </a:xfrm>
          <a:prstGeom prst="rect">
            <a:avLst/>
          </a:prstGeom>
          <a:ln>
            <a:noFill/>
          </a:ln>
        </p:spPr>
        <p:txBody>
          <a:bodyPr wrap="square">
            <a:noAutofit/>
          </a:bodyPr>
          <a:lstStyle/>
          <a:p>
            <a:pPr marL="182880" marR="0" lvl="0" indent="-182880" defTabSz="914400" eaLnBrk="1" fontAlgn="auto" latinLnBrk="0" hangingPunct="1">
              <a:lnSpc>
                <a:spcPct val="150000"/>
              </a:lnSpc>
              <a:spcBef>
                <a:spcPts val="0"/>
              </a:spcBef>
              <a:spcAft>
                <a:spcPts val="0"/>
              </a:spcAft>
              <a:buClrTx/>
              <a:buSzTx/>
              <a:buFont typeface="Arial" pitchFamily="34" charset="0"/>
              <a:buChar char="•"/>
              <a:tabLst/>
              <a:defRPr/>
            </a:pP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品</a:t>
            </a:r>
            <a:r>
              <a:rPr kumimoji="0" lang="zh-CN" altLang="en-US" sz="1600" b="1" i="0" u="none" strike="noStrike" kern="0" cap="none" spc="0" normalizeH="0" baseline="0" noProof="0" dirty="0">
                <a:ln>
                  <a:noFill/>
                </a:ln>
                <a:solidFill>
                  <a:sysClr val="windowText" lastClr="000000"/>
                </a:solidFill>
                <a:effectLst/>
                <a:uLnTx/>
                <a:uFillTx/>
                <a:latin typeface="+mn-ea"/>
                <a:ea typeface="+mn-ea"/>
              </a:rPr>
              <a:t>牌最核心的内</a:t>
            </a: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容</a:t>
            </a:r>
            <a:endParaRPr kumimoji="0" lang="en-US" altLang="zh-CN" sz="1600" b="1" i="0" u="none" strike="noStrike" kern="0" cap="none" spc="0" normalizeH="0" baseline="0" noProof="0" dirty="0" smtClean="0">
              <a:ln>
                <a:noFill/>
              </a:ln>
              <a:solidFill>
                <a:sysClr val="windowText" lastClr="000000"/>
              </a:solidFill>
              <a:effectLst/>
              <a:uLnTx/>
              <a:uFillTx/>
              <a:latin typeface="+mn-ea"/>
              <a:ea typeface="+mn-ea"/>
            </a:endParaRPr>
          </a:p>
        </p:txBody>
      </p:sp>
      <p:sp>
        <p:nvSpPr>
          <p:cNvPr id="58" name="矩形 6"/>
          <p:cNvSpPr/>
          <p:nvPr/>
        </p:nvSpPr>
        <p:spPr>
          <a:xfrm>
            <a:off x="267150" y="4655622"/>
            <a:ext cx="3600000" cy="731520"/>
          </a:xfrm>
          <a:prstGeom prst="rect">
            <a:avLst/>
          </a:prstGeom>
          <a:ln>
            <a:noFill/>
          </a:ln>
        </p:spPr>
        <p:txBody>
          <a:bodyPr wrap="square">
            <a:noAutofit/>
          </a:bodyPr>
          <a:lstStyle/>
          <a:p>
            <a:pPr marL="182880" indent="-182880" fontAlgn="auto">
              <a:lnSpc>
                <a:spcPct val="150000"/>
              </a:lnSpc>
              <a:spcBef>
                <a:spcPts val="0"/>
              </a:spcBef>
              <a:spcAft>
                <a:spcPts val="0"/>
              </a:spcAft>
              <a:buFont typeface="Arial" pitchFamily="34" charset="0"/>
              <a:buChar char="•"/>
            </a:pPr>
            <a:r>
              <a:rPr lang="zh-CN" altLang="en-US" sz="1600" b="1" kern="0" dirty="0">
                <a:solidFill>
                  <a:sysClr val="windowText" lastClr="000000"/>
                </a:solidFill>
                <a:latin typeface="+mn-ea"/>
                <a:ea typeface="+mn-ea"/>
              </a:rPr>
              <a:t>长期保持一致</a:t>
            </a:r>
            <a:endParaRPr lang="en-US" altLang="zh-CN" sz="1600" b="1" kern="0" dirty="0">
              <a:solidFill>
                <a:sysClr val="windowText" lastClr="000000"/>
              </a:solidFill>
              <a:latin typeface="+mn-ea"/>
              <a:ea typeface="+mn-ea"/>
            </a:endParaRPr>
          </a:p>
        </p:txBody>
      </p:sp>
      <p:sp>
        <p:nvSpPr>
          <p:cNvPr id="59" name="矩形 6"/>
          <p:cNvSpPr/>
          <p:nvPr/>
        </p:nvSpPr>
        <p:spPr>
          <a:xfrm>
            <a:off x="267150" y="5505792"/>
            <a:ext cx="3600000" cy="731520"/>
          </a:xfrm>
          <a:prstGeom prst="rect">
            <a:avLst/>
          </a:prstGeom>
          <a:ln>
            <a:noFill/>
          </a:ln>
        </p:spPr>
        <p:txBody>
          <a:bodyPr wrap="square">
            <a:noAutofit/>
          </a:bodyPr>
          <a:lstStyle/>
          <a:p>
            <a:pPr marL="182880" marR="0" lvl="0" indent="-182880" defTabSz="914400" eaLnBrk="1" fontAlgn="auto" latinLnBrk="0" hangingPunct="1">
              <a:lnSpc>
                <a:spcPct val="150000"/>
              </a:lnSpc>
              <a:spcBef>
                <a:spcPts val="0"/>
              </a:spcBef>
              <a:spcAft>
                <a:spcPts val="0"/>
              </a:spcAft>
              <a:buClrTx/>
              <a:buSzTx/>
              <a:buFont typeface="Arial" pitchFamily="34" charset="0"/>
              <a:buChar char="•"/>
              <a:tabLst/>
              <a:defRPr/>
            </a:pP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强</a:t>
            </a:r>
            <a:r>
              <a:rPr kumimoji="0" lang="zh-CN" altLang="en-US" sz="1600" b="1" i="0" u="none" strike="noStrike" kern="0" cap="none" spc="0" normalizeH="0" baseline="0" noProof="0" dirty="0">
                <a:ln>
                  <a:noFill/>
                </a:ln>
                <a:solidFill>
                  <a:sysClr val="windowText" lastClr="000000"/>
                </a:solidFill>
                <a:effectLst/>
                <a:uLnTx/>
                <a:uFillTx/>
                <a:latin typeface="+mn-ea"/>
                <a:ea typeface="+mn-ea"/>
              </a:rPr>
              <a:t>调语义精准，容易理解</a:t>
            </a:r>
            <a:endParaRPr kumimoji="0" lang="en-US" altLang="zh-CN" sz="1600" b="1" i="0" u="none" strike="noStrike" kern="0" cap="none" spc="0" normalizeH="0" baseline="0" noProof="0" dirty="0">
              <a:ln>
                <a:noFill/>
              </a:ln>
              <a:solidFill>
                <a:srgbClr val="C60C30"/>
              </a:solidFill>
              <a:effectLst/>
              <a:uLnTx/>
              <a:uFillTx/>
              <a:latin typeface="+mn-ea"/>
              <a:ea typeface="+mn-ea"/>
            </a:endParaRPr>
          </a:p>
        </p:txBody>
      </p:sp>
      <p:sp>
        <p:nvSpPr>
          <p:cNvPr id="60" name="矩形 7"/>
          <p:cNvSpPr/>
          <p:nvPr/>
        </p:nvSpPr>
        <p:spPr>
          <a:xfrm>
            <a:off x="3719736" y="3573016"/>
            <a:ext cx="3600000" cy="731520"/>
          </a:xfrm>
          <a:prstGeom prst="rect">
            <a:avLst/>
          </a:prstGeom>
          <a:ln>
            <a:noFill/>
          </a:ln>
        </p:spPr>
        <p:txBody>
          <a:bodyPr wrap="square">
            <a:noAutofit/>
          </a:bodyPr>
          <a:lstStyle/>
          <a:p>
            <a:pPr marL="182880" marR="0" lvl="0" indent="-228600" defTabSz="914400" eaLnBrk="1" fontAlgn="auto" latinLnBrk="0" hangingPunct="1">
              <a:lnSpc>
                <a:spcPct val="150000"/>
              </a:lnSpc>
              <a:spcBef>
                <a:spcPts val="0"/>
              </a:spcBef>
              <a:spcAft>
                <a:spcPts val="0"/>
              </a:spcAft>
              <a:buClrTx/>
              <a:buSzTx/>
              <a:buFont typeface="Arial" pitchFamily="34" charset="0"/>
              <a:buChar char="•"/>
              <a:tabLst/>
              <a:defRPr/>
            </a:pP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基</a:t>
            </a:r>
            <a:r>
              <a:rPr kumimoji="0" lang="zh-CN" altLang="en-US" sz="1600" b="1" i="0" u="none" strike="noStrike" kern="0" cap="none" spc="0" normalizeH="0" baseline="0" noProof="0" dirty="0">
                <a:ln>
                  <a:noFill/>
                </a:ln>
                <a:solidFill>
                  <a:sysClr val="windowText" lastClr="000000"/>
                </a:solidFill>
                <a:effectLst/>
                <a:uLnTx/>
                <a:uFillTx/>
                <a:latin typeface="+mn-ea"/>
                <a:ea typeface="+mn-ea"/>
              </a:rPr>
              <a:t>于品牌定义</a:t>
            </a: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a:t>
            </a:r>
            <a:endParaRPr kumimoji="0" lang="en-US" altLang="zh-CN" sz="1600" b="1" i="0" u="none" strike="noStrike" kern="0" cap="none" spc="0" normalizeH="0" baseline="0" noProof="0" dirty="0" smtClean="0">
              <a:ln>
                <a:noFill/>
              </a:ln>
              <a:solidFill>
                <a:sysClr val="windowText" lastClr="000000"/>
              </a:solidFill>
              <a:effectLst/>
              <a:uLnTx/>
              <a:uFillTx/>
              <a:latin typeface="+mn-ea"/>
              <a:ea typeface="+mn-ea"/>
            </a:endParaRPr>
          </a:p>
          <a:p>
            <a:pPr marL="182880" marR="0" lvl="0" indent="0"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但</a:t>
            </a:r>
            <a:r>
              <a:rPr kumimoji="0" lang="zh-CN" altLang="en-US" sz="1600" b="1" i="0" u="none" strike="noStrike" kern="0" cap="none" spc="0" normalizeH="0" baseline="0" noProof="0" dirty="0">
                <a:ln>
                  <a:noFill/>
                </a:ln>
                <a:solidFill>
                  <a:sysClr val="windowText" lastClr="000000"/>
                </a:solidFill>
                <a:effectLst/>
                <a:uLnTx/>
                <a:uFillTx/>
                <a:latin typeface="+mn-ea"/>
                <a:ea typeface="+mn-ea"/>
              </a:rPr>
              <a:t>可以从不同角度进行创</a:t>
            </a: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意</a:t>
            </a:r>
            <a:endParaRPr kumimoji="0" lang="en-US" altLang="zh-CN" sz="1600" b="1" i="0" u="none" strike="noStrike" kern="0" cap="none" spc="0" normalizeH="0" baseline="0" noProof="0" dirty="0" smtClean="0">
              <a:ln>
                <a:noFill/>
              </a:ln>
              <a:solidFill>
                <a:sysClr val="windowText" lastClr="000000"/>
              </a:solidFill>
              <a:effectLst/>
              <a:uLnTx/>
              <a:uFillTx/>
              <a:latin typeface="+mn-ea"/>
              <a:ea typeface="+mn-ea"/>
            </a:endParaRPr>
          </a:p>
        </p:txBody>
      </p:sp>
      <p:sp>
        <p:nvSpPr>
          <p:cNvPr id="61" name="矩形 7"/>
          <p:cNvSpPr/>
          <p:nvPr/>
        </p:nvSpPr>
        <p:spPr>
          <a:xfrm>
            <a:off x="3719736" y="4748874"/>
            <a:ext cx="3600000" cy="731520"/>
          </a:xfrm>
          <a:prstGeom prst="rect">
            <a:avLst/>
          </a:prstGeom>
          <a:ln>
            <a:noFill/>
          </a:ln>
        </p:spPr>
        <p:txBody>
          <a:bodyPr wrap="square">
            <a:noAutofit/>
          </a:bodyPr>
          <a:lstStyle/>
          <a:p>
            <a:pPr marL="182880" indent="-228600" fontAlgn="auto">
              <a:lnSpc>
                <a:spcPct val="150000"/>
              </a:lnSpc>
              <a:spcBef>
                <a:spcPts val="0"/>
              </a:spcBef>
              <a:spcAft>
                <a:spcPts val="0"/>
              </a:spcAft>
              <a:buFont typeface="Arial" pitchFamily="34" charset="0"/>
              <a:buChar char="•"/>
            </a:pPr>
            <a:r>
              <a:rPr lang="zh-CN" altLang="en-US" sz="1600" b="1" kern="0" dirty="0">
                <a:solidFill>
                  <a:sysClr val="windowText" lastClr="000000"/>
                </a:solidFill>
                <a:latin typeface="+mn-ea"/>
                <a:ea typeface="+mn-ea"/>
              </a:rPr>
              <a:t>根据品牌发展需求可以阶段性更替</a:t>
            </a:r>
            <a:endParaRPr lang="en-US" altLang="zh-CN" sz="1600" b="1" kern="0" dirty="0">
              <a:solidFill>
                <a:sysClr val="windowText" lastClr="000000"/>
              </a:solidFill>
              <a:latin typeface="+mn-ea"/>
              <a:ea typeface="+mn-ea"/>
            </a:endParaRPr>
          </a:p>
        </p:txBody>
      </p:sp>
      <p:sp>
        <p:nvSpPr>
          <p:cNvPr id="62" name="矩形 7"/>
          <p:cNvSpPr/>
          <p:nvPr/>
        </p:nvSpPr>
        <p:spPr>
          <a:xfrm>
            <a:off x="3719736" y="5505792"/>
            <a:ext cx="3600000" cy="731520"/>
          </a:xfrm>
          <a:prstGeom prst="rect">
            <a:avLst/>
          </a:prstGeom>
          <a:ln>
            <a:noFill/>
          </a:ln>
        </p:spPr>
        <p:txBody>
          <a:bodyPr wrap="square">
            <a:noAutofit/>
          </a:bodyPr>
          <a:lstStyle/>
          <a:p>
            <a:pPr marL="182880" marR="0" lvl="0" indent="-228600" defTabSz="914400" eaLnBrk="1" fontAlgn="auto" latinLnBrk="0" hangingPunct="1">
              <a:lnSpc>
                <a:spcPct val="150000"/>
              </a:lnSpc>
              <a:spcBef>
                <a:spcPts val="0"/>
              </a:spcBef>
              <a:spcAft>
                <a:spcPts val="0"/>
              </a:spcAft>
              <a:buClrTx/>
              <a:buSzTx/>
              <a:buFont typeface="Arial" pitchFamily="34" charset="0"/>
              <a:buChar char="•"/>
              <a:tabLst/>
              <a:defRPr/>
            </a:pPr>
            <a:r>
              <a:rPr kumimoji="0" lang="zh-CN" altLang="en-US" sz="1600" b="1" i="0" u="none" strike="noStrike" kern="0" cap="none" spc="0" normalizeH="0" baseline="0" noProof="0" dirty="0" smtClean="0">
                <a:ln>
                  <a:noFill/>
                </a:ln>
                <a:solidFill>
                  <a:sysClr val="windowText" lastClr="000000"/>
                </a:solidFill>
                <a:effectLst/>
                <a:uLnTx/>
                <a:uFillTx/>
                <a:latin typeface="+mn-ea"/>
                <a:ea typeface="+mn-ea"/>
              </a:rPr>
              <a:t>强</a:t>
            </a:r>
            <a:r>
              <a:rPr kumimoji="0" lang="zh-CN" altLang="en-US" sz="1600" b="1" i="0" u="none" strike="noStrike" kern="0" cap="none" spc="0" normalizeH="0" baseline="0" noProof="0" dirty="0">
                <a:ln>
                  <a:noFill/>
                </a:ln>
                <a:solidFill>
                  <a:sysClr val="windowText" lastClr="000000"/>
                </a:solidFill>
                <a:effectLst/>
                <a:uLnTx/>
                <a:uFillTx/>
                <a:latin typeface="+mn-ea"/>
                <a:ea typeface="+mn-ea"/>
              </a:rPr>
              <a:t>调感染力，鼓舞人心，耐人寻味</a:t>
            </a:r>
            <a:endParaRPr kumimoji="0" lang="zh-CN" altLang="en-US" sz="1600" b="1" i="0" u="none" strike="noStrike" kern="0" cap="none" spc="0" normalizeH="0" baseline="0" noProof="0" dirty="0">
              <a:ln>
                <a:noFill/>
              </a:ln>
              <a:solidFill>
                <a:srgbClr val="3C3737"/>
              </a:solidFill>
              <a:effectLst/>
              <a:uLnTx/>
              <a:uFillTx/>
              <a:latin typeface="+mn-ea"/>
              <a:ea typeface="+mn-ea"/>
            </a:endParaRPr>
          </a:p>
        </p:txBody>
      </p:sp>
      <p:sp>
        <p:nvSpPr>
          <p:cNvPr id="25" name="TextBox 24"/>
          <p:cNvSpPr txBox="1"/>
          <p:nvPr/>
        </p:nvSpPr>
        <p:spPr>
          <a:xfrm>
            <a:off x="7536160" y="3739451"/>
            <a:ext cx="4343400" cy="1200329"/>
          </a:xfrm>
          <a:prstGeom prst="rect">
            <a:avLst/>
          </a:prstGeom>
          <a:noFill/>
        </p:spPr>
        <p:txBody>
          <a:bodyPr wrap="square" lIns="0" rIns="0" rtlCol="0">
            <a:spAutoFit/>
          </a:bodyPr>
          <a:lstStyle/>
          <a:p>
            <a:pPr>
              <a:lnSpc>
                <a:spcPct val="150000"/>
              </a:lnSpc>
            </a:pPr>
            <a:r>
              <a:rPr lang="en-US" altLang="zh-CN" sz="1600" dirty="0" smtClean="0">
                <a:latin typeface="+mn-ea"/>
                <a:ea typeface="+mn-ea"/>
                <a:cs typeface="Verdana" pitchFamily="34" charset="0"/>
              </a:rPr>
              <a:t>Innovation and you (2013)</a:t>
            </a:r>
          </a:p>
          <a:p>
            <a:pPr>
              <a:lnSpc>
                <a:spcPct val="150000"/>
              </a:lnSpc>
            </a:pPr>
            <a:r>
              <a:rPr lang="en-US" altLang="zh-CN" sz="1600" dirty="0" smtClean="0">
                <a:latin typeface="+mn-ea"/>
                <a:ea typeface="+mn-ea"/>
                <a:cs typeface="Verdana" pitchFamily="34" charset="0"/>
              </a:rPr>
              <a:t>Sense and simplicity (before 2013)</a:t>
            </a:r>
          </a:p>
          <a:p>
            <a:pPr>
              <a:lnSpc>
                <a:spcPct val="150000"/>
              </a:lnSpc>
            </a:pPr>
            <a:r>
              <a:rPr lang="zh-CN" altLang="en-US" sz="1600" dirty="0" smtClean="0">
                <a:latin typeface="+mn-ea"/>
                <a:ea typeface="+mn-ea"/>
                <a:cs typeface="Verdana" pitchFamily="34" charset="0"/>
              </a:rPr>
              <a:t>（中文：精于心 简于形）</a:t>
            </a:r>
            <a:endParaRPr lang="en-US" altLang="zh-CN" sz="1600" dirty="0" smtClean="0">
              <a:latin typeface="+mn-ea"/>
              <a:ea typeface="+mn-ea"/>
              <a:cs typeface="Verdana" pitchFamily="34" charset="0"/>
            </a:endParaRPr>
          </a:p>
        </p:txBody>
      </p:sp>
      <p:sp>
        <p:nvSpPr>
          <p:cNvPr id="26" name="Title 1"/>
          <p:cNvSpPr txBox="1">
            <a:spLocks/>
          </p:cNvSpPr>
          <p:nvPr/>
        </p:nvSpPr>
        <p:spPr bwMode="auto">
          <a:xfrm>
            <a:off x="7536160" y="1479000"/>
            <a:ext cx="6384925" cy="646331"/>
          </a:xfrm>
          <a:prstGeom prst="rect">
            <a:avLst/>
          </a:prstGeom>
          <a:noFill/>
          <a:ln w="9525" algn="ctr">
            <a:noFill/>
            <a:miter lim="800000"/>
          </a:ln>
        </p:spPr>
        <p:txBody>
          <a:bodyPr vert="horz" wrap="square" lIns="90000" tIns="45720" rIns="91440" bIns="45720" numCol="1" anchor="ctr" anchorCtr="0" compatLnSpc="1">
            <a:spAutoFit/>
          </a:bodyPr>
          <a:lstStyle>
            <a:lvl1pPr algn="l" rtl="0" eaLnBrk="1" fontAlgn="base" hangingPunct="1">
              <a:lnSpc>
                <a:spcPct val="90000"/>
              </a:lnSpc>
              <a:spcBef>
                <a:spcPct val="0"/>
              </a:spcBef>
              <a:spcAft>
                <a:spcPct val="0"/>
              </a:spcAft>
              <a:defRPr sz="2800">
                <a:solidFill>
                  <a:schemeClr val="tx2"/>
                </a:solidFill>
                <a:latin typeface="+mj-ea"/>
                <a:ea typeface="+mj-ea"/>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a:lstStyle>
          <a:p>
            <a:r>
              <a:rPr lang="zh-CN" altLang="en-US" sz="2000" b="1" dirty="0" smtClean="0">
                <a:solidFill>
                  <a:schemeClr val="accent1"/>
                </a:solidFill>
                <a:latin typeface="+mn-ea"/>
                <a:ea typeface="+mn-ea"/>
                <a:cs typeface="Verdana" pitchFamily="34" charset="0"/>
              </a:rPr>
              <a:t>示例：</a:t>
            </a:r>
            <a:r>
              <a:rPr lang="en-US" altLang="zh-CN" sz="2000" b="1" dirty="0" smtClean="0">
                <a:solidFill>
                  <a:schemeClr val="accent1"/>
                </a:solidFill>
                <a:latin typeface="+mn-ea"/>
                <a:ea typeface="+mn-ea"/>
                <a:cs typeface="Verdana" pitchFamily="34" charset="0"/>
              </a:rPr>
              <a:t>PHILIPS</a:t>
            </a:r>
            <a:r>
              <a:rPr lang="en-US" sz="2000" b="1" dirty="0" smtClean="0">
                <a:solidFill>
                  <a:schemeClr val="accent1"/>
                </a:solidFill>
                <a:latin typeface="+mn-ea"/>
                <a:ea typeface="+mn-ea"/>
              </a:rPr>
              <a:t/>
            </a:r>
            <a:br>
              <a:rPr lang="en-US" sz="2000" b="1" dirty="0" smtClean="0">
                <a:solidFill>
                  <a:schemeClr val="accent1"/>
                </a:solidFill>
                <a:latin typeface="+mn-ea"/>
                <a:ea typeface="+mn-ea"/>
              </a:rPr>
            </a:br>
            <a:endParaRPr lang="en-US" sz="2000" b="1" dirty="0">
              <a:solidFill>
                <a:schemeClr val="accent1"/>
              </a:solidFill>
              <a:latin typeface="+mn-ea"/>
              <a:ea typeface="+mn-ea"/>
            </a:endParaRPr>
          </a:p>
        </p:txBody>
      </p:sp>
      <p:sp>
        <p:nvSpPr>
          <p:cNvPr id="3" name="矩形 2"/>
          <p:cNvSpPr/>
          <p:nvPr/>
        </p:nvSpPr>
        <p:spPr>
          <a:xfrm>
            <a:off x="7536160" y="1772816"/>
            <a:ext cx="3560762" cy="830997"/>
          </a:xfrm>
          <a:prstGeom prst="rect">
            <a:avLst/>
          </a:prstGeom>
        </p:spPr>
        <p:txBody>
          <a:bodyPr wrap="square">
            <a:spAutoFit/>
          </a:bodyPr>
          <a:lstStyle/>
          <a:p>
            <a:pPr>
              <a:lnSpc>
                <a:spcPct val="150000"/>
              </a:lnSpc>
            </a:pPr>
            <a:r>
              <a:rPr lang="en-US" altLang="zh-CN" sz="1600" dirty="0" smtClean="0">
                <a:latin typeface="+mn-ea"/>
                <a:ea typeface="+mn-ea"/>
                <a:cs typeface="Verdana" pitchFamily="34" charset="0"/>
              </a:rPr>
              <a:t>Improve </a:t>
            </a:r>
            <a:r>
              <a:rPr lang="en-US" altLang="zh-CN" sz="1600" dirty="0">
                <a:latin typeface="+mn-ea"/>
                <a:ea typeface="+mn-ea"/>
                <a:cs typeface="Verdana" pitchFamily="34" charset="0"/>
              </a:rPr>
              <a:t>people’s lives through </a:t>
            </a:r>
          </a:p>
          <a:p>
            <a:pPr>
              <a:lnSpc>
                <a:spcPct val="150000"/>
              </a:lnSpc>
            </a:pPr>
            <a:r>
              <a:rPr lang="en-US" altLang="zh-CN" sz="1600" dirty="0">
                <a:latin typeface="+mn-ea"/>
                <a:ea typeface="+mn-ea"/>
                <a:cs typeface="Verdana" pitchFamily="34" charset="0"/>
              </a:rPr>
              <a:t>meaningful </a:t>
            </a:r>
            <a:r>
              <a:rPr lang="en-US" altLang="zh-CN" sz="1600" dirty="0" smtClean="0">
                <a:latin typeface="+mn-ea"/>
                <a:ea typeface="+mn-ea"/>
                <a:cs typeface="Verdana" pitchFamily="34" charset="0"/>
              </a:rPr>
              <a:t>innovation.</a:t>
            </a:r>
            <a:endParaRPr lang="en-US" altLang="zh-CN" sz="1600" dirty="0">
              <a:latin typeface="+mn-ea"/>
              <a:ea typeface="+mn-ea"/>
              <a:cs typeface="Verdana" pitchFamily="34" charset="0"/>
            </a:endParaRPr>
          </a:p>
        </p:txBody>
      </p:sp>
      <p:pic>
        <p:nvPicPr>
          <p:cNvPr id="27" name="Picture 2" descr="C:\Users\stephaniet\AppData\Local\Microsoft\Windows\Temporary Internet Files\Content.Outlook\MSVU685O\philips_logo_innovation_and_you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8168" y="2537455"/>
            <a:ext cx="2316816" cy="11075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www.bobd.cn/design/UploadFiles1008/201209/2012091009123505.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5225" y="4939780"/>
            <a:ext cx="2304256" cy="162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70493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r>
              <a:rPr lang="zh-CN" altLang="en-US" sz="2400" b="1" dirty="0">
                <a:latin typeface="+mn-ea"/>
                <a:ea typeface="+mn-ea"/>
              </a:rPr>
              <a:t>满天星品牌</a:t>
            </a:r>
            <a:r>
              <a:rPr lang="zh-CN" altLang="en-US" sz="2400" b="1" dirty="0" smtClean="0">
                <a:latin typeface="+mn-ea"/>
                <a:ea typeface="+mn-ea"/>
              </a:rPr>
              <a:t>主张（备选）</a:t>
            </a:r>
            <a:endParaRPr lang="zh-CN" altLang="en-US" sz="2400" b="1" dirty="0">
              <a:latin typeface="+mn-ea"/>
              <a:ea typeface="+mn-ea"/>
            </a:endParaRPr>
          </a:p>
        </p:txBody>
      </p:sp>
      <p:sp>
        <p:nvSpPr>
          <p:cNvPr id="14" name="矩形 13"/>
          <p:cNvSpPr/>
          <p:nvPr/>
        </p:nvSpPr>
        <p:spPr>
          <a:xfrm>
            <a:off x="1487488" y="2708920"/>
            <a:ext cx="9342783" cy="649312"/>
          </a:xfrm>
          <a:prstGeom prst="rect">
            <a:avLst/>
          </a:prstGeom>
          <a:solidFill>
            <a:schemeClr val="bg1">
              <a:lumMod val="85000"/>
            </a:schemeClr>
          </a:soli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r>
              <a:rPr lang="zh-CN" altLang="en-US" b="1" kern="0" dirty="0" smtClean="0">
                <a:solidFill>
                  <a:schemeClr val="tx1">
                    <a:lumMod val="75000"/>
                    <a:lumOff val="25000"/>
                  </a:schemeClr>
                </a:solidFill>
                <a:latin typeface="微软雅黑" pitchFamily="34" charset="-122"/>
                <a:ea typeface="微软雅黑" pitchFamily="34" charset="-122"/>
              </a:rPr>
              <a:t>强调满天星实现愿景的路径，强调独特性，通过阅读助力乡村儿童向内的自我发展。</a:t>
            </a:r>
            <a:endParaRPr kumimoji="0" lang="zh-CN" altLang="en-US"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p:txBody>
      </p:sp>
      <p:sp>
        <p:nvSpPr>
          <p:cNvPr id="16" name="Rectangle 3"/>
          <p:cNvSpPr>
            <a:spLocks noChangeArrowheads="1"/>
          </p:cNvSpPr>
          <p:nvPr/>
        </p:nvSpPr>
        <p:spPr bwMode="auto">
          <a:xfrm>
            <a:off x="3148807" y="1700808"/>
            <a:ext cx="7699721" cy="864096"/>
          </a:xfrm>
          <a:prstGeom prst="rect">
            <a:avLst/>
          </a:prstGeom>
          <a:solidFill>
            <a:schemeClr val="accent2"/>
          </a:solidFill>
          <a:ln w="3175" cap="flat" cmpd="sng" algn="ctr">
            <a:solidFill>
              <a:srgbClr val="D7D7D7"/>
            </a:solidFill>
            <a:prstDash val="solid"/>
          </a:ln>
          <a:effectLst>
            <a:outerShdw blurRad="50800" dist="38100" dir="2700000" algn="tl" rotWithShape="0">
              <a:prstClr val="black">
                <a:alpha val="40000"/>
              </a:prstClr>
            </a:outerShdw>
          </a:effectLst>
          <a:extLst/>
        </p:spPr>
        <p:txBody>
          <a:bodyPr anchor="ctr"/>
          <a:lstStyle/>
          <a:p>
            <a:pPr marL="0" marR="0" lvl="0" indent="0" defTabSz="914400" eaLnBrk="0" fontAlgn="auto" latinLnBrk="0" hangingPunct="0">
              <a:lnSpc>
                <a:spcPct val="120000"/>
              </a:lnSpc>
              <a:spcBef>
                <a:spcPts val="0"/>
              </a:spcBef>
              <a:spcAft>
                <a:spcPts val="0"/>
              </a:spcAft>
              <a:buClrTx/>
              <a:buSzTx/>
              <a:buFontTx/>
              <a:buNone/>
              <a:tabLst/>
              <a:defRPr/>
            </a:pPr>
            <a:r>
              <a:rPr lang="zh-CN" altLang="en-US" sz="2000" kern="0" dirty="0">
                <a:solidFill>
                  <a:schemeClr val="bg1"/>
                </a:solidFill>
                <a:latin typeface="微软雅黑" pitchFamily="34" charset="-122"/>
                <a:ea typeface="微软雅黑" pitchFamily="34" charset="-122"/>
              </a:rPr>
              <a:t>引领乡村阅读推广，为乡村儿童提供阅读综合解决方案，帮助他们发现更大的世界、更好的</a:t>
            </a:r>
            <a:r>
              <a:rPr lang="zh-CN" altLang="en-US" sz="2000" kern="0" dirty="0" smtClean="0">
                <a:solidFill>
                  <a:schemeClr val="bg1"/>
                </a:solidFill>
                <a:latin typeface="微软雅黑" pitchFamily="34" charset="-122"/>
                <a:ea typeface="微软雅黑" pitchFamily="34" charset="-122"/>
              </a:rPr>
              <a:t>自我。</a:t>
            </a:r>
            <a:endParaRPr lang="zh-CN" altLang="en-US" sz="2000" kern="0" dirty="0">
              <a:solidFill>
                <a:schemeClr val="bg1"/>
              </a:solidFill>
              <a:latin typeface="微软雅黑" pitchFamily="34" charset="-122"/>
              <a:ea typeface="微软雅黑" pitchFamily="34" charset="-122"/>
            </a:endParaRPr>
          </a:p>
        </p:txBody>
      </p:sp>
      <p:sp>
        <p:nvSpPr>
          <p:cNvPr id="17" name="矩形 1"/>
          <p:cNvSpPr/>
          <p:nvPr/>
        </p:nvSpPr>
        <p:spPr>
          <a:xfrm>
            <a:off x="1505745" y="1700808"/>
            <a:ext cx="1524000" cy="965200"/>
          </a:xfrm>
          <a:custGeom>
            <a:avLst/>
            <a:gdLst/>
            <a:ahLst/>
            <a:cxnLst/>
            <a:rect l="l" t="t" r="r" b="b"/>
            <a:pathLst>
              <a:path w="1524000" h="965200">
                <a:moveTo>
                  <a:pt x="0" y="0"/>
                </a:moveTo>
                <a:lnTo>
                  <a:pt x="1524000" y="0"/>
                </a:lnTo>
                <a:lnTo>
                  <a:pt x="1524000" y="723900"/>
                </a:lnTo>
                <a:lnTo>
                  <a:pt x="762000" y="965200"/>
                </a:lnTo>
                <a:lnTo>
                  <a:pt x="0" y="723900"/>
                </a:lnTo>
                <a:close/>
              </a:path>
            </a:pathLst>
          </a:custGeom>
          <a:solidFill>
            <a:schemeClr val="accent2"/>
          </a:solidFill>
          <a:ln w="3175" cap="flat" cmpd="sng" algn="ctr">
            <a:solidFill>
              <a:srgbClr val="D7D7D7"/>
            </a:solidFill>
            <a:prstDash val="solid"/>
          </a:ln>
          <a:effectLst>
            <a:outerShdw blurRad="50800" dist="38100" dir="2700000" algn="tl" rotWithShape="0">
              <a:prstClr val="black">
                <a:alpha val="40000"/>
              </a:prstClr>
            </a:outerShdw>
          </a:effectLst>
        </p:spPr>
        <p:txBody>
          <a:bodyPr bIns="18000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9F9F9"/>
                </a:solidFill>
                <a:effectLst/>
                <a:uLnTx/>
                <a:uFillTx/>
                <a:latin typeface="微软雅黑" pitchFamily="34" charset="-122"/>
                <a:ea typeface="微软雅黑" pitchFamily="34" charset="-122"/>
                <a:cs typeface="+mn-cs"/>
              </a:rPr>
              <a:t>备选一</a:t>
            </a:r>
            <a:endParaRPr kumimoji="0" lang="zh-CN" altLang="en-US" sz="2000" b="1" i="0" u="none" strike="noStrike" kern="0" cap="none" spc="0" normalizeH="0" baseline="0" noProof="0" dirty="0">
              <a:ln>
                <a:noFill/>
              </a:ln>
              <a:solidFill>
                <a:srgbClr val="F9F9F9"/>
              </a:solidFill>
              <a:effectLst/>
              <a:uLnTx/>
              <a:uFillTx/>
              <a:latin typeface="微软雅黑" pitchFamily="34" charset="-122"/>
              <a:ea typeface="微软雅黑" pitchFamily="34" charset="-122"/>
              <a:cs typeface="+mn-cs"/>
            </a:endParaRPr>
          </a:p>
        </p:txBody>
      </p:sp>
      <p:sp>
        <p:nvSpPr>
          <p:cNvPr id="20" name="矩形 19"/>
          <p:cNvSpPr/>
          <p:nvPr/>
        </p:nvSpPr>
        <p:spPr>
          <a:xfrm>
            <a:off x="1505744" y="5299968"/>
            <a:ext cx="9342783" cy="649312"/>
          </a:xfrm>
          <a:prstGeom prst="rect">
            <a:avLst/>
          </a:prstGeom>
          <a:solidFill>
            <a:schemeClr val="bg1">
              <a:lumMod val="85000"/>
            </a:schemeClr>
          </a:soli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algn="ctr" fontAlgn="auto">
              <a:lnSpc>
                <a:spcPct val="120000"/>
              </a:lnSpc>
              <a:spcBef>
                <a:spcPts val="0"/>
              </a:spcBef>
              <a:spcAft>
                <a:spcPts val="0"/>
              </a:spcAft>
              <a:defRPr/>
            </a:pPr>
            <a:r>
              <a:rPr lang="zh-CN" altLang="en-US" b="1" kern="0" dirty="0">
                <a:solidFill>
                  <a:schemeClr val="tx1">
                    <a:lumMod val="75000"/>
                    <a:lumOff val="25000"/>
                  </a:schemeClr>
                </a:solidFill>
                <a:latin typeface="微软雅黑" pitchFamily="34" charset="-122"/>
                <a:ea typeface="微软雅黑" pitchFamily="34" charset="-122"/>
              </a:rPr>
              <a:t>强调满天星的行业引领作用，通过阅读助力乡村儿童外向的更多可能性。</a:t>
            </a:r>
          </a:p>
        </p:txBody>
      </p:sp>
      <p:sp>
        <p:nvSpPr>
          <p:cNvPr id="21" name="Rectangle 3"/>
          <p:cNvSpPr>
            <a:spLocks noChangeArrowheads="1"/>
          </p:cNvSpPr>
          <p:nvPr/>
        </p:nvSpPr>
        <p:spPr bwMode="auto">
          <a:xfrm>
            <a:off x="3148806" y="4291856"/>
            <a:ext cx="7699721" cy="864096"/>
          </a:xfrm>
          <a:prstGeom prst="rect">
            <a:avLst/>
          </a:prstGeom>
          <a:solidFill>
            <a:schemeClr val="accent2"/>
          </a:solidFill>
          <a:ln w="3175" cap="flat" cmpd="sng" algn="ctr">
            <a:solidFill>
              <a:srgbClr val="D7D7D7"/>
            </a:solidFill>
            <a:prstDash val="solid"/>
          </a:ln>
          <a:effectLst>
            <a:outerShdw blurRad="50800" dist="38100" dir="2700000" algn="tl" rotWithShape="0">
              <a:prstClr val="black">
                <a:alpha val="40000"/>
              </a:prstClr>
            </a:outerShdw>
          </a:effectLst>
          <a:extLst/>
        </p:spPr>
        <p:txBody>
          <a:bodyPr anchor="ctr"/>
          <a:lstStyle/>
          <a:p>
            <a:pPr marL="0" marR="0" lvl="0" indent="0" defTabSz="914400" eaLnBrk="0" fontAlgn="auto" latinLnBrk="0" hangingPunct="0">
              <a:lnSpc>
                <a:spcPct val="120000"/>
              </a:lnSpc>
              <a:spcBef>
                <a:spcPts val="0"/>
              </a:spcBef>
              <a:spcAft>
                <a:spcPts val="0"/>
              </a:spcAft>
              <a:buClrTx/>
              <a:buSzTx/>
              <a:buFontTx/>
              <a:buNone/>
              <a:tabLst/>
              <a:defRPr/>
            </a:pPr>
            <a:r>
              <a:rPr lang="zh-CN" altLang="en-US" sz="2000" kern="0" dirty="0">
                <a:solidFill>
                  <a:schemeClr val="bg1"/>
                </a:solidFill>
                <a:latin typeface="微软雅黑" pitchFamily="34" charset="-122"/>
                <a:ea typeface="微软雅黑" pitchFamily="34" charset="-122"/>
              </a:rPr>
              <a:t>引领助力乡村儿童阅读行业发展，让每个乡村儿童都能通过优质阅读拓展人生无限</a:t>
            </a:r>
            <a:r>
              <a:rPr lang="zh-CN" altLang="en-US" sz="2000" kern="0" dirty="0" smtClean="0">
                <a:solidFill>
                  <a:schemeClr val="bg1"/>
                </a:solidFill>
                <a:latin typeface="微软雅黑" pitchFamily="34" charset="-122"/>
                <a:ea typeface="微软雅黑" pitchFamily="34" charset="-122"/>
              </a:rPr>
              <a:t>可能。</a:t>
            </a:r>
            <a:endParaRPr lang="zh-CN" altLang="en-US" sz="2000" kern="0" dirty="0">
              <a:solidFill>
                <a:schemeClr val="bg1"/>
              </a:solidFill>
              <a:latin typeface="微软雅黑" pitchFamily="34" charset="-122"/>
              <a:ea typeface="微软雅黑" pitchFamily="34" charset="-122"/>
            </a:endParaRPr>
          </a:p>
        </p:txBody>
      </p:sp>
      <p:sp>
        <p:nvSpPr>
          <p:cNvPr id="22" name="矩形 1"/>
          <p:cNvSpPr/>
          <p:nvPr/>
        </p:nvSpPr>
        <p:spPr>
          <a:xfrm>
            <a:off x="1505744" y="4291856"/>
            <a:ext cx="1524000" cy="965200"/>
          </a:xfrm>
          <a:custGeom>
            <a:avLst/>
            <a:gdLst/>
            <a:ahLst/>
            <a:cxnLst/>
            <a:rect l="l" t="t" r="r" b="b"/>
            <a:pathLst>
              <a:path w="1524000" h="965200">
                <a:moveTo>
                  <a:pt x="0" y="0"/>
                </a:moveTo>
                <a:lnTo>
                  <a:pt x="1524000" y="0"/>
                </a:lnTo>
                <a:lnTo>
                  <a:pt x="1524000" y="723900"/>
                </a:lnTo>
                <a:lnTo>
                  <a:pt x="762000" y="965200"/>
                </a:lnTo>
                <a:lnTo>
                  <a:pt x="0" y="723900"/>
                </a:lnTo>
                <a:close/>
              </a:path>
            </a:pathLst>
          </a:custGeom>
          <a:solidFill>
            <a:schemeClr val="accent2"/>
          </a:solidFill>
          <a:ln w="3175" cap="flat" cmpd="sng" algn="ctr">
            <a:solidFill>
              <a:srgbClr val="D7D7D7"/>
            </a:solidFill>
            <a:prstDash val="solid"/>
          </a:ln>
          <a:effectLst>
            <a:outerShdw blurRad="50800" dist="38100" dir="2700000" algn="tl" rotWithShape="0">
              <a:prstClr val="black">
                <a:alpha val="40000"/>
              </a:prstClr>
            </a:outerShdw>
          </a:effectLst>
        </p:spPr>
        <p:txBody>
          <a:bodyPr bIns="18000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9F9F9"/>
                </a:solidFill>
                <a:effectLst/>
                <a:uLnTx/>
                <a:uFillTx/>
                <a:latin typeface="微软雅黑" pitchFamily="34" charset="-122"/>
                <a:ea typeface="微软雅黑" pitchFamily="34" charset="-122"/>
                <a:cs typeface="+mn-cs"/>
              </a:rPr>
              <a:t>备选二</a:t>
            </a:r>
            <a:endParaRPr kumimoji="0" lang="zh-CN" altLang="en-US" sz="2000" b="1" i="0" u="none" strike="noStrike" kern="0" cap="none" spc="0" normalizeH="0" baseline="0" noProof="0" dirty="0">
              <a:ln>
                <a:noFill/>
              </a:ln>
              <a:solidFill>
                <a:srgbClr val="F9F9F9"/>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62100969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9" y="344847"/>
            <a:ext cx="11263212" cy="424732"/>
          </a:xfrm>
        </p:spPr>
        <p:txBody>
          <a:bodyPr/>
          <a:lstStyle/>
          <a:p>
            <a:r>
              <a:rPr lang="zh-CN" altLang="en-US" sz="2400" b="1" dirty="0" smtClean="0"/>
              <a:t>满天星品牌定义 </a:t>
            </a:r>
            <a:endParaRPr lang="zh-CN" altLang="en-US" sz="2400" b="1" dirty="0"/>
          </a:p>
        </p:txBody>
      </p:sp>
      <p:sp>
        <p:nvSpPr>
          <p:cNvPr id="18" name="三角形 7"/>
          <p:cNvSpPr/>
          <p:nvPr/>
        </p:nvSpPr>
        <p:spPr>
          <a:xfrm rot="10800000">
            <a:off x="1451484" y="5011501"/>
            <a:ext cx="9289032" cy="1299494"/>
          </a:xfrm>
          <a:prstGeom prst="triangle">
            <a:avLst>
              <a:gd name="adj" fmla="val 49841"/>
            </a:avLst>
          </a:prstGeom>
          <a:solidFill>
            <a:srgbClr val="0F3188"/>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9" name="矩形 18"/>
          <p:cNvSpPr/>
          <p:nvPr/>
        </p:nvSpPr>
        <p:spPr>
          <a:xfrm>
            <a:off x="3045470" y="4945158"/>
            <a:ext cx="6096000" cy="892552"/>
          </a:xfrm>
          <a:prstGeom prst="rect">
            <a:avLst/>
          </a:prstGeom>
          <a:ln w="38100">
            <a:noFill/>
          </a:ln>
        </p:spPr>
        <p:txBody>
          <a:bodyPr>
            <a:spAutoFit/>
          </a:bodyPr>
          <a:lstStyle/>
          <a:p>
            <a:pPr algn="ctr"/>
            <a:r>
              <a:rPr lang="zh-CN" altLang="en-US" sz="2000" b="1" dirty="0">
                <a:solidFill>
                  <a:srgbClr val="FFFFFF"/>
                </a:solidFill>
                <a:latin typeface="微软雅黑"/>
                <a:ea typeface="微软雅黑"/>
              </a:rPr>
              <a:t>品牌主张</a:t>
            </a:r>
            <a:endParaRPr lang="zh-CN" altLang="en-US" sz="1200" b="1" dirty="0">
              <a:solidFill>
                <a:srgbClr val="FFFFFF"/>
              </a:solidFill>
              <a:latin typeface="微软雅黑"/>
              <a:ea typeface="微软雅黑"/>
            </a:endParaRPr>
          </a:p>
          <a:p>
            <a:pPr algn="ctr"/>
            <a:r>
              <a:rPr lang="zh-CN" altLang="en-US" sz="1600" dirty="0">
                <a:solidFill>
                  <a:srgbClr val="FFFFFF"/>
                </a:solidFill>
                <a:latin typeface="微软雅黑"/>
                <a:ea typeface="微软雅黑"/>
              </a:rPr>
              <a:t>引领乡村阅读推广，为乡村儿童提供阅读综合解决方案，帮助他们发现更大的世界、更好的</a:t>
            </a:r>
            <a:r>
              <a:rPr lang="zh-CN" altLang="en-US" sz="1600" dirty="0" smtClean="0">
                <a:solidFill>
                  <a:srgbClr val="FFFFFF"/>
                </a:solidFill>
                <a:latin typeface="微软雅黑"/>
                <a:ea typeface="微软雅黑"/>
              </a:rPr>
              <a:t>自我（示例）</a:t>
            </a:r>
            <a:endParaRPr lang="zh-CN" altLang="en-US" sz="1600" dirty="0">
              <a:solidFill>
                <a:srgbClr val="FFFFFF"/>
              </a:solidFill>
              <a:latin typeface="微软雅黑"/>
              <a:ea typeface="微软雅黑"/>
            </a:endParaRPr>
          </a:p>
        </p:txBody>
      </p:sp>
      <p:sp>
        <p:nvSpPr>
          <p:cNvPr id="26" name="矩形 25"/>
          <p:cNvSpPr/>
          <p:nvPr/>
        </p:nvSpPr>
        <p:spPr>
          <a:xfrm>
            <a:off x="1448954" y="1514817"/>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品牌愿景</a:t>
            </a:r>
            <a:r>
              <a:rPr kumimoji="1" lang="en-US" altLang="zh-CN" sz="2000" b="1" dirty="0">
                <a:solidFill>
                  <a:srgbClr val="262859"/>
                </a:solidFill>
              </a:rPr>
              <a:t>&amp;</a:t>
            </a:r>
            <a:r>
              <a:rPr kumimoji="1" lang="zh-CN" altLang="en-US" sz="2000" b="1" dirty="0">
                <a:solidFill>
                  <a:srgbClr val="262859"/>
                </a:solidFill>
              </a:rPr>
              <a:t>使命</a:t>
            </a:r>
            <a:endParaRPr kumimoji="1" lang="en-US" altLang="zh-CN" sz="800" dirty="0">
              <a:solidFill>
                <a:srgbClr val="262859"/>
              </a:solidFill>
            </a:endParaRPr>
          </a:p>
        </p:txBody>
      </p:sp>
      <p:sp>
        <p:nvSpPr>
          <p:cNvPr id="30" name="矩形 29"/>
          <p:cNvSpPr/>
          <p:nvPr/>
        </p:nvSpPr>
        <p:spPr>
          <a:xfrm>
            <a:off x="1448954" y="3232312"/>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价值观</a:t>
            </a:r>
            <a:endParaRPr kumimoji="1" lang="en-US" altLang="zh-CN" sz="2000" b="1" dirty="0">
              <a:solidFill>
                <a:srgbClr val="262859"/>
              </a:solidFill>
            </a:endParaRPr>
          </a:p>
          <a:p>
            <a:pPr algn="ctr"/>
            <a:r>
              <a:rPr kumimoji="1" lang="zh-CN" altLang="en-US" sz="1400" dirty="0" smtClean="0">
                <a:solidFill>
                  <a:srgbClr val="1E1E1E"/>
                </a:solidFill>
              </a:rPr>
              <a:t>受益方第一</a:t>
            </a:r>
            <a:endParaRPr kumimoji="1" lang="en-US" altLang="zh-CN" sz="1400" dirty="0" smtClean="0">
              <a:solidFill>
                <a:srgbClr val="1E1E1E"/>
              </a:solidFill>
            </a:endParaRPr>
          </a:p>
          <a:p>
            <a:pPr algn="ctr"/>
            <a:r>
              <a:rPr kumimoji="1" lang="zh-CN" altLang="en-US" sz="1400" dirty="0" smtClean="0">
                <a:solidFill>
                  <a:srgbClr val="1E1E1E"/>
                </a:solidFill>
              </a:rPr>
              <a:t>关爱</a:t>
            </a:r>
            <a:endParaRPr kumimoji="1" lang="en-US" altLang="zh-CN" sz="1400" dirty="0" smtClean="0">
              <a:solidFill>
                <a:srgbClr val="1E1E1E"/>
              </a:solidFill>
            </a:endParaRPr>
          </a:p>
          <a:p>
            <a:pPr algn="ctr"/>
            <a:r>
              <a:rPr kumimoji="1" lang="zh-CN" altLang="en-US" sz="1400" dirty="0" smtClean="0">
                <a:solidFill>
                  <a:srgbClr val="1E1E1E"/>
                </a:solidFill>
              </a:rPr>
              <a:t>参与</a:t>
            </a:r>
            <a:endParaRPr kumimoji="1" lang="en-US" altLang="zh-CN" sz="1400" dirty="0" smtClean="0">
              <a:solidFill>
                <a:srgbClr val="1E1E1E"/>
              </a:solidFill>
            </a:endParaRPr>
          </a:p>
          <a:p>
            <a:pPr algn="ctr"/>
            <a:r>
              <a:rPr kumimoji="1" lang="zh-CN" altLang="en-US" sz="1400" dirty="0" smtClean="0">
                <a:solidFill>
                  <a:srgbClr val="1E1E1E"/>
                </a:solidFill>
              </a:rPr>
              <a:t>专业</a:t>
            </a:r>
            <a:endParaRPr kumimoji="1" lang="zh-CN" altLang="en-US" sz="1400" dirty="0">
              <a:solidFill>
                <a:srgbClr val="1E1E1E"/>
              </a:solidFill>
            </a:endParaRPr>
          </a:p>
        </p:txBody>
      </p:sp>
      <p:sp>
        <p:nvSpPr>
          <p:cNvPr id="31" name="矩形 30"/>
          <p:cNvSpPr/>
          <p:nvPr/>
        </p:nvSpPr>
        <p:spPr>
          <a:xfrm>
            <a:off x="4497970" y="1514817"/>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smtClean="0">
                <a:solidFill>
                  <a:srgbClr val="262859"/>
                </a:solidFill>
              </a:rPr>
              <a:t>品牌定义</a:t>
            </a:r>
            <a:endParaRPr kumimoji="1" lang="en-US" altLang="zh-CN" sz="800" dirty="0">
              <a:solidFill>
                <a:srgbClr val="FFFFFF"/>
              </a:solidFill>
            </a:endParaRPr>
          </a:p>
          <a:p>
            <a:pPr algn="ctr"/>
            <a:endParaRPr kumimoji="1" lang="en-US" altLang="zh-CN" sz="1400" dirty="0" smtClean="0">
              <a:solidFill>
                <a:srgbClr val="1E1E1E"/>
              </a:solidFill>
            </a:endParaRPr>
          </a:p>
          <a:p>
            <a:pPr algn="ctr"/>
            <a:r>
              <a:rPr kumimoji="1" lang="zh-CN" altLang="en-US" sz="1400" dirty="0" smtClean="0">
                <a:solidFill>
                  <a:srgbClr val="1E1E1E"/>
                </a:solidFill>
              </a:rPr>
              <a:t>提供人性化的阅读综合解决方案</a:t>
            </a:r>
            <a:endParaRPr kumimoji="1" lang="en-US" altLang="zh-CN" sz="1400" dirty="0">
              <a:solidFill>
                <a:srgbClr val="1E1E1E"/>
              </a:solidFill>
            </a:endParaRPr>
          </a:p>
        </p:txBody>
      </p:sp>
      <p:sp>
        <p:nvSpPr>
          <p:cNvPr id="32" name="矩形 31"/>
          <p:cNvSpPr/>
          <p:nvPr/>
        </p:nvSpPr>
        <p:spPr>
          <a:xfrm>
            <a:off x="4497970" y="3232312"/>
            <a:ext cx="2952328" cy="1662571"/>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latin typeface="微软雅黑"/>
              </a:rPr>
              <a:t>品牌个性</a:t>
            </a:r>
            <a:r>
              <a:rPr kumimoji="1" lang="en-US" altLang="zh-CN" sz="2000" b="1" dirty="0">
                <a:solidFill>
                  <a:srgbClr val="262859"/>
                </a:solidFill>
                <a:latin typeface="微软雅黑"/>
              </a:rPr>
              <a:t>&amp;</a:t>
            </a:r>
            <a:r>
              <a:rPr kumimoji="1" lang="zh-CN" altLang="en-US" sz="2000" b="1" dirty="0">
                <a:solidFill>
                  <a:srgbClr val="262859"/>
                </a:solidFill>
                <a:latin typeface="微软雅黑"/>
              </a:rPr>
              <a:t>形象</a:t>
            </a:r>
            <a:endParaRPr kumimoji="1" lang="en-US" altLang="zh-CN" sz="2000" b="1" dirty="0">
              <a:solidFill>
                <a:srgbClr val="262859"/>
              </a:solidFill>
              <a:latin typeface="微软雅黑"/>
            </a:endParaRPr>
          </a:p>
          <a:p>
            <a:pPr algn="ctr"/>
            <a:r>
              <a:rPr kumimoji="1" lang="zh-CN" altLang="en-US" sz="1400" dirty="0" smtClean="0">
                <a:solidFill>
                  <a:srgbClr val="1E1E1E"/>
                </a:solidFill>
              </a:rPr>
              <a:t>正能量</a:t>
            </a:r>
            <a:endParaRPr kumimoji="1" lang="en-US" altLang="zh-CN" sz="1400" dirty="0" smtClean="0">
              <a:solidFill>
                <a:srgbClr val="1E1E1E"/>
              </a:solidFill>
            </a:endParaRPr>
          </a:p>
          <a:p>
            <a:pPr algn="ctr"/>
            <a:r>
              <a:rPr kumimoji="1" lang="zh-CN" altLang="en-US" sz="1400" dirty="0" smtClean="0">
                <a:solidFill>
                  <a:srgbClr val="1E1E1E"/>
                </a:solidFill>
              </a:rPr>
              <a:t>热情</a:t>
            </a:r>
            <a:endParaRPr kumimoji="1" lang="en-US" altLang="zh-CN" sz="1400" dirty="0" smtClean="0">
              <a:solidFill>
                <a:srgbClr val="1E1E1E"/>
              </a:solidFill>
            </a:endParaRPr>
          </a:p>
          <a:p>
            <a:pPr algn="ctr"/>
            <a:r>
              <a:rPr kumimoji="1" lang="zh-CN" altLang="en-US" sz="1400" dirty="0" smtClean="0">
                <a:solidFill>
                  <a:srgbClr val="1E1E1E"/>
                </a:solidFill>
              </a:rPr>
              <a:t>充满希望</a:t>
            </a:r>
            <a:endParaRPr kumimoji="1" lang="zh-CN" altLang="en-US" sz="1400" dirty="0">
              <a:solidFill>
                <a:srgbClr val="1E1E1E"/>
              </a:solidFill>
            </a:endParaRPr>
          </a:p>
        </p:txBody>
      </p:sp>
      <p:sp>
        <p:nvSpPr>
          <p:cNvPr id="33" name="矩形 32"/>
          <p:cNvSpPr/>
          <p:nvPr/>
        </p:nvSpPr>
        <p:spPr>
          <a:xfrm>
            <a:off x="7546986" y="1512493"/>
            <a:ext cx="2952328" cy="1196427"/>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目标受</a:t>
            </a:r>
            <a:r>
              <a:rPr kumimoji="1" lang="zh-CN" altLang="en-US" sz="2000" b="1" dirty="0" smtClean="0">
                <a:solidFill>
                  <a:srgbClr val="262859"/>
                </a:solidFill>
              </a:rPr>
              <a:t>众</a:t>
            </a:r>
            <a:endParaRPr kumimoji="1" lang="en-US" altLang="zh-CN" sz="2000" b="1" dirty="0" smtClean="0">
              <a:solidFill>
                <a:srgbClr val="262859"/>
              </a:solidFill>
            </a:endParaRPr>
          </a:p>
          <a:p>
            <a:pPr algn="ctr"/>
            <a:r>
              <a:rPr kumimoji="1" lang="zh-CN" altLang="en-US" sz="1400" b="1" u="sng" dirty="0" smtClean="0">
                <a:solidFill>
                  <a:srgbClr val="1E1E1E"/>
                </a:solidFill>
              </a:rPr>
              <a:t>首要：受益方（种子老师和学生）</a:t>
            </a:r>
            <a:endParaRPr kumimoji="1" lang="en-US" altLang="zh-CN" sz="1400" b="1" u="sng" dirty="0" smtClean="0">
              <a:solidFill>
                <a:srgbClr val="1E1E1E"/>
              </a:solidFill>
            </a:endParaRPr>
          </a:p>
          <a:p>
            <a:pPr algn="ctr"/>
            <a:r>
              <a:rPr kumimoji="1" lang="zh-CN" altLang="en-US" sz="1400" dirty="0" smtClean="0">
                <a:solidFill>
                  <a:srgbClr val="1E1E1E"/>
                </a:solidFill>
              </a:rPr>
              <a:t>合作方</a:t>
            </a:r>
            <a:endParaRPr kumimoji="1" lang="en-US" altLang="zh-CN" sz="1400" dirty="0" smtClean="0">
              <a:solidFill>
                <a:srgbClr val="1E1E1E"/>
              </a:solidFill>
            </a:endParaRPr>
          </a:p>
          <a:p>
            <a:pPr algn="ctr"/>
            <a:r>
              <a:rPr kumimoji="1" lang="zh-CN" altLang="en-US" sz="1400" dirty="0" smtClean="0">
                <a:solidFill>
                  <a:srgbClr val="1E1E1E"/>
                </a:solidFill>
              </a:rPr>
              <a:t>资助方</a:t>
            </a:r>
            <a:endParaRPr kumimoji="1" lang="zh-CN" altLang="en-US" sz="1400" dirty="0">
              <a:solidFill>
                <a:srgbClr val="1E1E1E"/>
              </a:solidFill>
            </a:endParaRPr>
          </a:p>
        </p:txBody>
      </p:sp>
      <p:sp>
        <p:nvSpPr>
          <p:cNvPr id="34" name="矩形 33"/>
          <p:cNvSpPr/>
          <p:nvPr/>
        </p:nvSpPr>
        <p:spPr>
          <a:xfrm>
            <a:off x="7546986" y="2852936"/>
            <a:ext cx="2952328" cy="2039623"/>
          </a:xfrm>
          <a:prstGeom prst="rect">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zh-CN" sz="800" b="1" dirty="0">
              <a:solidFill>
                <a:srgbClr val="262859"/>
              </a:solidFill>
            </a:endParaRPr>
          </a:p>
          <a:p>
            <a:pPr algn="ctr"/>
            <a:r>
              <a:rPr kumimoji="1" lang="zh-CN" altLang="en-US" sz="2000" b="1" dirty="0">
                <a:solidFill>
                  <a:srgbClr val="262859"/>
                </a:solidFill>
              </a:rPr>
              <a:t>驱动因素</a:t>
            </a:r>
            <a:endParaRPr kumimoji="1" lang="en-US" altLang="zh-CN" sz="2000" b="1" dirty="0">
              <a:solidFill>
                <a:srgbClr val="262859"/>
              </a:solidFill>
            </a:endParaRPr>
          </a:p>
          <a:p>
            <a:pPr marL="176213" indent="-176213">
              <a:buFont typeface="Arial" pitchFamily="34" charset="0"/>
              <a:buChar char="•"/>
            </a:pPr>
            <a:r>
              <a:rPr kumimoji="1" lang="zh-CN" altLang="en-US" sz="1400" dirty="0">
                <a:solidFill>
                  <a:srgbClr val="1E1E1E"/>
                </a:solidFill>
              </a:rPr>
              <a:t>既能够提供硬件支持，又有课件、培训等相关的软件资源</a:t>
            </a:r>
          </a:p>
          <a:p>
            <a:pPr marL="176213" indent="-176213">
              <a:buFont typeface="Arial" pitchFamily="34" charset="0"/>
              <a:buChar char="•"/>
            </a:pPr>
            <a:r>
              <a:rPr kumimoji="1" lang="zh-CN" altLang="en-US" sz="1400" dirty="0">
                <a:solidFill>
                  <a:srgbClr val="1E1E1E"/>
                </a:solidFill>
              </a:rPr>
              <a:t>产生真实的影响与改变</a:t>
            </a:r>
          </a:p>
          <a:p>
            <a:pPr marL="176213" indent="-176213">
              <a:buFont typeface="Arial" pitchFamily="34" charset="0"/>
              <a:buChar char="•"/>
            </a:pPr>
            <a:r>
              <a:rPr kumimoji="1" lang="zh-CN" altLang="en-US" sz="1400" dirty="0">
                <a:solidFill>
                  <a:srgbClr val="1E1E1E"/>
                </a:solidFill>
              </a:rPr>
              <a:t>为乡村儿童带来成长和希望 </a:t>
            </a:r>
          </a:p>
          <a:p>
            <a:pPr marL="176213" indent="-176213">
              <a:buFont typeface="Arial" pitchFamily="34" charset="0"/>
              <a:buChar char="•"/>
            </a:pPr>
            <a:r>
              <a:rPr kumimoji="1" lang="zh-CN" altLang="en-US" sz="1400" dirty="0">
                <a:solidFill>
                  <a:srgbClr val="1E1E1E"/>
                </a:solidFill>
              </a:rPr>
              <a:t>提升种子教师的素质，帮助其自我成长，助力他们更好地引导和帮助学生</a:t>
            </a:r>
          </a:p>
        </p:txBody>
      </p:sp>
      <p:sp>
        <p:nvSpPr>
          <p:cNvPr id="5" name="矩形 4">
            <a:extLst>
              <a:ext uri="{FF2B5EF4-FFF2-40B4-BE49-F238E27FC236}">
                <a16:creationId xmlns:a16="http://schemas.microsoft.com/office/drawing/2014/main" xmlns="" id="{EADAA389-153D-4745-9FFE-5A9C4BE64160}"/>
              </a:ext>
            </a:extLst>
          </p:cNvPr>
          <p:cNvSpPr/>
          <p:nvPr/>
        </p:nvSpPr>
        <p:spPr>
          <a:xfrm>
            <a:off x="1629476" y="1994928"/>
            <a:ext cx="2646218" cy="1169551"/>
          </a:xfrm>
          <a:prstGeom prst="rect">
            <a:avLst/>
          </a:prstGeom>
        </p:spPr>
        <p:txBody>
          <a:bodyPr wrap="square">
            <a:spAutoFit/>
          </a:bodyPr>
          <a:lstStyle/>
          <a:p>
            <a:pPr lvl="0" algn="ctr"/>
            <a:r>
              <a:rPr lang="zh-CN" altLang="en-US" sz="1400" dirty="0">
                <a:latin typeface="微软雅黑" pitchFamily="34" charset="-122"/>
                <a:ea typeface="微软雅黑"/>
              </a:rPr>
              <a:t>每一个孩子，无论城乡、无论贫富、无论性别、无论大小，都能发现出色的自我，懂得爱的付出与回馈，共同创造一个丰富多彩的世界</a:t>
            </a:r>
          </a:p>
        </p:txBody>
      </p:sp>
      <p:sp>
        <p:nvSpPr>
          <p:cNvPr id="23" name="矩形 22"/>
          <p:cNvSpPr/>
          <p:nvPr/>
        </p:nvSpPr>
        <p:spPr>
          <a:xfrm>
            <a:off x="4289373" y="1315075"/>
            <a:ext cx="3257613" cy="36300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867311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Administrator\Desktop\affection-baby-book-174123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796"/>
          <a:stretch/>
        </p:blipFill>
        <p:spPr bwMode="auto">
          <a:xfrm>
            <a:off x="-20428" y="980727"/>
            <a:ext cx="12212427" cy="742545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97418" y="344847"/>
            <a:ext cx="11263212" cy="424732"/>
          </a:xfrm>
        </p:spPr>
        <p:txBody>
          <a:bodyPr/>
          <a:lstStyle/>
          <a:p>
            <a:r>
              <a:rPr lang="zh-CN" altLang="en-US" sz="2400" b="1" dirty="0">
                <a:latin typeface="+mn-ea"/>
                <a:ea typeface="+mn-ea"/>
              </a:rPr>
              <a:t>满天星</a:t>
            </a:r>
            <a:r>
              <a:rPr lang="zh-CN" altLang="en-US" sz="2400" b="1" dirty="0" smtClean="0">
                <a:latin typeface="+mn-ea"/>
                <a:ea typeface="+mn-ea"/>
              </a:rPr>
              <a:t>品牌</a:t>
            </a:r>
            <a:r>
              <a:rPr lang="zh-CN" altLang="en-US" sz="2400" b="1" dirty="0">
                <a:latin typeface="+mn-ea"/>
              </a:rPr>
              <a:t>标识</a:t>
            </a:r>
            <a:r>
              <a:rPr lang="zh-CN" altLang="en-US" sz="2400" b="1" dirty="0" smtClean="0">
                <a:latin typeface="+mn-ea"/>
              </a:rPr>
              <a:t>语（备选）</a:t>
            </a:r>
            <a:endParaRPr lang="zh-CN" altLang="en-US" sz="2400" b="1" dirty="0">
              <a:latin typeface="+mn-ea"/>
              <a:ea typeface="+mn-ea"/>
            </a:endParaRPr>
          </a:p>
        </p:txBody>
      </p:sp>
      <p:sp>
        <p:nvSpPr>
          <p:cNvPr id="27" name="矩形 26"/>
          <p:cNvSpPr/>
          <p:nvPr/>
        </p:nvSpPr>
        <p:spPr>
          <a:xfrm>
            <a:off x="11324" y="3212976"/>
            <a:ext cx="4500500" cy="846094"/>
          </a:xfrm>
          <a:prstGeom prst="rect">
            <a:avLst/>
          </a:prstGeom>
          <a:solidFill>
            <a:srgbClr val="D9D9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19336" y="3270502"/>
            <a:ext cx="6264696" cy="738664"/>
          </a:xfrm>
          <a:prstGeom prst="rect">
            <a:avLst/>
          </a:prstGeom>
        </p:spPr>
        <p:txBody>
          <a:bodyPr wrap="square">
            <a:spAutoFit/>
          </a:bodyPr>
          <a:lstStyle/>
          <a:p>
            <a:pPr lvl="0">
              <a:lnSpc>
                <a:spcPct val="150000"/>
              </a:lnSpc>
            </a:pPr>
            <a:r>
              <a:rPr lang="zh-CN" altLang="en-US" sz="2800" dirty="0" smtClean="0">
                <a:solidFill>
                  <a:schemeClr val="tx1">
                    <a:lumMod val="75000"/>
                    <a:lumOff val="25000"/>
                  </a:schemeClr>
                </a:solidFill>
                <a:latin typeface="+mn-ea"/>
                <a:ea typeface="+mn-ea"/>
              </a:rPr>
              <a:t>以</a:t>
            </a:r>
            <a:r>
              <a:rPr lang="zh-CN" altLang="en-US" sz="2800" dirty="0">
                <a:solidFill>
                  <a:schemeClr val="tx1">
                    <a:lumMod val="75000"/>
                    <a:lumOff val="25000"/>
                  </a:schemeClr>
                </a:solidFill>
                <a:latin typeface="+mn-ea"/>
                <a:ea typeface="+mn-ea"/>
              </a:rPr>
              <a:t>星连心，以书造梦</a:t>
            </a:r>
          </a:p>
        </p:txBody>
      </p:sp>
    </p:spTree>
    <p:extLst>
      <p:ext uri="{BB962C8B-B14F-4D97-AF65-F5344CB8AC3E}">
        <p14:creationId xmlns:p14="http://schemas.microsoft.com/office/powerpoint/2010/main" val="4657118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Administrator\Desktop\blur-book-browse-2565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3" y="836712"/>
            <a:ext cx="12226388" cy="810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97418" y="344847"/>
            <a:ext cx="11263212" cy="424732"/>
          </a:xfrm>
        </p:spPr>
        <p:txBody>
          <a:bodyPr/>
          <a:lstStyle/>
          <a:p>
            <a:r>
              <a:rPr lang="zh-CN" altLang="en-US" sz="2400" b="1" dirty="0">
                <a:latin typeface="+mn-ea"/>
                <a:ea typeface="+mn-ea"/>
              </a:rPr>
              <a:t>满天星</a:t>
            </a:r>
            <a:r>
              <a:rPr lang="zh-CN" altLang="en-US" sz="2400" b="1" dirty="0" smtClean="0">
                <a:latin typeface="+mn-ea"/>
                <a:ea typeface="+mn-ea"/>
              </a:rPr>
              <a:t>品牌</a:t>
            </a:r>
            <a:r>
              <a:rPr lang="zh-CN" altLang="en-US" sz="2400" b="1" dirty="0">
                <a:latin typeface="+mn-ea"/>
              </a:rPr>
              <a:t>标识</a:t>
            </a:r>
            <a:r>
              <a:rPr lang="zh-CN" altLang="en-US" sz="2400" b="1" dirty="0" smtClean="0">
                <a:latin typeface="+mn-ea"/>
              </a:rPr>
              <a:t>语（备选）</a:t>
            </a:r>
            <a:endParaRPr lang="zh-CN" altLang="en-US" sz="2400" b="1" dirty="0">
              <a:latin typeface="+mn-ea"/>
              <a:ea typeface="+mn-ea"/>
            </a:endParaRPr>
          </a:p>
        </p:txBody>
      </p:sp>
      <p:sp>
        <p:nvSpPr>
          <p:cNvPr id="3" name="矩形 2"/>
          <p:cNvSpPr/>
          <p:nvPr/>
        </p:nvSpPr>
        <p:spPr>
          <a:xfrm>
            <a:off x="119336" y="1520788"/>
            <a:ext cx="6480720" cy="1692188"/>
          </a:xfrm>
          <a:prstGeom prst="rect">
            <a:avLst/>
          </a:prstGeom>
          <a:solidFill>
            <a:srgbClr val="D9D9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27348" y="1484784"/>
            <a:ext cx="6264696" cy="1600438"/>
          </a:xfrm>
          <a:prstGeom prst="rect">
            <a:avLst/>
          </a:prstGeom>
        </p:spPr>
        <p:txBody>
          <a:bodyPr wrap="square">
            <a:spAutoFit/>
          </a:bodyPr>
          <a:lstStyle/>
          <a:p>
            <a:pPr lvl="0">
              <a:lnSpc>
                <a:spcPct val="150000"/>
              </a:lnSpc>
            </a:pPr>
            <a:r>
              <a:rPr lang="zh-CN" altLang="zh-CN" sz="2800" dirty="0" smtClean="0">
                <a:solidFill>
                  <a:schemeClr val="tx1">
                    <a:lumMod val="75000"/>
                    <a:lumOff val="25000"/>
                  </a:schemeClr>
                </a:solidFill>
                <a:latin typeface="+mn-ea"/>
                <a:ea typeface="+mn-ea"/>
              </a:rPr>
              <a:t>阅读，让生命照进希望之光 </a:t>
            </a:r>
            <a:endParaRPr lang="en-US" altLang="zh-CN" sz="2800" dirty="0" smtClean="0">
              <a:solidFill>
                <a:schemeClr val="tx1">
                  <a:lumMod val="75000"/>
                  <a:lumOff val="25000"/>
                </a:schemeClr>
              </a:solidFill>
              <a:latin typeface="+mn-ea"/>
              <a:ea typeface="+mn-ea"/>
            </a:endParaRPr>
          </a:p>
          <a:p>
            <a:pPr lvl="0"/>
            <a:r>
              <a:rPr lang="en-US" altLang="zh-CN" sz="2800" dirty="0" smtClean="0">
                <a:solidFill>
                  <a:schemeClr val="tx1">
                    <a:lumMod val="75000"/>
                    <a:lumOff val="25000"/>
                  </a:schemeClr>
                </a:solidFill>
                <a:latin typeface="+mn-ea"/>
                <a:ea typeface="+mn-ea"/>
              </a:rPr>
              <a:t>Reading is (the way) how the light of hope gets in lives.</a:t>
            </a:r>
            <a:endParaRPr lang="zh-CN" altLang="zh-CN" sz="2800" dirty="0" smtClean="0">
              <a:solidFill>
                <a:schemeClr val="tx1">
                  <a:lumMod val="75000"/>
                  <a:lumOff val="25000"/>
                </a:schemeClr>
              </a:solidFill>
              <a:latin typeface="+mn-ea"/>
              <a:ea typeface="+mn-ea"/>
            </a:endParaRPr>
          </a:p>
        </p:txBody>
      </p:sp>
    </p:spTree>
    <p:extLst>
      <p:ext uri="{BB962C8B-B14F-4D97-AF65-F5344CB8AC3E}">
        <p14:creationId xmlns:p14="http://schemas.microsoft.com/office/powerpoint/2010/main" val="330714276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dministrator\Desktop\blur-book-girl-373465.jpg"/>
          <p:cNvPicPr>
            <a:picLocks noChangeAspect="1" noChangeArrowheads="1"/>
          </p:cNvPicPr>
          <p:nvPr/>
        </p:nvPicPr>
        <p:blipFill rotWithShape="1">
          <a:blip r:embed="rId2">
            <a:extLst>
              <a:ext uri="{28A0092B-C50C-407E-A947-70E740481C1C}">
                <a14:useLocalDpi xmlns:a14="http://schemas.microsoft.com/office/drawing/2010/main" val="0"/>
              </a:ext>
            </a:extLst>
          </a:blip>
          <a:srcRect t="17854"/>
          <a:stretch/>
        </p:blipFill>
        <p:spPr bwMode="auto">
          <a:xfrm>
            <a:off x="0" y="1052736"/>
            <a:ext cx="12192000" cy="667523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97418" y="344847"/>
            <a:ext cx="11263212" cy="424732"/>
          </a:xfrm>
        </p:spPr>
        <p:txBody>
          <a:bodyPr/>
          <a:lstStyle/>
          <a:p>
            <a:r>
              <a:rPr lang="zh-CN" altLang="en-US" sz="2400" b="1" dirty="0">
                <a:latin typeface="+mn-ea"/>
                <a:ea typeface="+mn-ea"/>
              </a:rPr>
              <a:t>满天星</a:t>
            </a:r>
            <a:r>
              <a:rPr lang="zh-CN" altLang="en-US" sz="2400" b="1" dirty="0" smtClean="0">
                <a:latin typeface="+mn-ea"/>
                <a:ea typeface="+mn-ea"/>
              </a:rPr>
              <a:t>品牌</a:t>
            </a:r>
            <a:r>
              <a:rPr lang="zh-CN" altLang="en-US" sz="2400" b="1" dirty="0">
                <a:latin typeface="+mn-ea"/>
              </a:rPr>
              <a:t>标识</a:t>
            </a:r>
            <a:r>
              <a:rPr lang="zh-CN" altLang="en-US" sz="2400" b="1" dirty="0" smtClean="0">
                <a:latin typeface="+mn-ea"/>
              </a:rPr>
              <a:t>语（备选）</a:t>
            </a:r>
            <a:endParaRPr lang="zh-CN" altLang="en-US" sz="2400" b="1" dirty="0">
              <a:latin typeface="+mn-ea"/>
              <a:ea typeface="+mn-ea"/>
            </a:endParaRPr>
          </a:p>
        </p:txBody>
      </p:sp>
      <p:sp>
        <p:nvSpPr>
          <p:cNvPr id="5" name="矩形 4"/>
          <p:cNvSpPr/>
          <p:nvPr/>
        </p:nvSpPr>
        <p:spPr>
          <a:xfrm>
            <a:off x="11324" y="3212976"/>
            <a:ext cx="6480720" cy="846094"/>
          </a:xfrm>
          <a:prstGeom prst="rect">
            <a:avLst/>
          </a:prstGeom>
          <a:solidFill>
            <a:srgbClr val="D9D9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9336" y="3270502"/>
            <a:ext cx="6264696" cy="662554"/>
          </a:xfrm>
          <a:prstGeom prst="rect">
            <a:avLst/>
          </a:prstGeom>
        </p:spPr>
        <p:txBody>
          <a:bodyPr wrap="square">
            <a:spAutoFit/>
          </a:bodyPr>
          <a:lstStyle/>
          <a:p>
            <a:pPr lvl="0">
              <a:lnSpc>
                <a:spcPct val="150000"/>
              </a:lnSpc>
            </a:pPr>
            <a:r>
              <a:rPr lang="zh-CN" altLang="en-US" sz="2800" dirty="0">
                <a:solidFill>
                  <a:schemeClr val="tx1">
                    <a:lumMod val="75000"/>
                    <a:lumOff val="25000"/>
                  </a:schemeClr>
                </a:solidFill>
                <a:latin typeface="+mn-ea"/>
                <a:ea typeface="+mn-ea"/>
              </a:rPr>
              <a:t>和阅读在更大世界相逢</a:t>
            </a:r>
          </a:p>
        </p:txBody>
      </p:sp>
    </p:spTree>
    <p:extLst>
      <p:ext uri="{BB962C8B-B14F-4D97-AF65-F5344CB8AC3E}">
        <p14:creationId xmlns:p14="http://schemas.microsoft.com/office/powerpoint/2010/main" val="329214795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Administrator\Desktop\adorable-book-boy-125072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868"/>
          <a:stretch/>
        </p:blipFill>
        <p:spPr bwMode="auto">
          <a:xfrm>
            <a:off x="0" y="1052736"/>
            <a:ext cx="12192000" cy="748848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97418" y="344847"/>
            <a:ext cx="11263212" cy="424732"/>
          </a:xfrm>
        </p:spPr>
        <p:txBody>
          <a:bodyPr/>
          <a:lstStyle/>
          <a:p>
            <a:r>
              <a:rPr lang="zh-CN" altLang="en-US" sz="2400" b="1" dirty="0">
                <a:latin typeface="+mn-ea"/>
                <a:ea typeface="+mn-ea"/>
              </a:rPr>
              <a:t>满天星</a:t>
            </a:r>
            <a:r>
              <a:rPr lang="zh-CN" altLang="en-US" sz="2400" b="1" dirty="0" smtClean="0">
                <a:latin typeface="+mn-ea"/>
                <a:ea typeface="+mn-ea"/>
              </a:rPr>
              <a:t>品牌</a:t>
            </a:r>
            <a:r>
              <a:rPr lang="zh-CN" altLang="en-US" sz="2400" b="1" dirty="0">
                <a:latin typeface="+mn-ea"/>
              </a:rPr>
              <a:t>标识</a:t>
            </a:r>
            <a:r>
              <a:rPr lang="zh-CN" altLang="en-US" sz="2400" b="1" dirty="0" smtClean="0">
                <a:latin typeface="+mn-ea"/>
              </a:rPr>
              <a:t>语（备选）</a:t>
            </a:r>
            <a:endParaRPr lang="zh-CN" altLang="en-US" sz="2400" b="1" dirty="0">
              <a:latin typeface="+mn-ea"/>
              <a:ea typeface="+mn-ea"/>
            </a:endParaRPr>
          </a:p>
        </p:txBody>
      </p:sp>
      <p:sp>
        <p:nvSpPr>
          <p:cNvPr id="5" name="矩形 4"/>
          <p:cNvSpPr/>
          <p:nvPr/>
        </p:nvSpPr>
        <p:spPr>
          <a:xfrm>
            <a:off x="11324" y="3212976"/>
            <a:ext cx="6480720" cy="846094"/>
          </a:xfrm>
          <a:prstGeom prst="rect">
            <a:avLst/>
          </a:prstGeom>
          <a:solidFill>
            <a:srgbClr val="D9D9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9336" y="3270502"/>
            <a:ext cx="6264696" cy="662554"/>
          </a:xfrm>
          <a:prstGeom prst="rect">
            <a:avLst/>
          </a:prstGeom>
        </p:spPr>
        <p:txBody>
          <a:bodyPr wrap="square">
            <a:spAutoFit/>
          </a:bodyPr>
          <a:lstStyle/>
          <a:p>
            <a:pPr lvl="0">
              <a:lnSpc>
                <a:spcPct val="150000"/>
              </a:lnSpc>
            </a:pPr>
            <a:r>
              <a:rPr lang="zh-CN" altLang="en-US" sz="2800" dirty="0">
                <a:solidFill>
                  <a:schemeClr val="tx1">
                    <a:lumMod val="75000"/>
                    <a:lumOff val="25000"/>
                  </a:schemeClr>
                </a:solidFill>
                <a:latin typeface="+mn-ea"/>
                <a:ea typeface="+mn-ea"/>
              </a:rPr>
              <a:t>阅读，让孩子触碰到更多希望</a:t>
            </a:r>
          </a:p>
        </p:txBody>
      </p:sp>
    </p:spTree>
    <p:extLst>
      <p:ext uri="{BB962C8B-B14F-4D97-AF65-F5344CB8AC3E}">
        <p14:creationId xmlns:p14="http://schemas.microsoft.com/office/powerpoint/2010/main" val="263695916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zh-CN" altLang="en-US" dirty="0"/>
              <a:t>落地传播</a:t>
            </a:r>
            <a:r>
              <a:rPr lang="zh-CN" altLang="en-US" smtClean="0"/>
              <a:t>建议：从品牌到传播</a:t>
            </a:r>
            <a:endParaRPr lang="zh-CN" altLang="en-US" dirty="0"/>
          </a:p>
        </p:txBody>
      </p:sp>
    </p:spTree>
    <p:extLst>
      <p:ext uri="{BB962C8B-B14F-4D97-AF65-F5344CB8AC3E}">
        <p14:creationId xmlns:p14="http://schemas.microsoft.com/office/powerpoint/2010/main" val="350567954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zh-CN" altLang="en-US" dirty="0" smtClean="0"/>
              <a:t>行业扫描</a:t>
            </a:r>
            <a:endParaRPr lang="zh-CN" altLang="en-US" dirty="0"/>
          </a:p>
        </p:txBody>
      </p:sp>
    </p:spTree>
    <p:extLst>
      <p:ext uri="{BB962C8B-B14F-4D97-AF65-F5344CB8AC3E}">
        <p14:creationId xmlns:p14="http://schemas.microsoft.com/office/powerpoint/2010/main" val="375265363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9" y="344847"/>
            <a:ext cx="11263212" cy="424732"/>
          </a:xfrm>
        </p:spPr>
        <p:txBody>
          <a:bodyPr/>
          <a:lstStyle/>
          <a:p>
            <a:r>
              <a:rPr lang="zh-CN" altLang="en-US" sz="2400" b="1" dirty="0" smtClean="0">
                <a:latin typeface="+mn-ea"/>
                <a:ea typeface="+mn-ea"/>
              </a:rPr>
              <a:t>将品牌信息落实到具体传播规划中，从</a:t>
            </a:r>
            <a:r>
              <a:rPr lang="en-US" altLang="zh-CN" sz="2400" b="1" dirty="0" smtClean="0">
                <a:latin typeface="+mn-ea"/>
                <a:ea typeface="+mn-ea"/>
              </a:rPr>
              <a:t>WHO</a:t>
            </a:r>
            <a:r>
              <a:rPr lang="zh-CN" altLang="en-US" sz="2400" b="1" dirty="0" smtClean="0">
                <a:latin typeface="+mn-ea"/>
                <a:ea typeface="+mn-ea"/>
              </a:rPr>
              <a:t>、</a:t>
            </a:r>
            <a:r>
              <a:rPr lang="en-US" altLang="zh-CN" sz="2400" b="1" dirty="0" smtClean="0">
                <a:latin typeface="+mn-ea"/>
                <a:ea typeface="+mn-ea"/>
              </a:rPr>
              <a:t>WHAT</a:t>
            </a:r>
            <a:r>
              <a:rPr lang="zh-CN" altLang="en-US" sz="2400" b="1" dirty="0" smtClean="0">
                <a:latin typeface="+mn-ea"/>
                <a:ea typeface="+mn-ea"/>
              </a:rPr>
              <a:t>、</a:t>
            </a:r>
            <a:r>
              <a:rPr lang="en-US" altLang="zh-CN" sz="2400" b="1" dirty="0" smtClean="0">
                <a:latin typeface="+mn-ea"/>
                <a:ea typeface="+mn-ea"/>
              </a:rPr>
              <a:t>HOW</a:t>
            </a:r>
            <a:r>
              <a:rPr lang="zh-CN" altLang="en-US" sz="2400" b="1" dirty="0" smtClean="0">
                <a:latin typeface="+mn-ea"/>
                <a:ea typeface="+mn-ea"/>
              </a:rPr>
              <a:t>三方面</a:t>
            </a:r>
            <a:r>
              <a:rPr lang="zh-CN" altLang="en-US" sz="2400" b="1" dirty="0" smtClean="0">
                <a:latin typeface="+mn-ea"/>
                <a:ea typeface="+mn-ea"/>
              </a:rPr>
              <a:t>入手。</a:t>
            </a:r>
            <a:endParaRPr lang="zh-CN" altLang="en-US" sz="2400" b="1" dirty="0">
              <a:latin typeface="+mn-ea"/>
              <a:ea typeface="+mn-ea"/>
            </a:endParaRPr>
          </a:p>
        </p:txBody>
      </p:sp>
      <p:sp>
        <p:nvSpPr>
          <p:cNvPr id="4" name="圆角矩形 3"/>
          <p:cNvSpPr/>
          <p:nvPr/>
        </p:nvSpPr>
        <p:spPr>
          <a:xfrm>
            <a:off x="479376" y="1196752"/>
            <a:ext cx="237626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n-ea"/>
              </a:rPr>
              <a:t>机构</a:t>
            </a:r>
            <a:r>
              <a:rPr lang="zh-CN" altLang="en-US" sz="1600" dirty="0" smtClean="0">
                <a:latin typeface="+mn-ea"/>
              </a:rPr>
              <a:t>愿景使命及价值观</a:t>
            </a:r>
            <a:endParaRPr lang="zh-CN" altLang="en-US" sz="1600" dirty="0">
              <a:latin typeface="+mn-ea"/>
            </a:endParaRPr>
          </a:p>
        </p:txBody>
      </p:sp>
      <p:sp>
        <p:nvSpPr>
          <p:cNvPr id="5" name="圆角矩形 4"/>
          <p:cNvSpPr/>
          <p:nvPr/>
        </p:nvSpPr>
        <p:spPr>
          <a:xfrm>
            <a:off x="479376" y="1700808"/>
            <a:ext cx="237626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n-ea"/>
              </a:rPr>
              <a:t>机构业务发展目标</a:t>
            </a:r>
            <a:endParaRPr lang="zh-CN" altLang="en-US" sz="1600" dirty="0">
              <a:latin typeface="+mn-ea"/>
            </a:endParaRPr>
          </a:p>
        </p:txBody>
      </p:sp>
      <p:sp>
        <p:nvSpPr>
          <p:cNvPr id="6" name="圆角矩形 5"/>
          <p:cNvSpPr/>
          <p:nvPr/>
        </p:nvSpPr>
        <p:spPr>
          <a:xfrm>
            <a:off x="3717565" y="1196752"/>
            <a:ext cx="2376264" cy="936104"/>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dirty="0" smtClean="0">
                <a:latin typeface="+mn-ea"/>
              </a:rPr>
              <a:t>（一）设定品牌定义和未来发展目标</a:t>
            </a:r>
            <a:endParaRPr lang="zh-CN" altLang="en-US" sz="1600" dirty="0">
              <a:latin typeface="+mn-ea"/>
            </a:endParaRPr>
          </a:p>
        </p:txBody>
      </p:sp>
      <p:sp>
        <p:nvSpPr>
          <p:cNvPr id="7" name="圆角矩形 6"/>
          <p:cNvSpPr/>
          <p:nvPr/>
        </p:nvSpPr>
        <p:spPr>
          <a:xfrm>
            <a:off x="6672064" y="1232756"/>
            <a:ext cx="2376264" cy="936104"/>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dirty="0" smtClean="0">
                <a:latin typeface="+mn-ea"/>
              </a:rPr>
              <a:t>（二）设定分阶段成长路径，逐步实现目标</a:t>
            </a:r>
            <a:endParaRPr lang="zh-CN" altLang="en-US" sz="1600" dirty="0">
              <a:latin typeface="+mn-ea"/>
            </a:endParaRPr>
          </a:p>
        </p:txBody>
      </p:sp>
      <p:sp>
        <p:nvSpPr>
          <p:cNvPr id="8" name="圆角矩形 7"/>
          <p:cNvSpPr/>
          <p:nvPr/>
        </p:nvSpPr>
        <p:spPr>
          <a:xfrm>
            <a:off x="9626563" y="1268760"/>
            <a:ext cx="2376264" cy="936104"/>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dirty="0" smtClean="0">
                <a:latin typeface="+mn-ea"/>
              </a:rPr>
              <a:t>（三）明确首阶段品牌传播的目标</a:t>
            </a:r>
            <a:endParaRPr lang="zh-CN" altLang="en-US" sz="1600" dirty="0">
              <a:latin typeface="+mn-ea"/>
            </a:endParaRPr>
          </a:p>
        </p:txBody>
      </p:sp>
      <p:sp>
        <p:nvSpPr>
          <p:cNvPr id="9" name="圆角矩形 8"/>
          <p:cNvSpPr/>
          <p:nvPr/>
        </p:nvSpPr>
        <p:spPr>
          <a:xfrm>
            <a:off x="354848" y="3069016"/>
            <a:ext cx="5021072" cy="504000"/>
          </a:xfrm>
          <a:prstGeom prst="roundRect">
            <a:avLst>
              <a:gd name="adj" fmla="val 16670"/>
            </a:avLst>
          </a:prstGeom>
          <a:solidFill>
            <a:srgbClr val="35376E"/>
          </a:solidFill>
          <a:ln w="9525">
            <a:no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FFFFFF"/>
                </a:solidFill>
                <a:effectLst/>
                <a:uLnTx/>
                <a:uFillTx/>
                <a:latin typeface="+mn-ea"/>
                <a:ea typeface="+mn-ea"/>
                <a:cs typeface="Arial" charset="0"/>
              </a:rPr>
              <a:t>1.</a:t>
            </a:r>
            <a:r>
              <a:rPr kumimoji="0" lang="zh-CN" altLang="en-US" sz="1400" b="1" i="0" u="none" strike="noStrike" kern="0" cap="none" spc="0" normalizeH="0" baseline="0" noProof="0" dirty="0" smtClean="0">
                <a:ln>
                  <a:noFill/>
                </a:ln>
                <a:solidFill>
                  <a:srgbClr val="FFFFFF"/>
                </a:solidFill>
                <a:effectLst/>
                <a:uLnTx/>
                <a:uFillTx/>
                <a:latin typeface="+mn-ea"/>
                <a:ea typeface="+mn-ea"/>
                <a:cs typeface="Arial" charset="0"/>
              </a:rPr>
              <a:t>利益相关方的需求和沟通习惯</a:t>
            </a:r>
            <a:r>
              <a:rPr kumimoji="0" lang="en-US" altLang="zh-CN" sz="1400" b="1" i="0" u="none" strike="noStrike" kern="0" cap="none" spc="0" normalizeH="0" baseline="0" noProof="0" dirty="0" smtClean="0">
                <a:ln>
                  <a:noFill/>
                </a:ln>
                <a:solidFill>
                  <a:srgbClr val="FFFFFF"/>
                </a:solidFill>
                <a:effectLst/>
                <a:uLnTx/>
                <a:uFillTx/>
                <a:latin typeface="+mn-ea"/>
                <a:ea typeface="+mn-ea"/>
                <a:cs typeface="Arial" charset="0"/>
              </a:rPr>
              <a:t>——</a:t>
            </a:r>
            <a:r>
              <a:rPr kumimoji="0" lang="zh-CN" altLang="en-US" sz="1400" b="1" i="0" u="none" strike="noStrike" kern="0" cap="none" spc="0" normalizeH="0" baseline="0" noProof="0" dirty="0" smtClean="0">
                <a:ln>
                  <a:noFill/>
                </a:ln>
                <a:solidFill>
                  <a:srgbClr val="FFFFFF"/>
                </a:solidFill>
                <a:effectLst/>
                <a:uLnTx/>
                <a:uFillTx/>
                <a:latin typeface="+mn-ea"/>
                <a:ea typeface="+mn-ea"/>
                <a:cs typeface="Arial" charset="0"/>
              </a:rPr>
              <a:t>确保与目标联结</a:t>
            </a:r>
            <a:endParaRPr kumimoji="0" lang="zh-CN" altLang="en-US" sz="1400" b="1" i="0" u="none" strike="noStrike" kern="0" cap="none" spc="0" normalizeH="0" baseline="0" noProof="0" dirty="0">
              <a:ln>
                <a:noFill/>
              </a:ln>
              <a:solidFill>
                <a:srgbClr val="FFFFFF"/>
              </a:solidFill>
              <a:effectLst/>
              <a:uLnTx/>
              <a:uFillTx/>
              <a:latin typeface="+mn-ea"/>
              <a:ea typeface="+mn-ea"/>
              <a:cs typeface="Arial" charset="0"/>
            </a:endParaRPr>
          </a:p>
        </p:txBody>
      </p:sp>
      <p:sp>
        <p:nvSpPr>
          <p:cNvPr id="11" name="圆角矩形 10"/>
          <p:cNvSpPr/>
          <p:nvPr/>
        </p:nvSpPr>
        <p:spPr>
          <a:xfrm>
            <a:off x="354848" y="3861085"/>
            <a:ext cx="5021072" cy="504000"/>
          </a:xfrm>
          <a:prstGeom prst="roundRect">
            <a:avLst>
              <a:gd name="adj" fmla="val 16670"/>
            </a:avLst>
          </a:prstGeom>
          <a:solidFill>
            <a:srgbClr val="35376E"/>
          </a:solidFill>
          <a:ln w="9525">
            <a:no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FFFFFF"/>
                </a:solidFill>
                <a:effectLst/>
                <a:uLnTx/>
                <a:uFillTx/>
                <a:latin typeface="+mn-ea"/>
                <a:ea typeface="+mn-ea"/>
                <a:cs typeface="Arial" charset="0"/>
              </a:rPr>
              <a:t>2.</a:t>
            </a:r>
            <a:r>
              <a:rPr kumimoji="0" lang="zh-CN" altLang="en-US" sz="1400" b="1" i="0" u="none" strike="noStrike" kern="0" cap="none" spc="0" normalizeH="0" baseline="0" noProof="0" dirty="0" smtClean="0">
                <a:ln>
                  <a:noFill/>
                </a:ln>
                <a:solidFill>
                  <a:srgbClr val="FFFFFF"/>
                </a:solidFill>
                <a:effectLst/>
                <a:uLnTx/>
                <a:uFillTx/>
                <a:latin typeface="+mn-ea"/>
                <a:ea typeface="+mn-ea"/>
                <a:cs typeface="Arial" charset="0"/>
              </a:rPr>
              <a:t>重点传播活动和方式规划</a:t>
            </a:r>
            <a:r>
              <a:rPr kumimoji="0" lang="en-US" altLang="zh-CN" sz="1400" b="1" i="0" u="none" strike="noStrike" kern="0" cap="none" spc="0" normalizeH="0" baseline="0" noProof="0" dirty="0" smtClean="0">
                <a:ln>
                  <a:noFill/>
                </a:ln>
                <a:solidFill>
                  <a:srgbClr val="FFFFFF"/>
                </a:solidFill>
                <a:effectLst/>
                <a:uLnTx/>
                <a:uFillTx/>
                <a:latin typeface="+mn-ea"/>
                <a:ea typeface="+mn-ea"/>
                <a:cs typeface="Arial" charset="0"/>
              </a:rPr>
              <a:t>——</a:t>
            </a:r>
            <a:r>
              <a:rPr kumimoji="0" lang="zh-CN" altLang="en-US" sz="1400" b="1" i="0" u="none" strike="noStrike" kern="0" cap="none" spc="0" normalizeH="0" baseline="0" noProof="0" dirty="0" smtClean="0">
                <a:ln>
                  <a:noFill/>
                </a:ln>
                <a:solidFill>
                  <a:srgbClr val="FFFFFF"/>
                </a:solidFill>
                <a:effectLst/>
                <a:uLnTx/>
                <a:uFillTx/>
                <a:latin typeface="+mn-ea"/>
                <a:ea typeface="+mn-ea"/>
                <a:cs typeface="Arial" charset="0"/>
              </a:rPr>
              <a:t>新内容、新体验、新跨界</a:t>
            </a:r>
            <a:endParaRPr kumimoji="0" lang="zh-CN" altLang="en-US" sz="1400" b="1" i="0" u="none" strike="noStrike" kern="0" cap="none" spc="0" normalizeH="0" baseline="0" noProof="0" dirty="0">
              <a:ln>
                <a:noFill/>
              </a:ln>
              <a:solidFill>
                <a:srgbClr val="FFFFFF"/>
              </a:solidFill>
              <a:effectLst/>
              <a:uLnTx/>
              <a:uFillTx/>
              <a:latin typeface="+mn-ea"/>
              <a:ea typeface="+mn-ea"/>
              <a:cs typeface="Arial" charset="0"/>
            </a:endParaRPr>
          </a:p>
        </p:txBody>
      </p:sp>
      <p:sp>
        <p:nvSpPr>
          <p:cNvPr id="12" name="圆角矩形 11"/>
          <p:cNvSpPr/>
          <p:nvPr/>
        </p:nvSpPr>
        <p:spPr>
          <a:xfrm>
            <a:off x="354848" y="4653154"/>
            <a:ext cx="5021072" cy="504000"/>
          </a:xfrm>
          <a:prstGeom prst="roundRect">
            <a:avLst>
              <a:gd name="adj" fmla="val 16670"/>
            </a:avLst>
          </a:prstGeom>
          <a:solidFill>
            <a:srgbClr val="35376E"/>
          </a:solidFill>
          <a:ln w="9525">
            <a:no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FFFFFF"/>
                </a:solidFill>
                <a:effectLst/>
                <a:uLnTx/>
                <a:uFillTx/>
                <a:latin typeface="+mn-ea"/>
                <a:ea typeface="+mn-ea"/>
                <a:cs typeface="Arial" charset="0"/>
              </a:rPr>
              <a:t>3.</a:t>
            </a:r>
            <a:r>
              <a:rPr kumimoji="0" lang="zh-CN" altLang="en-US" sz="1400" b="1" i="0" u="none" strike="noStrike" kern="0" cap="none" spc="0" normalizeH="0" baseline="0" noProof="0" dirty="0" smtClean="0">
                <a:ln>
                  <a:noFill/>
                </a:ln>
                <a:solidFill>
                  <a:srgbClr val="FFFFFF"/>
                </a:solidFill>
                <a:effectLst/>
                <a:uLnTx/>
                <a:uFillTx/>
                <a:latin typeface="+mn-ea"/>
                <a:ea typeface="+mn-ea"/>
                <a:cs typeface="Arial" charset="0"/>
              </a:rPr>
              <a:t>年度或阶段性时间、资源、预算等规则</a:t>
            </a:r>
            <a:r>
              <a:rPr kumimoji="0" lang="en-US" altLang="zh-CN" sz="1400" b="1" i="0" u="none" strike="noStrike" kern="0" cap="none" spc="0" normalizeH="0" baseline="0" noProof="0" dirty="0" smtClean="0">
                <a:ln>
                  <a:noFill/>
                </a:ln>
                <a:solidFill>
                  <a:srgbClr val="FFFFFF"/>
                </a:solidFill>
                <a:effectLst/>
                <a:uLnTx/>
                <a:uFillTx/>
                <a:latin typeface="+mn-ea"/>
                <a:ea typeface="+mn-ea"/>
                <a:cs typeface="Arial" charset="0"/>
              </a:rPr>
              <a:t>——</a:t>
            </a:r>
            <a:r>
              <a:rPr kumimoji="0" lang="zh-CN" altLang="en-US" sz="1400" b="1" i="0" u="none" strike="noStrike" kern="0" cap="none" spc="0" normalizeH="0" baseline="0" noProof="0" dirty="0" smtClean="0">
                <a:ln>
                  <a:noFill/>
                </a:ln>
                <a:solidFill>
                  <a:srgbClr val="FFFFFF"/>
                </a:solidFill>
                <a:effectLst/>
                <a:uLnTx/>
                <a:uFillTx/>
                <a:latin typeface="+mn-ea"/>
                <a:ea typeface="+mn-ea"/>
                <a:cs typeface="Arial" charset="0"/>
              </a:rPr>
              <a:t>在什么时间做什么</a:t>
            </a:r>
            <a:endParaRPr kumimoji="0" lang="zh-CN" altLang="en-US" sz="1400" b="1" i="0" u="none" strike="noStrike" kern="0" cap="none" spc="0" normalizeH="0" baseline="0" noProof="0" dirty="0">
              <a:ln>
                <a:noFill/>
              </a:ln>
              <a:solidFill>
                <a:srgbClr val="FFFFFF"/>
              </a:solidFill>
              <a:effectLst/>
              <a:uLnTx/>
              <a:uFillTx/>
              <a:latin typeface="+mn-ea"/>
              <a:ea typeface="+mn-ea"/>
              <a:cs typeface="Arial" charset="0"/>
            </a:endParaRPr>
          </a:p>
        </p:txBody>
      </p:sp>
      <p:sp>
        <p:nvSpPr>
          <p:cNvPr id="13" name="圆角矩形 12"/>
          <p:cNvSpPr/>
          <p:nvPr/>
        </p:nvSpPr>
        <p:spPr>
          <a:xfrm>
            <a:off x="354848" y="5445224"/>
            <a:ext cx="5021072" cy="504000"/>
          </a:xfrm>
          <a:prstGeom prst="roundRect">
            <a:avLst>
              <a:gd name="adj" fmla="val 16670"/>
            </a:avLst>
          </a:prstGeom>
          <a:solidFill>
            <a:srgbClr val="35376E"/>
          </a:solidFill>
          <a:ln w="9525">
            <a:no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400" b="1" kern="0" dirty="0">
                <a:solidFill>
                  <a:srgbClr val="FFFFFF"/>
                </a:solidFill>
                <a:latin typeface="+mn-ea"/>
                <a:ea typeface="+mn-ea"/>
                <a:cs typeface="Arial" charset="0"/>
              </a:rPr>
              <a:t>4</a:t>
            </a:r>
            <a:r>
              <a:rPr kumimoji="0" lang="en-US" altLang="zh-CN" sz="1400" b="1" i="0" u="none" strike="noStrike" kern="0" cap="none" spc="0" normalizeH="0" baseline="0" noProof="0" dirty="0" smtClean="0">
                <a:ln>
                  <a:noFill/>
                </a:ln>
                <a:solidFill>
                  <a:srgbClr val="FFFFFF"/>
                </a:solidFill>
                <a:effectLst/>
                <a:uLnTx/>
                <a:uFillTx/>
                <a:latin typeface="+mn-ea"/>
                <a:ea typeface="+mn-ea"/>
                <a:cs typeface="Arial" charset="0"/>
              </a:rPr>
              <a:t>.</a:t>
            </a:r>
            <a:r>
              <a:rPr kumimoji="0" lang="zh-CN" altLang="en-US" sz="1400" b="1" i="0" u="none" strike="noStrike" kern="0" cap="none" spc="0" normalizeH="0" baseline="0" noProof="0" dirty="0" smtClean="0">
                <a:ln>
                  <a:noFill/>
                </a:ln>
                <a:solidFill>
                  <a:srgbClr val="FFFFFF"/>
                </a:solidFill>
                <a:effectLst/>
                <a:uLnTx/>
                <a:uFillTx/>
                <a:latin typeface="+mn-ea"/>
                <a:ea typeface="+mn-ea"/>
                <a:cs typeface="Arial" charset="0"/>
              </a:rPr>
              <a:t>监测评估</a:t>
            </a:r>
            <a:r>
              <a:rPr kumimoji="0" lang="en-US" altLang="zh-CN" sz="1400" b="1" i="0" u="none" strike="noStrike" kern="0" cap="none" spc="0" normalizeH="0" baseline="0" noProof="0" dirty="0" smtClean="0">
                <a:ln>
                  <a:noFill/>
                </a:ln>
                <a:solidFill>
                  <a:srgbClr val="FFFFFF"/>
                </a:solidFill>
                <a:effectLst/>
                <a:uLnTx/>
                <a:uFillTx/>
                <a:latin typeface="+mn-ea"/>
                <a:ea typeface="+mn-ea"/>
                <a:cs typeface="Arial" charset="0"/>
              </a:rPr>
              <a:t>——</a:t>
            </a:r>
            <a:r>
              <a:rPr kumimoji="0" lang="zh-CN" altLang="en-US" sz="1400" b="1" i="0" u="none" strike="noStrike" kern="0" cap="none" spc="0" normalizeH="0" baseline="0" noProof="0" dirty="0" smtClean="0">
                <a:ln>
                  <a:noFill/>
                </a:ln>
                <a:solidFill>
                  <a:srgbClr val="FFFFFF"/>
                </a:solidFill>
                <a:effectLst/>
                <a:uLnTx/>
                <a:uFillTx/>
                <a:latin typeface="+mn-ea"/>
                <a:ea typeface="+mn-ea"/>
                <a:cs typeface="Arial" charset="0"/>
              </a:rPr>
              <a:t>理解取得的阶段性成果和差距，调整方向</a:t>
            </a:r>
            <a:endParaRPr kumimoji="0" lang="zh-CN" altLang="en-US" sz="1400" b="1" i="0" u="none" strike="noStrike" kern="0" cap="none" spc="0" normalizeH="0" baseline="0" noProof="0" dirty="0">
              <a:ln>
                <a:noFill/>
              </a:ln>
              <a:solidFill>
                <a:srgbClr val="FFFFFF"/>
              </a:solidFill>
              <a:effectLst/>
              <a:uLnTx/>
              <a:uFillTx/>
              <a:latin typeface="+mn-ea"/>
              <a:ea typeface="+mn-ea"/>
              <a:cs typeface="Arial" charset="0"/>
            </a:endParaRPr>
          </a:p>
        </p:txBody>
      </p:sp>
      <p:grpSp>
        <p:nvGrpSpPr>
          <p:cNvPr id="23" name="组合 22"/>
          <p:cNvGrpSpPr/>
          <p:nvPr/>
        </p:nvGrpSpPr>
        <p:grpSpPr>
          <a:xfrm>
            <a:off x="5663952" y="2926056"/>
            <a:ext cx="6050842" cy="1007000"/>
            <a:chOff x="5951984" y="2638024"/>
            <a:chExt cx="6050842" cy="1007000"/>
          </a:xfrm>
        </p:grpSpPr>
        <p:sp>
          <p:nvSpPr>
            <p:cNvPr id="18" name="圆角矩形 17"/>
            <p:cNvSpPr/>
            <p:nvPr/>
          </p:nvSpPr>
          <p:spPr>
            <a:xfrm>
              <a:off x="6672064" y="3127585"/>
              <a:ext cx="5330762" cy="479553"/>
            </a:xfrm>
            <a:prstGeom prst="roundRect">
              <a:avLst>
                <a:gd name="adj" fmla="val 16670"/>
              </a:avLst>
            </a:prstGeom>
            <a:noFill/>
            <a:ln w="28575">
              <a:solidFill>
                <a:srgbClr val="C00000"/>
              </a:solid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cs typeface="Arial" charset="0"/>
                </a:rPr>
                <a:t> </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14" name="圆角矩形 13"/>
            <p:cNvSpPr/>
            <p:nvPr/>
          </p:nvSpPr>
          <p:spPr>
            <a:xfrm>
              <a:off x="6708067" y="2669497"/>
              <a:ext cx="5294759" cy="937643"/>
            </a:xfrm>
            <a:prstGeom prst="roundRect">
              <a:avLst>
                <a:gd name="adj" fmla="val 16670"/>
              </a:avLst>
            </a:prstGeom>
            <a:noFill/>
            <a:ln w="28575">
              <a:solidFill>
                <a:schemeClr val="accent6">
                  <a:lumMod val="75000"/>
                </a:schemeClr>
              </a:solid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ea typeface="+mn-ea"/>
                  <a:cs typeface="Arial" charset="0"/>
                </a:rPr>
                <a:t> </a:t>
              </a:r>
              <a:endParaRPr kumimoji="0" lang="zh-CN" altLang="en-US" sz="1600" b="1" i="0" u="none" strike="noStrike" kern="0" cap="none" spc="0" normalizeH="0" baseline="0" noProof="0" dirty="0">
                <a:ln>
                  <a:noFill/>
                </a:ln>
                <a:solidFill>
                  <a:srgbClr val="FFFFFF"/>
                </a:solidFill>
                <a:effectLst/>
                <a:uLnTx/>
                <a:uFillTx/>
                <a:latin typeface="+mn-ea"/>
                <a:ea typeface="+mn-ea"/>
                <a:cs typeface="Arial" charset="0"/>
              </a:endParaRPr>
            </a:p>
          </p:txBody>
        </p:sp>
        <p:sp>
          <p:nvSpPr>
            <p:cNvPr id="16" name="圆角矩形 15"/>
            <p:cNvSpPr/>
            <p:nvPr/>
          </p:nvSpPr>
          <p:spPr>
            <a:xfrm>
              <a:off x="6023993" y="2658764"/>
              <a:ext cx="2340261" cy="479553"/>
            </a:xfrm>
            <a:prstGeom prst="roundRect">
              <a:avLst>
                <a:gd name="adj" fmla="val 16670"/>
              </a:avLst>
            </a:prstGeom>
            <a:solidFill>
              <a:srgbClr val="C00000"/>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cs typeface="Arial" charset="0"/>
                </a:rPr>
                <a:t> WA</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17" name="圆角矩形 16"/>
            <p:cNvSpPr/>
            <p:nvPr/>
          </p:nvSpPr>
          <p:spPr>
            <a:xfrm>
              <a:off x="6023992" y="3127586"/>
              <a:ext cx="2340261" cy="479553"/>
            </a:xfrm>
            <a:prstGeom prst="roundRect">
              <a:avLst>
                <a:gd name="adj" fmla="val 16670"/>
              </a:avLst>
            </a:prstGeom>
            <a:solidFill>
              <a:schemeClr val="accent5">
                <a:lumMod val="60000"/>
                <a:lumOff val="40000"/>
              </a:schemeClr>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cs typeface="Arial" charset="0"/>
                </a:rPr>
                <a:t> </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15" name="圆角矩形 14"/>
            <p:cNvSpPr/>
            <p:nvPr/>
          </p:nvSpPr>
          <p:spPr>
            <a:xfrm>
              <a:off x="5951984" y="2638024"/>
              <a:ext cx="1544117" cy="1007000"/>
            </a:xfrm>
            <a:prstGeom prst="roundRect">
              <a:avLst>
                <a:gd name="adj" fmla="val 16670"/>
              </a:avLst>
            </a:prstGeom>
            <a:ln>
              <a:no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kern="0" dirty="0" smtClean="0">
                  <a:solidFill>
                    <a:srgbClr val="FFFFFF"/>
                  </a:solidFill>
                  <a:latin typeface="+mn-ea"/>
                  <a:cs typeface="Arial" charset="0"/>
                </a:rPr>
                <a:t>目标沟通对象和对应需求</a:t>
              </a:r>
              <a:endParaRPr lang="en-US" altLang="zh-CN" sz="1600" b="1" kern="0" dirty="0" smtClean="0">
                <a:solidFill>
                  <a:srgbClr val="FFFFFF"/>
                </a:solidFill>
                <a:latin typeface="+mn-ea"/>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b="1" kern="0" dirty="0" smtClean="0">
                  <a:solidFill>
                    <a:srgbClr val="FFFFFF"/>
                  </a:solidFill>
                  <a:latin typeface="+mn-ea"/>
                  <a:cs typeface="Arial" charset="0"/>
                </a:rPr>
                <a:t>WHO</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19" name="矩形 18"/>
            <p:cNvSpPr/>
            <p:nvPr/>
          </p:nvSpPr>
          <p:spPr>
            <a:xfrm>
              <a:off x="7536160" y="2708976"/>
              <a:ext cx="595035" cy="338554"/>
            </a:xfrm>
            <a:prstGeom prst="rect">
              <a:avLst/>
            </a:prstGeom>
          </p:spPr>
          <p:txBody>
            <a:bodyPr wrap="none">
              <a:spAutoFit/>
            </a:bodyPr>
            <a:lstStyle/>
            <a:p>
              <a:r>
                <a:rPr lang="zh-CN" altLang="en-US" sz="1600" b="1" dirty="0">
                  <a:solidFill>
                    <a:schemeClr val="bg1"/>
                  </a:solidFill>
                  <a:latin typeface="+mn-ea"/>
                  <a:ea typeface="+mn-ea"/>
                </a:rPr>
                <a:t>内</a:t>
              </a:r>
              <a:r>
                <a:rPr lang="zh-CN" altLang="en-US" sz="1600" b="1" dirty="0" smtClean="0">
                  <a:solidFill>
                    <a:schemeClr val="bg1"/>
                  </a:solidFill>
                  <a:latin typeface="+mn-ea"/>
                  <a:ea typeface="+mn-ea"/>
                </a:rPr>
                <a:t>部</a:t>
              </a:r>
              <a:endParaRPr lang="zh-CN" altLang="en-US" sz="1600" b="1" dirty="0">
                <a:solidFill>
                  <a:schemeClr val="bg1"/>
                </a:solidFill>
                <a:latin typeface="+mn-ea"/>
                <a:ea typeface="+mn-ea"/>
              </a:endParaRPr>
            </a:p>
          </p:txBody>
        </p:sp>
        <p:sp>
          <p:nvSpPr>
            <p:cNvPr id="20" name="矩形 19"/>
            <p:cNvSpPr/>
            <p:nvPr/>
          </p:nvSpPr>
          <p:spPr>
            <a:xfrm>
              <a:off x="7587456" y="3162454"/>
              <a:ext cx="595035" cy="338554"/>
            </a:xfrm>
            <a:prstGeom prst="rect">
              <a:avLst/>
            </a:prstGeom>
          </p:spPr>
          <p:txBody>
            <a:bodyPr wrap="none">
              <a:spAutoFit/>
            </a:bodyPr>
            <a:lstStyle/>
            <a:p>
              <a:r>
                <a:rPr lang="zh-CN" altLang="en-US" sz="1600" b="1" dirty="0">
                  <a:solidFill>
                    <a:schemeClr val="bg1"/>
                  </a:solidFill>
                  <a:latin typeface="+mn-ea"/>
                  <a:ea typeface="+mn-ea"/>
                </a:rPr>
                <a:t>外</a:t>
              </a:r>
              <a:r>
                <a:rPr lang="zh-CN" altLang="en-US" sz="1600" b="1" dirty="0" smtClean="0">
                  <a:solidFill>
                    <a:schemeClr val="bg1"/>
                  </a:solidFill>
                  <a:latin typeface="+mn-ea"/>
                  <a:ea typeface="+mn-ea"/>
                </a:rPr>
                <a:t>部</a:t>
              </a:r>
              <a:endParaRPr lang="zh-CN" altLang="en-US" sz="1600" b="1" dirty="0">
                <a:solidFill>
                  <a:schemeClr val="bg1"/>
                </a:solidFill>
                <a:latin typeface="+mn-ea"/>
                <a:ea typeface="+mn-ea"/>
              </a:endParaRPr>
            </a:p>
          </p:txBody>
        </p:sp>
        <p:sp>
          <p:nvSpPr>
            <p:cNvPr id="21" name="矩形 20"/>
            <p:cNvSpPr/>
            <p:nvPr/>
          </p:nvSpPr>
          <p:spPr>
            <a:xfrm>
              <a:off x="8820105" y="3248086"/>
              <a:ext cx="3108543" cy="276999"/>
            </a:xfrm>
            <a:prstGeom prst="rect">
              <a:avLst/>
            </a:prstGeom>
          </p:spPr>
          <p:txBody>
            <a:bodyPr wrap="none">
              <a:spAutoFit/>
            </a:bodyPr>
            <a:lstStyle/>
            <a:p>
              <a:pPr algn="r"/>
              <a:r>
                <a:rPr lang="zh-CN" altLang="en-US" sz="1200" dirty="0">
                  <a:solidFill>
                    <a:schemeClr val="accent6">
                      <a:lumMod val="75000"/>
                    </a:schemeClr>
                  </a:solidFill>
                  <a:latin typeface="+mn-ea"/>
                  <a:ea typeface="+mn-ea"/>
                </a:rPr>
                <a:t>根据</a:t>
              </a:r>
              <a:r>
                <a:rPr lang="zh-CN" altLang="en-US" sz="1200" dirty="0" smtClean="0">
                  <a:solidFill>
                    <a:schemeClr val="accent6">
                      <a:lumMod val="75000"/>
                    </a:schemeClr>
                  </a:solidFill>
                  <a:latin typeface="+mn-ea"/>
                  <a:ea typeface="+mn-ea"/>
                </a:rPr>
                <a:t>机构</a:t>
              </a:r>
              <a:r>
                <a:rPr lang="zh-CN" altLang="en-US" sz="1200" dirty="0">
                  <a:solidFill>
                    <a:schemeClr val="accent6">
                      <a:lumMod val="75000"/>
                    </a:schemeClr>
                  </a:solidFill>
                  <a:latin typeface="+mn-ea"/>
                  <a:ea typeface="+mn-ea"/>
                </a:rPr>
                <a:t>愿</a:t>
              </a:r>
              <a:r>
                <a:rPr lang="zh-CN" altLang="en-US" sz="1200" dirty="0" smtClean="0">
                  <a:solidFill>
                    <a:schemeClr val="accent6">
                      <a:lumMod val="75000"/>
                    </a:schemeClr>
                  </a:solidFill>
                  <a:latin typeface="+mn-ea"/>
                  <a:ea typeface="+mn-ea"/>
                </a:rPr>
                <a:t>景使命和核心业务确立</a:t>
              </a:r>
              <a:r>
                <a:rPr lang="zh-CN" altLang="en-US" sz="1200" dirty="0">
                  <a:solidFill>
                    <a:schemeClr val="accent6">
                      <a:lumMod val="75000"/>
                    </a:schemeClr>
                  </a:solidFill>
                  <a:latin typeface="+mn-ea"/>
                  <a:ea typeface="+mn-ea"/>
                </a:rPr>
                <a:t>沟通对象</a:t>
              </a:r>
            </a:p>
          </p:txBody>
        </p:sp>
        <p:sp>
          <p:nvSpPr>
            <p:cNvPr id="22" name="矩形 21"/>
            <p:cNvSpPr/>
            <p:nvPr/>
          </p:nvSpPr>
          <p:spPr>
            <a:xfrm>
              <a:off x="9969330" y="2815386"/>
              <a:ext cx="2031325" cy="276999"/>
            </a:xfrm>
            <a:prstGeom prst="rect">
              <a:avLst/>
            </a:prstGeom>
          </p:spPr>
          <p:txBody>
            <a:bodyPr wrap="none">
              <a:spAutoFit/>
            </a:bodyPr>
            <a:lstStyle/>
            <a:p>
              <a:pPr algn="r"/>
              <a:r>
                <a:rPr lang="zh-CN" altLang="en-US" sz="1200" dirty="0" smtClean="0">
                  <a:solidFill>
                    <a:schemeClr val="accent6">
                      <a:lumMod val="75000"/>
                    </a:schemeClr>
                  </a:solidFill>
                  <a:latin typeface="+mn-ea"/>
                  <a:ea typeface="+mn-ea"/>
                </a:rPr>
                <a:t>内部打造文化，深化价值观</a:t>
              </a:r>
              <a:endParaRPr lang="zh-CN" altLang="en-US" sz="1200" dirty="0">
                <a:solidFill>
                  <a:schemeClr val="accent6">
                    <a:lumMod val="75000"/>
                  </a:schemeClr>
                </a:solidFill>
                <a:latin typeface="+mn-ea"/>
                <a:ea typeface="+mn-ea"/>
              </a:endParaRPr>
            </a:p>
          </p:txBody>
        </p:sp>
      </p:grpSp>
      <p:grpSp>
        <p:nvGrpSpPr>
          <p:cNvPr id="24" name="组合 23"/>
          <p:cNvGrpSpPr/>
          <p:nvPr/>
        </p:nvGrpSpPr>
        <p:grpSpPr>
          <a:xfrm>
            <a:off x="5663952" y="4041624"/>
            <a:ext cx="6050842" cy="1007000"/>
            <a:chOff x="5951984" y="2638024"/>
            <a:chExt cx="6050842" cy="1007000"/>
          </a:xfrm>
        </p:grpSpPr>
        <p:sp>
          <p:nvSpPr>
            <p:cNvPr id="25" name="圆角矩形 24"/>
            <p:cNvSpPr/>
            <p:nvPr/>
          </p:nvSpPr>
          <p:spPr>
            <a:xfrm>
              <a:off x="6672064" y="3127585"/>
              <a:ext cx="5330762" cy="479553"/>
            </a:xfrm>
            <a:prstGeom prst="roundRect">
              <a:avLst>
                <a:gd name="adj" fmla="val 16670"/>
              </a:avLst>
            </a:prstGeom>
            <a:noFill/>
            <a:ln w="28575">
              <a:solidFill>
                <a:srgbClr val="C00000"/>
              </a:solid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cs typeface="Arial" charset="0"/>
                </a:rPr>
                <a:t> </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26" name="圆角矩形 25"/>
            <p:cNvSpPr/>
            <p:nvPr/>
          </p:nvSpPr>
          <p:spPr>
            <a:xfrm>
              <a:off x="6708067" y="2669497"/>
              <a:ext cx="5294759" cy="937643"/>
            </a:xfrm>
            <a:prstGeom prst="roundRect">
              <a:avLst>
                <a:gd name="adj" fmla="val 16670"/>
              </a:avLst>
            </a:prstGeom>
            <a:noFill/>
            <a:ln w="28575">
              <a:solidFill>
                <a:schemeClr val="accent6">
                  <a:lumMod val="75000"/>
                </a:schemeClr>
              </a:solid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ea typeface="+mn-ea"/>
                  <a:cs typeface="Arial" charset="0"/>
                </a:rPr>
                <a:t> </a:t>
              </a:r>
              <a:endParaRPr kumimoji="0" lang="zh-CN" altLang="en-US" sz="1600" b="1" i="0" u="none" strike="noStrike" kern="0" cap="none" spc="0" normalizeH="0" baseline="0" noProof="0" dirty="0">
                <a:ln>
                  <a:noFill/>
                </a:ln>
                <a:solidFill>
                  <a:srgbClr val="FFFFFF"/>
                </a:solidFill>
                <a:effectLst/>
                <a:uLnTx/>
                <a:uFillTx/>
                <a:latin typeface="+mn-ea"/>
                <a:ea typeface="+mn-ea"/>
                <a:cs typeface="Arial" charset="0"/>
              </a:endParaRPr>
            </a:p>
          </p:txBody>
        </p:sp>
        <p:sp>
          <p:nvSpPr>
            <p:cNvPr id="27" name="圆角矩形 26"/>
            <p:cNvSpPr/>
            <p:nvPr/>
          </p:nvSpPr>
          <p:spPr>
            <a:xfrm>
              <a:off x="6023993" y="2658764"/>
              <a:ext cx="2340261" cy="479553"/>
            </a:xfrm>
            <a:prstGeom prst="roundRect">
              <a:avLst>
                <a:gd name="adj" fmla="val 16670"/>
              </a:avLst>
            </a:prstGeom>
            <a:solidFill>
              <a:srgbClr val="C00000"/>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cs typeface="Arial" charset="0"/>
                </a:rPr>
                <a:t> WA</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28" name="圆角矩形 27"/>
            <p:cNvSpPr/>
            <p:nvPr/>
          </p:nvSpPr>
          <p:spPr>
            <a:xfrm>
              <a:off x="6023992" y="3127586"/>
              <a:ext cx="2340261" cy="479553"/>
            </a:xfrm>
            <a:prstGeom prst="roundRect">
              <a:avLst>
                <a:gd name="adj" fmla="val 16670"/>
              </a:avLst>
            </a:prstGeom>
            <a:solidFill>
              <a:schemeClr val="accent5">
                <a:lumMod val="60000"/>
                <a:lumOff val="40000"/>
              </a:schemeClr>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cs typeface="Arial" charset="0"/>
                </a:rPr>
                <a:t> </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29" name="圆角矩形 28"/>
            <p:cNvSpPr/>
            <p:nvPr/>
          </p:nvSpPr>
          <p:spPr>
            <a:xfrm>
              <a:off x="5951984" y="2638024"/>
              <a:ext cx="1544117" cy="1007000"/>
            </a:xfrm>
            <a:prstGeom prst="roundRect">
              <a:avLst>
                <a:gd name="adj" fmla="val 16670"/>
              </a:avLst>
            </a:prstGeom>
            <a:ln>
              <a:no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kern="0" dirty="0" smtClean="0">
                  <a:solidFill>
                    <a:srgbClr val="FFFFFF"/>
                  </a:solidFill>
                  <a:latin typeface="+mn-ea"/>
                  <a:cs typeface="Arial" charset="0"/>
                </a:rPr>
                <a:t>传播内容构架</a:t>
              </a:r>
              <a:endParaRPr lang="en-US" altLang="zh-CN" sz="1600" b="1" kern="0" dirty="0" smtClean="0">
                <a:solidFill>
                  <a:srgbClr val="FFFFFF"/>
                </a:solidFill>
                <a:latin typeface="+mn-ea"/>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b="1" kern="0" dirty="0" smtClean="0">
                  <a:solidFill>
                    <a:srgbClr val="FFFFFF"/>
                  </a:solidFill>
                  <a:latin typeface="+mn-ea"/>
                  <a:cs typeface="Arial" charset="0"/>
                </a:rPr>
                <a:t>WHAT</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30" name="矩形 29"/>
            <p:cNvSpPr/>
            <p:nvPr/>
          </p:nvSpPr>
          <p:spPr>
            <a:xfrm>
              <a:off x="7536160" y="2708976"/>
              <a:ext cx="595035" cy="338554"/>
            </a:xfrm>
            <a:prstGeom prst="rect">
              <a:avLst/>
            </a:prstGeom>
          </p:spPr>
          <p:txBody>
            <a:bodyPr wrap="none">
              <a:spAutoFit/>
            </a:bodyPr>
            <a:lstStyle/>
            <a:p>
              <a:r>
                <a:rPr lang="zh-CN" altLang="en-US" sz="1600" b="1" dirty="0" smtClean="0">
                  <a:solidFill>
                    <a:schemeClr val="bg1"/>
                  </a:solidFill>
                  <a:latin typeface="+mn-ea"/>
                  <a:ea typeface="+mn-ea"/>
                </a:rPr>
                <a:t>机构</a:t>
              </a:r>
              <a:endParaRPr lang="zh-CN" altLang="en-US" sz="1600" b="1" dirty="0">
                <a:solidFill>
                  <a:schemeClr val="bg1"/>
                </a:solidFill>
                <a:latin typeface="+mn-ea"/>
                <a:ea typeface="+mn-ea"/>
              </a:endParaRPr>
            </a:p>
          </p:txBody>
        </p:sp>
        <p:sp>
          <p:nvSpPr>
            <p:cNvPr id="31" name="矩形 30"/>
            <p:cNvSpPr/>
            <p:nvPr/>
          </p:nvSpPr>
          <p:spPr>
            <a:xfrm>
              <a:off x="7587456" y="3162454"/>
              <a:ext cx="595035" cy="338554"/>
            </a:xfrm>
            <a:prstGeom prst="rect">
              <a:avLst/>
            </a:prstGeom>
          </p:spPr>
          <p:txBody>
            <a:bodyPr wrap="none">
              <a:spAutoFit/>
            </a:bodyPr>
            <a:lstStyle/>
            <a:p>
              <a:r>
                <a:rPr lang="zh-CN" altLang="en-US" sz="1600" b="1" dirty="0">
                  <a:solidFill>
                    <a:schemeClr val="bg1"/>
                  </a:solidFill>
                  <a:latin typeface="+mn-ea"/>
                  <a:ea typeface="+mn-ea"/>
                </a:rPr>
                <a:t>业务</a:t>
              </a:r>
            </a:p>
          </p:txBody>
        </p:sp>
        <p:sp>
          <p:nvSpPr>
            <p:cNvPr id="32" name="矩形 31"/>
            <p:cNvSpPr/>
            <p:nvPr/>
          </p:nvSpPr>
          <p:spPr>
            <a:xfrm>
              <a:off x="8544271" y="2708920"/>
              <a:ext cx="3456385" cy="276999"/>
            </a:xfrm>
            <a:prstGeom prst="rect">
              <a:avLst/>
            </a:prstGeom>
          </p:spPr>
          <p:txBody>
            <a:bodyPr wrap="square">
              <a:spAutoFit/>
            </a:bodyPr>
            <a:lstStyle/>
            <a:p>
              <a:pPr algn="r"/>
              <a:r>
                <a:rPr lang="zh-CN" altLang="en-US" sz="1200" dirty="0" smtClean="0">
                  <a:solidFill>
                    <a:schemeClr val="accent6">
                      <a:lumMod val="75000"/>
                    </a:schemeClr>
                  </a:solidFill>
                  <a:latin typeface="+mn-ea"/>
                  <a:ea typeface="+mn-ea"/>
                </a:rPr>
                <a:t>传播内容架构、调性及相应内容</a:t>
              </a:r>
              <a:endParaRPr lang="zh-CN" altLang="en-US" sz="1200" dirty="0">
                <a:solidFill>
                  <a:schemeClr val="accent6">
                    <a:lumMod val="75000"/>
                  </a:schemeClr>
                </a:solidFill>
                <a:latin typeface="+mn-ea"/>
                <a:ea typeface="+mn-ea"/>
              </a:endParaRPr>
            </a:p>
          </p:txBody>
        </p:sp>
        <p:sp>
          <p:nvSpPr>
            <p:cNvPr id="33" name="矩形 32"/>
            <p:cNvSpPr/>
            <p:nvPr/>
          </p:nvSpPr>
          <p:spPr>
            <a:xfrm>
              <a:off x="8688287" y="3188561"/>
              <a:ext cx="3312369" cy="276999"/>
            </a:xfrm>
            <a:prstGeom prst="rect">
              <a:avLst/>
            </a:prstGeom>
          </p:spPr>
          <p:txBody>
            <a:bodyPr wrap="square">
              <a:spAutoFit/>
            </a:bodyPr>
            <a:lstStyle/>
            <a:p>
              <a:pPr algn="r"/>
              <a:r>
                <a:rPr lang="zh-CN" altLang="en-US" sz="1200" dirty="0">
                  <a:solidFill>
                    <a:schemeClr val="accent6">
                      <a:lumMod val="75000"/>
                    </a:schemeClr>
                  </a:solidFill>
                  <a:latin typeface="+mn-ea"/>
                  <a:ea typeface="+mn-ea"/>
                </a:rPr>
                <a:t>传播内容架构、调性及相应</a:t>
              </a:r>
              <a:r>
                <a:rPr lang="zh-CN" altLang="en-US" sz="1200" dirty="0" smtClean="0">
                  <a:solidFill>
                    <a:schemeClr val="accent6">
                      <a:lumMod val="75000"/>
                    </a:schemeClr>
                  </a:solidFill>
                  <a:latin typeface="+mn-ea"/>
                  <a:ea typeface="+mn-ea"/>
                </a:rPr>
                <a:t>内容</a:t>
              </a:r>
              <a:endParaRPr lang="zh-CN" altLang="en-US" sz="1200" dirty="0">
                <a:solidFill>
                  <a:schemeClr val="accent6">
                    <a:lumMod val="75000"/>
                  </a:schemeClr>
                </a:solidFill>
                <a:latin typeface="+mn-ea"/>
                <a:ea typeface="+mn-ea"/>
              </a:endParaRPr>
            </a:p>
          </p:txBody>
        </p:sp>
      </p:grpSp>
      <p:grpSp>
        <p:nvGrpSpPr>
          <p:cNvPr id="34" name="组合 33"/>
          <p:cNvGrpSpPr/>
          <p:nvPr/>
        </p:nvGrpSpPr>
        <p:grpSpPr>
          <a:xfrm>
            <a:off x="5663952" y="5157192"/>
            <a:ext cx="6050842" cy="1007000"/>
            <a:chOff x="5951984" y="2638024"/>
            <a:chExt cx="6050842" cy="1007000"/>
          </a:xfrm>
        </p:grpSpPr>
        <p:sp>
          <p:nvSpPr>
            <p:cNvPr id="35" name="圆角矩形 34"/>
            <p:cNvSpPr/>
            <p:nvPr/>
          </p:nvSpPr>
          <p:spPr>
            <a:xfrm>
              <a:off x="6672064" y="3127585"/>
              <a:ext cx="5330762" cy="479553"/>
            </a:xfrm>
            <a:prstGeom prst="roundRect">
              <a:avLst>
                <a:gd name="adj" fmla="val 16670"/>
              </a:avLst>
            </a:prstGeom>
            <a:noFill/>
            <a:ln w="28575">
              <a:solidFill>
                <a:srgbClr val="C00000"/>
              </a:solid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cs typeface="Arial" charset="0"/>
                </a:rPr>
                <a:t> </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36" name="圆角矩形 35"/>
            <p:cNvSpPr/>
            <p:nvPr/>
          </p:nvSpPr>
          <p:spPr>
            <a:xfrm>
              <a:off x="6708067" y="2669497"/>
              <a:ext cx="5294759" cy="937643"/>
            </a:xfrm>
            <a:prstGeom prst="roundRect">
              <a:avLst>
                <a:gd name="adj" fmla="val 16670"/>
              </a:avLst>
            </a:prstGeom>
            <a:noFill/>
            <a:ln w="28575">
              <a:solidFill>
                <a:schemeClr val="accent6">
                  <a:lumMod val="75000"/>
                </a:schemeClr>
              </a:solid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ea typeface="+mn-ea"/>
                  <a:cs typeface="Arial" charset="0"/>
                </a:rPr>
                <a:t> </a:t>
              </a:r>
              <a:endParaRPr kumimoji="0" lang="zh-CN" altLang="en-US" sz="1600" b="1" i="0" u="none" strike="noStrike" kern="0" cap="none" spc="0" normalizeH="0" baseline="0" noProof="0" dirty="0">
                <a:ln>
                  <a:noFill/>
                </a:ln>
                <a:solidFill>
                  <a:srgbClr val="FFFFFF"/>
                </a:solidFill>
                <a:effectLst/>
                <a:uLnTx/>
                <a:uFillTx/>
                <a:latin typeface="+mn-ea"/>
                <a:ea typeface="+mn-ea"/>
                <a:cs typeface="Arial" charset="0"/>
              </a:endParaRPr>
            </a:p>
          </p:txBody>
        </p:sp>
        <p:sp>
          <p:nvSpPr>
            <p:cNvPr id="37" name="圆角矩形 36"/>
            <p:cNvSpPr/>
            <p:nvPr/>
          </p:nvSpPr>
          <p:spPr>
            <a:xfrm>
              <a:off x="6023993" y="2658764"/>
              <a:ext cx="2340261" cy="479553"/>
            </a:xfrm>
            <a:prstGeom prst="roundRect">
              <a:avLst>
                <a:gd name="adj" fmla="val 16670"/>
              </a:avLst>
            </a:prstGeom>
            <a:solidFill>
              <a:srgbClr val="C00000"/>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cs typeface="Arial" charset="0"/>
                </a:rPr>
                <a:t> WA</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38" name="圆角矩形 37"/>
            <p:cNvSpPr/>
            <p:nvPr/>
          </p:nvSpPr>
          <p:spPr>
            <a:xfrm>
              <a:off x="6023992" y="3127586"/>
              <a:ext cx="2340261" cy="479553"/>
            </a:xfrm>
            <a:prstGeom prst="roundRect">
              <a:avLst>
                <a:gd name="adj" fmla="val 16670"/>
              </a:avLst>
            </a:prstGeom>
            <a:solidFill>
              <a:schemeClr val="accent5">
                <a:lumMod val="60000"/>
                <a:lumOff val="40000"/>
              </a:schemeClr>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mn-ea"/>
                  <a:cs typeface="Arial" charset="0"/>
                </a:rPr>
                <a:t> </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39" name="圆角矩形 38"/>
            <p:cNvSpPr/>
            <p:nvPr/>
          </p:nvSpPr>
          <p:spPr>
            <a:xfrm>
              <a:off x="5951984" y="2638024"/>
              <a:ext cx="1544117" cy="1007000"/>
            </a:xfrm>
            <a:prstGeom prst="roundRect">
              <a:avLst>
                <a:gd name="adj" fmla="val 16670"/>
              </a:avLst>
            </a:prstGeom>
            <a:ln>
              <a:noFill/>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kern="0" dirty="0" smtClean="0">
                  <a:solidFill>
                    <a:srgbClr val="FFFFFF"/>
                  </a:solidFill>
                  <a:latin typeface="+mn-ea"/>
                  <a:cs typeface="Arial" charset="0"/>
                </a:rPr>
                <a:t>传播互动方式</a:t>
              </a:r>
              <a:r>
                <a:rPr lang="en-US" altLang="zh-CN" sz="1600" b="1" kern="0" dirty="0" smtClean="0">
                  <a:solidFill>
                    <a:srgbClr val="FFFFFF"/>
                  </a:solidFill>
                  <a:latin typeface="+mn-ea"/>
                  <a:cs typeface="Arial" charset="0"/>
                </a:rPr>
                <a:t>HOW</a:t>
              </a:r>
              <a:endParaRPr kumimoji="0" lang="zh-CN" altLang="en-US" sz="1600" b="1" i="0" u="none" strike="noStrike" kern="0" cap="none" spc="0" normalizeH="0" baseline="0" noProof="0" dirty="0">
                <a:ln>
                  <a:noFill/>
                </a:ln>
                <a:solidFill>
                  <a:srgbClr val="FFFFFF"/>
                </a:solidFill>
                <a:effectLst/>
                <a:uLnTx/>
                <a:uFillTx/>
                <a:latin typeface="+mn-ea"/>
                <a:cs typeface="Arial" charset="0"/>
              </a:endParaRPr>
            </a:p>
          </p:txBody>
        </p:sp>
        <p:sp>
          <p:nvSpPr>
            <p:cNvPr id="40" name="矩形 39"/>
            <p:cNvSpPr/>
            <p:nvPr/>
          </p:nvSpPr>
          <p:spPr>
            <a:xfrm>
              <a:off x="7536160" y="2708976"/>
              <a:ext cx="595035" cy="338554"/>
            </a:xfrm>
            <a:prstGeom prst="rect">
              <a:avLst/>
            </a:prstGeom>
          </p:spPr>
          <p:txBody>
            <a:bodyPr wrap="none">
              <a:spAutoFit/>
            </a:bodyPr>
            <a:lstStyle/>
            <a:p>
              <a:r>
                <a:rPr lang="zh-CN" altLang="en-US" sz="1600" b="1" dirty="0" smtClean="0">
                  <a:solidFill>
                    <a:schemeClr val="bg1"/>
                  </a:solidFill>
                  <a:latin typeface="+mn-ea"/>
                  <a:ea typeface="+mn-ea"/>
                </a:rPr>
                <a:t>渠道</a:t>
              </a:r>
              <a:endParaRPr lang="zh-CN" altLang="en-US" sz="1600" b="1" dirty="0">
                <a:solidFill>
                  <a:schemeClr val="bg1"/>
                </a:solidFill>
                <a:latin typeface="+mn-ea"/>
                <a:ea typeface="+mn-ea"/>
              </a:endParaRPr>
            </a:p>
          </p:txBody>
        </p:sp>
        <p:sp>
          <p:nvSpPr>
            <p:cNvPr id="41" name="矩形 40"/>
            <p:cNvSpPr/>
            <p:nvPr/>
          </p:nvSpPr>
          <p:spPr>
            <a:xfrm>
              <a:off x="7587456" y="3162454"/>
              <a:ext cx="595035" cy="338554"/>
            </a:xfrm>
            <a:prstGeom prst="rect">
              <a:avLst/>
            </a:prstGeom>
          </p:spPr>
          <p:txBody>
            <a:bodyPr wrap="none">
              <a:spAutoFit/>
            </a:bodyPr>
            <a:lstStyle/>
            <a:p>
              <a:r>
                <a:rPr lang="zh-CN" altLang="en-US" sz="1600" b="1" dirty="0" smtClean="0">
                  <a:solidFill>
                    <a:schemeClr val="bg1"/>
                  </a:solidFill>
                  <a:latin typeface="+mn-ea"/>
                  <a:ea typeface="+mn-ea"/>
                </a:rPr>
                <a:t>规划</a:t>
              </a:r>
              <a:endParaRPr lang="zh-CN" altLang="en-US" sz="1600" b="1" dirty="0">
                <a:solidFill>
                  <a:schemeClr val="bg1"/>
                </a:solidFill>
                <a:latin typeface="+mn-ea"/>
                <a:ea typeface="+mn-ea"/>
              </a:endParaRPr>
            </a:p>
          </p:txBody>
        </p:sp>
        <p:sp>
          <p:nvSpPr>
            <p:cNvPr id="42" name="矩形 41"/>
            <p:cNvSpPr/>
            <p:nvPr/>
          </p:nvSpPr>
          <p:spPr>
            <a:xfrm>
              <a:off x="8544271" y="2708920"/>
              <a:ext cx="3456385" cy="276999"/>
            </a:xfrm>
            <a:prstGeom prst="rect">
              <a:avLst/>
            </a:prstGeom>
          </p:spPr>
          <p:txBody>
            <a:bodyPr wrap="square">
              <a:spAutoFit/>
            </a:bodyPr>
            <a:lstStyle/>
            <a:p>
              <a:pPr algn="r"/>
              <a:r>
                <a:rPr lang="zh-CN" altLang="en-US" sz="1200" dirty="0" smtClean="0">
                  <a:solidFill>
                    <a:schemeClr val="accent6">
                      <a:lumMod val="75000"/>
                    </a:schemeClr>
                  </a:solidFill>
                  <a:latin typeface="+mn-ea"/>
                  <a:ea typeface="+mn-ea"/>
                </a:rPr>
                <a:t>各传播渠道特性及筛选原则</a:t>
              </a:r>
              <a:endParaRPr lang="zh-CN" altLang="en-US" sz="1200" dirty="0">
                <a:solidFill>
                  <a:schemeClr val="accent6">
                    <a:lumMod val="75000"/>
                  </a:schemeClr>
                </a:solidFill>
                <a:latin typeface="+mn-ea"/>
                <a:ea typeface="+mn-ea"/>
              </a:endParaRPr>
            </a:p>
          </p:txBody>
        </p:sp>
        <p:sp>
          <p:nvSpPr>
            <p:cNvPr id="43" name="矩形 42"/>
            <p:cNvSpPr/>
            <p:nvPr/>
          </p:nvSpPr>
          <p:spPr>
            <a:xfrm>
              <a:off x="8688287" y="3141524"/>
              <a:ext cx="3312369" cy="461665"/>
            </a:xfrm>
            <a:prstGeom prst="rect">
              <a:avLst/>
            </a:prstGeom>
          </p:spPr>
          <p:txBody>
            <a:bodyPr wrap="square">
              <a:spAutoFit/>
            </a:bodyPr>
            <a:lstStyle/>
            <a:p>
              <a:pPr algn="r"/>
              <a:r>
                <a:rPr lang="zh-CN" altLang="en-US" sz="1200" dirty="0" smtClean="0">
                  <a:solidFill>
                    <a:schemeClr val="accent6">
                      <a:lumMod val="75000"/>
                    </a:schemeClr>
                  </a:solidFill>
                  <a:latin typeface="+mn-ea"/>
                  <a:ea typeface="+mn-ea"/>
                </a:rPr>
                <a:t>策划整合传播活动（</a:t>
              </a:r>
              <a:r>
                <a:rPr lang="en-US" altLang="zh-CN" sz="1200" dirty="0" smtClean="0">
                  <a:solidFill>
                    <a:schemeClr val="accent6">
                      <a:lumMod val="75000"/>
                    </a:schemeClr>
                  </a:solidFill>
                  <a:latin typeface="+mn-ea"/>
                  <a:ea typeface="+mn-ea"/>
                </a:rPr>
                <a:t>Campaign</a:t>
              </a:r>
              <a:r>
                <a:rPr lang="zh-CN" altLang="en-US" sz="1200" dirty="0" smtClean="0">
                  <a:solidFill>
                    <a:schemeClr val="accent6">
                      <a:lumMod val="75000"/>
                    </a:schemeClr>
                  </a:solidFill>
                  <a:latin typeface="+mn-ea"/>
                  <a:ea typeface="+mn-ea"/>
                </a:rPr>
                <a:t>）集中传播规划时间、资源、预算以及检测评估方式</a:t>
              </a:r>
              <a:endParaRPr lang="zh-CN" altLang="en-US" sz="1200" dirty="0">
                <a:solidFill>
                  <a:schemeClr val="accent6">
                    <a:lumMod val="75000"/>
                  </a:schemeClr>
                </a:solidFill>
                <a:latin typeface="+mn-ea"/>
                <a:ea typeface="+mn-ea"/>
              </a:endParaRPr>
            </a:p>
          </p:txBody>
        </p:sp>
      </p:grpSp>
      <p:sp>
        <p:nvSpPr>
          <p:cNvPr id="44" name="矩形 43"/>
          <p:cNvSpPr/>
          <p:nvPr/>
        </p:nvSpPr>
        <p:spPr>
          <a:xfrm>
            <a:off x="5951984" y="2483604"/>
            <a:ext cx="2723823" cy="369332"/>
          </a:xfrm>
          <a:prstGeom prst="rect">
            <a:avLst/>
          </a:prstGeom>
        </p:spPr>
        <p:txBody>
          <a:bodyPr wrap="none">
            <a:spAutoFit/>
          </a:bodyPr>
          <a:lstStyle/>
          <a:p>
            <a:r>
              <a:rPr lang="zh-CN" altLang="en-US" b="1" dirty="0" smtClean="0">
                <a:latin typeface="+mn-ea"/>
                <a:ea typeface="+mn-ea"/>
              </a:rPr>
              <a:t>落实到品牌传播规划设计</a:t>
            </a:r>
            <a:endParaRPr lang="zh-CN" altLang="en-US" b="1" dirty="0">
              <a:latin typeface="+mn-ea"/>
              <a:ea typeface="+mn-ea"/>
            </a:endParaRPr>
          </a:p>
        </p:txBody>
      </p:sp>
      <p:sp>
        <p:nvSpPr>
          <p:cNvPr id="45" name="矩形 44"/>
          <p:cNvSpPr/>
          <p:nvPr/>
        </p:nvSpPr>
        <p:spPr>
          <a:xfrm>
            <a:off x="407368" y="2477558"/>
            <a:ext cx="2492990" cy="369332"/>
          </a:xfrm>
          <a:prstGeom prst="rect">
            <a:avLst/>
          </a:prstGeom>
        </p:spPr>
        <p:txBody>
          <a:bodyPr wrap="none">
            <a:spAutoFit/>
          </a:bodyPr>
          <a:lstStyle/>
          <a:p>
            <a:r>
              <a:rPr lang="zh-CN" altLang="en-US" b="1" dirty="0" smtClean="0">
                <a:latin typeface="+mn-ea"/>
                <a:ea typeface="+mn-ea"/>
              </a:rPr>
              <a:t>具体如何策划传播规划</a:t>
            </a:r>
            <a:endParaRPr lang="zh-CN" altLang="en-US" b="1" dirty="0">
              <a:latin typeface="+mn-ea"/>
              <a:ea typeface="+mn-ea"/>
            </a:endParaRPr>
          </a:p>
        </p:txBody>
      </p:sp>
      <p:sp>
        <p:nvSpPr>
          <p:cNvPr id="46" name="等腰三角形 45"/>
          <p:cNvSpPr/>
          <p:nvPr/>
        </p:nvSpPr>
        <p:spPr>
          <a:xfrm rot="5400000">
            <a:off x="2914518" y="1396980"/>
            <a:ext cx="818348" cy="5040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5400000">
            <a:off x="6028267" y="1430623"/>
            <a:ext cx="818348" cy="5040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5400000">
            <a:off x="8965361" y="1412776"/>
            <a:ext cx="818348" cy="5040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447928" y="2348880"/>
            <a:ext cx="6482891" cy="4176464"/>
          </a:xfrm>
          <a:prstGeom prst="round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662516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zh-CN" altLang="en-US" dirty="0" smtClean="0"/>
              <a:t>目标传播对象与对应内容（</a:t>
            </a:r>
            <a:r>
              <a:rPr lang="en-US" altLang="zh-CN" dirty="0" smtClean="0"/>
              <a:t>WHO</a:t>
            </a:r>
            <a:r>
              <a:rPr lang="zh-CN" altLang="en-US" dirty="0" smtClean="0"/>
              <a:t>）</a:t>
            </a:r>
            <a:endParaRPr lang="zh-CN" altLang="en-US" dirty="0"/>
          </a:p>
        </p:txBody>
      </p:sp>
    </p:spTree>
    <p:extLst>
      <p:ext uri="{BB962C8B-B14F-4D97-AF65-F5344CB8AC3E}">
        <p14:creationId xmlns:p14="http://schemas.microsoft.com/office/powerpoint/2010/main" val="255317630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97418" y="344847"/>
            <a:ext cx="11263212" cy="424732"/>
          </a:xfrm>
        </p:spPr>
        <p:txBody>
          <a:bodyPr/>
          <a:lstStyle/>
          <a:p>
            <a:r>
              <a:rPr lang="en-US" altLang="zh-CN" sz="2400" b="1" dirty="0" smtClean="0"/>
              <a:t>WHO</a:t>
            </a:r>
            <a:r>
              <a:rPr lang="zh-CN" altLang="en-US" sz="2400" b="1" dirty="0" smtClean="0"/>
              <a:t>：对内宣贯 </a:t>
            </a:r>
            <a:r>
              <a:rPr lang="en-US" altLang="zh-CN" sz="2400" dirty="0" smtClean="0"/>
              <a:t>| </a:t>
            </a:r>
            <a:r>
              <a:rPr lang="zh-CN" altLang="en-US" sz="2400" b="1" dirty="0" smtClean="0"/>
              <a:t>在物质、制度与精神层面建立品牌仪式感、重要性与小</a:t>
            </a:r>
            <a:r>
              <a:rPr lang="zh-CN" altLang="en-US" sz="2400" b="1" dirty="0" smtClean="0"/>
              <a:t>惊喜。</a:t>
            </a:r>
            <a:endParaRPr lang="zh-CN" altLang="en-US" sz="2400" b="1" dirty="0"/>
          </a:p>
        </p:txBody>
      </p:sp>
      <p:sp>
        <p:nvSpPr>
          <p:cNvPr id="16" name="矩形 15"/>
          <p:cNvSpPr/>
          <p:nvPr/>
        </p:nvSpPr>
        <p:spPr>
          <a:xfrm>
            <a:off x="767408" y="5599466"/>
            <a:ext cx="1872208" cy="7098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FFFF"/>
                </a:solidFill>
              </a:rPr>
              <a:t>宣</a:t>
            </a:r>
            <a:r>
              <a:rPr lang="zh-CN" altLang="en-US" sz="1600" dirty="0" smtClean="0">
                <a:solidFill>
                  <a:srgbClr val="FFFFFF"/>
                </a:solidFill>
              </a:rPr>
              <a:t>贯</a:t>
            </a:r>
            <a:endParaRPr lang="en-US" altLang="zh-CN" sz="1600" dirty="0" smtClean="0">
              <a:solidFill>
                <a:srgbClr val="FFFFFF"/>
              </a:solidFill>
            </a:endParaRPr>
          </a:p>
          <a:p>
            <a:pPr algn="ctr"/>
            <a:r>
              <a:rPr lang="zh-CN" altLang="en-US" sz="1200" dirty="0" smtClean="0">
                <a:solidFill>
                  <a:srgbClr val="FFFFFF"/>
                </a:solidFill>
              </a:rPr>
              <a:t>（制度</a:t>
            </a:r>
            <a:r>
              <a:rPr lang="en-US" altLang="zh-CN" sz="1200" dirty="0" smtClean="0">
                <a:solidFill>
                  <a:srgbClr val="FFFFFF"/>
                </a:solidFill>
              </a:rPr>
              <a:t>+</a:t>
            </a:r>
            <a:r>
              <a:rPr lang="zh-CN" altLang="en-US" sz="1200" dirty="0" smtClean="0">
                <a:solidFill>
                  <a:srgbClr val="FFFFFF"/>
                </a:solidFill>
              </a:rPr>
              <a:t>仪式感与重要性）</a:t>
            </a:r>
            <a:endParaRPr lang="zh-CN" altLang="en-US" sz="1200" dirty="0">
              <a:solidFill>
                <a:srgbClr val="FFFFFF"/>
              </a:solidFill>
            </a:endParaRPr>
          </a:p>
        </p:txBody>
      </p:sp>
      <p:sp>
        <p:nvSpPr>
          <p:cNvPr id="17" name="右箭头 16"/>
          <p:cNvSpPr/>
          <p:nvPr/>
        </p:nvSpPr>
        <p:spPr>
          <a:xfrm>
            <a:off x="2801941" y="5845851"/>
            <a:ext cx="576064" cy="2535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矩形 17"/>
          <p:cNvSpPr/>
          <p:nvPr/>
        </p:nvSpPr>
        <p:spPr>
          <a:xfrm>
            <a:off x="3540331" y="5599466"/>
            <a:ext cx="1907598" cy="7098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FFFFFF"/>
                </a:solidFill>
              </a:rPr>
              <a:t>培训</a:t>
            </a:r>
          </a:p>
          <a:p>
            <a:pPr algn="ctr"/>
            <a:r>
              <a:rPr lang="zh-CN" altLang="en-US" sz="1200" dirty="0" smtClean="0">
                <a:solidFill>
                  <a:srgbClr val="FFFFFF"/>
                </a:solidFill>
              </a:rPr>
              <a:t>（ 制度</a:t>
            </a:r>
            <a:r>
              <a:rPr lang="en-US" altLang="zh-CN" sz="1200" dirty="0" smtClean="0">
                <a:solidFill>
                  <a:srgbClr val="FFFFFF"/>
                </a:solidFill>
              </a:rPr>
              <a:t>+</a:t>
            </a:r>
            <a:r>
              <a:rPr lang="zh-CN" altLang="en-US" sz="1200" dirty="0" smtClean="0">
                <a:solidFill>
                  <a:srgbClr val="FFFFFF"/>
                </a:solidFill>
              </a:rPr>
              <a:t>仪式感与重要性）</a:t>
            </a:r>
            <a:endParaRPr lang="zh-CN" altLang="en-US" sz="1200" dirty="0">
              <a:solidFill>
                <a:srgbClr val="FFFFFF"/>
              </a:solidFill>
            </a:endParaRPr>
          </a:p>
        </p:txBody>
      </p:sp>
      <p:sp>
        <p:nvSpPr>
          <p:cNvPr id="19" name="矩形 18"/>
          <p:cNvSpPr/>
          <p:nvPr/>
        </p:nvSpPr>
        <p:spPr>
          <a:xfrm>
            <a:off x="6816080" y="5599466"/>
            <a:ext cx="1656184" cy="7098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rPr>
              <a:t>执行</a:t>
            </a:r>
            <a:endParaRPr lang="zh-CN" altLang="en-US" dirty="0">
              <a:solidFill>
                <a:srgbClr val="FFFFFF"/>
              </a:solidFill>
            </a:endParaRPr>
          </a:p>
        </p:txBody>
      </p:sp>
      <p:sp>
        <p:nvSpPr>
          <p:cNvPr id="20" name="矩形 19"/>
          <p:cNvSpPr/>
          <p:nvPr/>
        </p:nvSpPr>
        <p:spPr>
          <a:xfrm>
            <a:off x="9624392" y="5599466"/>
            <a:ext cx="1872208" cy="7098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FFFFFF"/>
                </a:solidFill>
              </a:rPr>
              <a:t>考核</a:t>
            </a:r>
            <a:r>
              <a:rPr lang="en-US" altLang="zh-CN" sz="1600" dirty="0" smtClean="0">
                <a:solidFill>
                  <a:srgbClr val="FFFFFF"/>
                </a:solidFill>
              </a:rPr>
              <a:t>/</a:t>
            </a:r>
            <a:r>
              <a:rPr lang="zh-CN" altLang="en-US" sz="1600" dirty="0" smtClean="0">
                <a:solidFill>
                  <a:srgbClr val="FFFFFF"/>
                </a:solidFill>
              </a:rPr>
              <a:t>奖励</a:t>
            </a:r>
            <a:endParaRPr lang="en-US" altLang="zh-CN" sz="1600" dirty="0" smtClean="0">
              <a:solidFill>
                <a:srgbClr val="FFFFFF"/>
              </a:solidFill>
            </a:endParaRPr>
          </a:p>
          <a:p>
            <a:pPr algn="ctr"/>
            <a:r>
              <a:rPr lang="zh-CN" altLang="en-US" sz="1200" dirty="0">
                <a:solidFill>
                  <a:srgbClr val="FFFFFF"/>
                </a:solidFill>
              </a:rPr>
              <a:t>（ </a:t>
            </a:r>
            <a:r>
              <a:rPr lang="zh-CN" altLang="en-US" sz="1200" dirty="0" smtClean="0">
                <a:solidFill>
                  <a:srgbClr val="FFFFFF"/>
                </a:solidFill>
              </a:rPr>
              <a:t>物质与精神</a:t>
            </a:r>
            <a:r>
              <a:rPr lang="en-US" altLang="zh-CN" sz="1200" dirty="0" smtClean="0">
                <a:solidFill>
                  <a:srgbClr val="FFFFFF"/>
                </a:solidFill>
              </a:rPr>
              <a:t>+</a:t>
            </a:r>
            <a:r>
              <a:rPr lang="zh-CN" altLang="en-US" sz="1200" dirty="0" smtClean="0">
                <a:solidFill>
                  <a:srgbClr val="FFFFFF"/>
                </a:solidFill>
              </a:rPr>
              <a:t>仪式感与小惊喜）</a:t>
            </a:r>
            <a:endParaRPr lang="zh-CN" altLang="en-US" sz="1200" dirty="0">
              <a:solidFill>
                <a:srgbClr val="FFFFFF"/>
              </a:solidFill>
            </a:endParaRPr>
          </a:p>
        </p:txBody>
      </p:sp>
      <p:sp>
        <p:nvSpPr>
          <p:cNvPr id="21" name="右箭头 20"/>
          <p:cNvSpPr/>
          <p:nvPr/>
        </p:nvSpPr>
        <p:spPr>
          <a:xfrm>
            <a:off x="5935964" y="5845850"/>
            <a:ext cx="576064" cy="2535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右箭头 21"/>
          <p:cNvSpPr/>
          <p:nvPr/>
        </p:nvSpPr>
        <p:spPr>
          <a:xfrm>
            <a:off x="8868308" y="5852084"/>
            <a:ext cx="576064" cy="2535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aphicFrame>
        <p:nvGraphicFramePr>
          <p:cNvPr id="24" name="表格 23"/>
          <p:cNvGraphicFramePr>
            <a:graphicFrameLocks noGrp="1"/>
          </p:cNvGraphicFramePr>
          <p:nvPr>
            <p:extLst>
              <p:ext uri="{D42A27DB-BD31-4B8C-83A1-F6EECF244321}">
                <p14:modId xmlns:p14="http://schemas.microsoft.com/office/powerpoint/2010/main" val="3894258185"/>
              </p:ext>
            </p:extLst>
          </p:nvPr>
        </p:nvGraphicFramePr>
        <p:xfrm>
          <a:off x="497418" y="1244155"/>
          <a:ext cx="11263212" cy="3997269"/>
        </p:xfrm>
        <a:graphic>
          <a:graphicData uri="http://schemas.openxmlformats.org/drawingml/2006/table">
            <a:tbl>
              <a:tblPr firstRow="1" bandRow="1">
                <a:tableStyleId>{5C22544A-7EE6-4342-B048-85BDC9FD1C3A}</a:tableStyleId>
              </a:tblPr>
              <a:tblGrid>
                <a:gridCol w="1062078"/>
                <a:gridCol w="4104456"/>
                <a:gridCol w="3384376"/>
                <a:gridCol w="2712302"/>
              </a:tblGrid>
              <a:tr h="504056">
                <a:tc>
                  <a:txBody>
                    <a:bodyPr/>
                    <a:lstStyle/>
                    <a:p>
                      <a:pPr>
                        <a:lnSpc>
                          <a:spcPct val="125000"/>
                        </a:lnSpc>
                      </a:pPr>
                      <a:endParaRPr lang="zh-CN" altLang="en-US" sz="1200" dirty="0"/>
                    </a:p>
                  </a:txBody>
                  <a:tcPr anchor="ctr">
                    <a:solidFill>
                      <a:srgbClr val="3C4093"/>
                    </a:solidFill>
                  </a:tcPr>
                </a:tc>
                <a:tc>
                  <a:txBody>
                    <a:bodyPr/>
                    <a:lstStyle/>
                    <a:p>
                      <a:pPr algn="ctr">
                        <a:lnSpc>
                          <a:spcPct val="125000"/>
                        </a:lnSpc>
                      </a:pPr>
                      <a:r>
                        <a:rPr lang="zh-CN" altLang="en-US" sz="1400" dirty="0" smtClean="0"/>
                        <a:t>物质层面</a:t>
                      </a:r>
                      <a:endParaRPr lang="zh-CN" altLang="en-US" sz="1400" dirty="0"/>
                    </a:p>
                  </a:txBody>
                  <a:tcPr anchor="ctr">
                    <a:solidFill>
                      <a:srgbClr val="3C4093"/>
                    </a:solidFill>
                  </a:tcPr>
                </a:tc>
                <a:tc>
                  <a:txBody>
                    <a:bodyPr/>
                    <a:lstStyle/>
                    <a:p>
                      <a:pPr algn="ctr">
                        <a:lnSpc>
                          <a:spcPct val="125000"/>
                        </a:lnSpc>
                      </a:pPr>
                      <a:r>
                        <a:rPr lang="zh-CN" altLang="en-US" sz="1400" dirty="0" smtClean="0"/>
                        <a:t>制度层面</a:t>
                      </a:r>
                      <a:endParaRPr lang="zh-CN" altLang="en-US" sz="1400" dirty="0"/>
                    </a:p>
                  </a:txBody>
                  <a:tcPr anchor="ctr">
                    <a:solidFill>
                      <a:srgbClr val="3C4093"/>
                    </a:solidFill>
                  </a:tcPr>
                </a:tc>
                <a:tc>
                  <a:txBody>
                    <a:bodyPr/>
                    <a:lstStyle/>
                    <a:p>
                      <a:pPr algn="ctr">
                        <a:lnSpc>
                          <a:spcPct val="125000"/>
                        </a:lnSpc>
                      </a:pPr>
                      <a:r>
                        <a:rPr lang="zh-CN" altLang="en-US" sz="1400" dirty="0" smtClean="0"/>
                        <a:t>精神层面</a:t>
                      </a:r>
                      <a:endParaRPr lang="zh-CN" altLang="en-US" sz="1400" dirty="0"/>
                    </a:p>
                  </a:txBody>
                  <a:tcPr anchor="ctr">
                    <a:solidFill>
                      <a:srgbClr val="3C4093"/>
                    </a:solidFill>
                  </a:tcPr>
                </a:tc>
              </a:tr>
              <a:tr h="1152128">
                <a:tc>
                  <a:txBody>
                    <a:bodyPr/>
                    <a:lstStyle/>
                    <a:p>
                      <a:pPr algn="ctr">
                        <a:lnSpc>
                          <a:spcPct val="125000"/>
                        </a:lnSpc>
                      </a:pPr>
                      <a:endParaRPr lang="en-US" altLang="zh-CN" sz="1400" b="1" dirty="0" smtClean="0"/>
                    </a:p>
                    <a:p>
                      <a:pPr algn="ctr">
                        <a:lnSpc>
                          <a:spcPct val="125000"/>
                        </a:lnSpc>
                      </a:pPr>
                      <a:endParaRPr lang="en-US" altLang="zh-CN" sz="1400" b="1" dirty="0" smtClean="0"/>
                    </a:p>
                    <a:p>
                      <a:pPr algn="ctr">
                        <a:lnSpc>
                          <a:spcPct val="125000"/>
                        </a:lnSpc>
                      </a:pPr>
                      <a:r>
                        <a:rPr lang="zh-CN" altLang="en-US" sz="1400" b="1" dirty="0" smtClean="0"/>
                        <a:t>品牌</a:t>
                      </a:r>
                      <a:endParaRPr lang="en-US" altLang="zh-CN" sz="1400" b="1" dirty="0" smtClean="0"/>
                    </a:p>
                    <a:p>
                      <a:pPr algn="ctr">
                        <a:lnSpc>
                          <a:spcPct val="125000"/>
                        </a:lnSpc>
                      </a:pPr>
                      <a:r>
                        <a:rPr lang="zh-CN" altLang="en-US" sz="1400" b="1" dirty="0" smtClean="0"/>
                        <a:t>仪式感</a:t>
                      </a:r>
                      <a:endParaRPr lang="zh-CN" altLang="en-US" sz="1400" b="1" dirty="0"/>
                    </a:p>
                  </a:txBody>
                  <a:tcPr anchor="ctr">
                    <a:lnB w="6350" cap="flat" cmpd="sng" algn="ctr">
                      <a:solidFill>
                        <a:schemeClr val="tx1"/>
                      </a:solidFill>
                      <a:prstDash val="solid"/>
                      <a:round/>
                      <a:headEnd type="none" w="med" len="med"/>
                      <a:tailEnd type="none" w="med" len="med"/>
                    </a:lnB>
                    <a:noFill/>
                  </a:tcPr>
                </a:tc>
                <a:tc>
                  <a:txBody>
                    <a:bodyPr/>
                    <a:lstStyle/>
                    <a:p>
                      <a:pPr marL="228600" indent="-228600">
                        <a:lnSpc>
                          <a:spcPct val="125000"/>
                        </a:lnSpc>
                        <a:buAutoNum type="arabicPeriod"/>
                      </a:pPr>
                      <a:r>
                        <a:rPr lang="zh-CN" altLang="en-US" sz="1200" dirty="0" smtClean="0"/>
                        <a:t>制作品牌知识相关手册，方便工作人员进行使用</a:t>
                      </a:r>
                      <a:endParaRPr lang="en-US" altLang="zh-CN" sz="1200" dirty="0" smtClean="0"/>
                    </a:p>
                    <a:p>
                      <a:pPr marL="228600" indent="-228600">
                        <a:lnSpc>
                          <a:spcPct val="125000"/>
                        </a:lnSpc>
                        <a:buAutoNum type="arabicPeriod"/>
                      </a:pPr>
                      <a:r>
                        <a:rPr lang="zh-CN" altLang="en-US" sz="1200" dirty="0" smtClean="0"/>
                        <a:t>将于品牌相关的内容</a:t>
                      </a:r>
                      <a:r>
                        <a:rPr lang="en-US" altLang="zh-CN" sz="1200" dirty="0" smtClean="0"/>
                        <a:t>(</a:t>
                      </a:r>
                      <a:r>
                        <a:rPr lang="zh-CN" altLang="en-US" sz="1200" dirty="0" smtClean="0"/>
                        <a:t>满天星的由来，现在团队成员信息，使命愿景价值观，满天星</a:t>
                      </a:r>
                      <a:r>
                        <a:rPr lang="en-US" altLang="zh-CN" sz="1200" dirty="0" smtClean="0"/>
                        <a:t>LOGO</a:t>
                      </a:r>
                      <a:r>
                        <a:rPr lang="zh-CN" altLang="en-US" sz="1200" dirty="0" smtClean="0"/>
                        <a:t>的寓意等），梳理放置宣传渠道，方便内部人员向公众宣传时使用</a:t>
                      </a:r>
                      <a:endParaRPr lang="zh-CN" altLang="en-US" sz="1200" dirty="0"/>
                    </a:p>
                  </a:txBody>
                  <a:tcPr anchor="ctr">
                    <a:lnB w="6350" cap="flat" cmpd="sng" algn="ctr">
                      <a:solidFill>
                        <a:schemeClr val="tx1"/>
                      </a:solidFill>
                      <a:prstDash val="solid"/>
                      <a:round/>
                      <a:headEnd type="none" w="med" len="med"/>
                      <a:tailEnd type="none" w="med" len="med"/>
                    </a:lnB>
                    <a:noFill/>
                  </a:tcPr>
                </a:tc>
                <a:tc>
                  <a:txBody>
                    <a:bodyPr/>
                    <a:lstStyle/>
                    <a:p>
                      <a:pPr>
                        <a:lnSpc>
                          <a:spcPct val="125000"/>
                        </a:lnSpc>
                      </a:pPr>
                      <a:r>
                        <a:rPr lang="en-US" altLang="zh-CN" sz="1200" dirty="0" smtClean="0"/>
                        <a:t>1. </a:t>
                      </a:r>
                      <a:r>
                        <a:rPr lang="zh-CN" altLang="en-US" sz="1200" dirty="0" smtClean="0"/>
                        <a:t>建立起员工之间的固定交流平台，制定议题，定期对机构内部不清晰或不一致的观点进行梳理</a:t>
                      </a:r>
                      <a:endParaRPr lang="zh-CN" altLang="en-US" sz="1200" dirty="0"/>
                    </a:p>
                  </a:txBody>
                  <a:tcPr anchor="ctr">
                    <a:lnB w="635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200" dirty="0" smtClean="0"/>
                        <a:t>1.</a:t>
                      </a:r>
                      <a:r>
                        <a:rPr lang="zh-CN" altLang="en-US" sz="1200" dirty="0" smtClean="0"/>
                        <a:t>进行品牌工作先进员工和典型事迹进行评选表彰，形成示范、辐射、传承作用</a:t>
                      </a:r>
                    </a:p>
                  </a:txBody>
                  <a:tcPr anchor="ctr">
                    <a:lnB w="6350" cap="flat" cmpd="sng" algn="ctr">
                      <a:solidFill>
                        <a:schemeClr val="tx1"/>
                      </a:solidFill>
                      <a:prstDash val="solid"/>
                      <a:round/>
                      <a:headEnd type="none" w="med" len="med"/>
                      <a:tailEnd type="none" w="med" len="med"/>
                    </a:lnB>
                    <a:noFill/>
                  </a:tcPr>
                </a:tc>
              </a:tr>
              <a:tr h="1176733">
                <a:tc>
                  <a:txBody>
                    <a:bodyPr/>
                    <a:lstStyle/>
                    <a:p>
                      <a:pPr algn="ctr">
                        <a:lnSpc>
                          <a:spcPct val="125000"/>
                        </a:lnSpc>
                      </a:pPr>
                      <a:endParaRPr lang="en-US" altLang="zh-CN" sz="1400" b="1" dirty="0" smtClean="0"/>
                    </a:p>
                    <a:p>
                      <a:pPr algn="ctr">
                        <a:lnSpc>
                          <a:spcPct val="125000"/>
                        </a:lnSpc>
                      </a:pPr>
                      <a:endParaRPr lang="en-US" altLang="zh-CN" sz="1400" b="1" dirty="0" smtClean="0"/>
                    </a:p>
                    <a:p>
                      <a:pPr algn="ctr">
                        <a:lnSpc>
                          <a:spcPct val="125000"/>
                        </a:lnSpc>
                      </a:pPr>
                      <a:r>
                        <a:rPr lang="zh-CN" altLang="en-US" sz="1400" b="1" dirty="0" smtClean="0"/>
                        <a:t>品牌</a:t>
                      </a:r>
                      <a:endParaRPr lang="en-US" altLang="zh-CN" sz="1400" b="1" dirty="0" smtClean="0"/>
                    </a:p>
                    <a:p>
                      <a:pPr algn="ctr">
                        <a:lnSpc>
                          <a:spcPct val="125000"/>
                        </a:lnSpc>
                      </a:pPr>
                      <a:r>
                        <a:rPr lang="zh-CN" altLang="en-US" sz="1400" b="1" dirty="0" smtClean="0"/>
                        <a:t>重要性</a:t>
                      </a:r>
                      <a:endParaRPr lang="zh-CN" altLang="en-US" sz="1400" b="1"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nSpc>
                          <a:spcPct val="125000"/>
                        </a:lnSpc>
                      </a:pPr>
                      <a:r>
                        <a:rPr lang="en-US" altLang="zh-CN" sz="1200" dirty="0" smtClean="0"/>
                        <a:t>1. </a:t>
                      </a:r>
                      <a:r>
                        <a:rPr lang="zh-CN" altLang="en-US" sz="1200" dirty="0" smtClean="0"/>
                        <a:t>健全机构绩效考评管理，将个人参与品牌建设的行动纳入绩效考评体系</a:t>
                      </a:r>
                      <a:endParaRPr lang="zh-CN" altLang="en-US" sz="12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nSpc>
                          <a:spcPct val="125000"/>
                        </a:lnSpc>
                      </a:pPr>
                      <a:r>
                        <a:rPr lang="en-US" altLang="zh-CN" sz="1200" dirty="0" smtClean="0"/>
                        <a:t>1. </a:t>
                      </a:r>
                      <a:r>
                        <a:rPr lang="zh-CN" altLang="en-US" sz="1200" dirty="0" smtClean="0"/>
                        <a:t>规范培训制度和体系，将</a:t>
                      </a:r>
                      <a:r>
                        <a:rPr lang="en-US" altLang="zh-CN" sz="1200" dirty="0" smtClean="0"/>
                        <a:t>MVV</a:t>
                      </a:r>
                      <a:r>
                        <a:rPr lang="zh-CN" altLang="en-US" sz="1200" dirty="0" smtClean="0"/>
                        <a:t>宣贯与培训纳入机构管理制度中</a:t>
                      </a:r>
                      <a:endParaRPr lang="en-US" altLang="zh-CN" sz="1200" dirty="0" smtClean="0"/>
                    </a:p>
                    <a:p>
                      <a:pPr>
                        <a:lnSpc>
                          <a:spcPct val="125000"/>
                        </a:lnSpc>
                      </a:pPr>
                      <a:r>
                        <a:rPr lang="en-US" altLang="zh-CN" sz="1200" dirty="0" smtClean="0"/>
                        <a:t>2. </a:t>
                      </a:r>
                      <a:r>
                        <a:rPr lang="zh-CN" altLang="en-US" sz="1200" dirty="0" smtClean="0"/>
                        <a:t>明确内部品牌部需要其他部门进行配合的内容并落实，增强所有员工品牌意识</a:t>
                      </a:r>
                      <a:endParaRPr lang="en-US" altLang="zh-CN" sz="1200" dirty="0" smtClean="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lnSpc>
                          <a:spcPct val="125000"/>
                        </a:lnSpc>
                      </a:pPr>
                      <a:r>
                        <a:rPr lang="zh-CN" altLang="en-US" sz="1200" dirty="0" smtClean="0"/>
                        <a:t>通过日常培训和负责人宣贯，引起内部员工对品牌的重视</a:t>
                      </a:r>
                      <a:endParaRPr lang="zh-CN" altLang="en-US" sz="12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990110">
                <a:tc>
                  <a:txBody>
                    <a:bodyPr/>
                    <a:lstStyle/>
                    <a:p>
                      <a:pPr algn="ctr">
                        <a:lnSpc>
                          <a:spcPct val="125000"/>
                        </a:lnSpc>
                      </a:pPr>
                      <a:endParaRPr lang="en-US" altLang="zh-CN" sz="1400" b="1" dirty="0" smtClean="0"/>
                    </a:p>
                    <a:p>
                      <a:pPr algn="ctr">
                        <a:lnSpc>
                          <a:spcPct val="125000"/>
                        </a:lnSpc>
                      </a:pPr>
                      <a:endParaRPr lang="en-US" altLang="zh-CN" sz="1400" b="1" dirty="0" smtClean="0"/>
                    </a:p>
                    <a:p>
                      <a:pPr algn="ctr">
                        <a:lnSpc>
                          <a:spcPct val="125000"/>
                        </a:lnSpc>
                      </a:pPr>
                      <a:r>
                        <a:rPr lang="zh-CN" altLang="en-US" sz="1400" b="1" dirty="0" smtClean="0"/>
                        <a:t>品牌</a:t>
                      </a:r>
                      <a:endParaRPr lang="en-US" altLang="zh-CN" sz="1400" b="1" dirty="0" smtClean="0"/>
                    </a:p>
                    <a:p>
                      <a:pPr algn="ctr">
                        <a:lnSpc>
                          <a:spcPct val="125000"/>
                        </a:lnSpc>
                      </a:pPr>
                      <a:r>
                        <a:rPr lang="zh-CN" altLang="en-US" sz="1400" b="1" dirty="0" smtClean="0"/>
                        <a:t>小惊喜</a:t>
                      </a:r>
                      <a:endParaRPr lang="zh-CN" altLang="en-US" sz="1400" b="1"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nSpc>
                          <a:spcPct val="125000"/>
                        </a:lnSpc>
                      </a:pPr>
                      <a:r>
                        <a:rPr lang="en-US" altLang="zh-CN" sz="1200" dirty="0" smtClean="0"/>
                        <a:t>1.</a:t>
                      </a:r>
                      <a:r>
                        <a:rPr lang="zh-CN" altLang="en-US" sz="1200" dirty="0" smtClean="0"/>
                        <a:t>进行先进人物和典型事迹评选，并设置相关奖项在年终进行物质奖励</a:t>
                      </a:r>
                      <a:endParaRPr lang="zh-CN" altLang="en-US" sz="12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lnSpc>
                          <a:spcPct val="125000"/>
                        </a:lnSpc>
                      </a:pPr>
                      <a:r>
                        <a:rPr lang="en-US" altLang="zh-CN" sz="1200" dirty="0" smtClean="0"/>
                        <a:t>×</a:t>
                      </a:r>
                      <a:endParaRPr lang="zh-CN" altLang="en-US" sz="12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nSpc>
                          <a:spcPct val="125000"/>
                        </a:lnSpc>
                      </a:pPr>
                      <a:r>
                        <a:rPr lang="zh-CN" altLang="en-US" sz="1200" dirty="0" smtClean="0"/>
                        <a:t>日常工作中对品牌工作突出者进行表扬等精神层面的激励</a:t>
                      </a:r>
                      <a:endParaRPr lang="zh-CN" altLang="en-US" sz="12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bl>
          </a:graphicData>
        </a:graphic>
      </p:graphicFrame>
      <p:sp>
        <p:nvSpPr>
          <p:cNvPr id="25" name="圆角矩形 24"/>
          <p:cNvSpPr/>
          <p:nvPr/>
        </p:nvSpPr>
        <p:spPr>
          <a:xfrm>
            <a:off x="497418" y="5301208"/>
            <a:ext cx="11263212" cy="1296144"/>
          </a:xfrm>
          <a:prstGeom prst="round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585" y="1772816"/>
            <a:ext cx="540000" cy="540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585" y="2996952"/>
            <a:ext cx="540000" cy="54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585" y="4147482"/>
            <a:ext cx="520452" cy="520452"/>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6773" y="1314222"/>
            <a:ext cx="384645" cy="384645"/>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0715" y="1234403"/>
            <a:ext cx="464464" cy="464464"/>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24392" y="1350225"/>
            <a:ext cx="322016" cy="312637"/>
          </a:xfrm>
          <a:prstGeom prst="rect">
            <a:avLst/>
          </a:prstGeom>
        </p:spPr>
      </p:pic>
    </p:spTree>
    <p:extLst>
      <p:ext uri="{BB962C8B-B14F-4D97-AF65-F5344CB8AC3E}">
        <p14:creationId xmlns:p14="http://schemas.microsoft.com/office/powerpoint/2010/main" val="176364506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6"/>
            <a:ext cx="11263212" cy="424732"/>
          </a:xfrm>
        </p:spPr>
        <p:txBody>
          <a:bodyPr/>
          <a:lstStyle/>
          <a:p>
            <a:pPr marL="0" indent="0">
              <a:buClr>
                <a:schemeClr val="accent1"/>
              </a:buClr>
              <a:buFont typeface="Wingdings" charset="2"/>
            </a:pPr>
            <a:r>
              <a:rPr lang="en-US" altLang="zh-CN" sz="2400" b="1" dirty="0"/>
              <a:t>WHO</a:t>
            </a:r>
            <a:r>
              <a:rPr lang="zh-CN" altLang="en-US" sz="2400" b="1" dirty="0"/>
              <a:t>：对外</a:t>
            </a:r>
            <a:r>
              <a:rPr lang="en-US" altLang="zh-CN" sz="2400" b="1" dirty="0"/>
              <a:t> | </a:t>
            </a:r>
            <a:r>
              <a:rPr lang="zh-CN" altLang="en-US" sz="2400" b="1" dirty="0"/>
              <a:t>明确</a:t>
            </a:r>
            <a:r>
              <a:rPr lang="zh-CN" altLang="en-US" sz="2400" b="1" dirty="0"/>
              <a:t>各渠道对话人群，并进行针对性的内容</a:t>
            </a:r>
            <a:r>
              <a:rPr lang="zh-CN" altLang="en-US" sz="2400" b="1" dirty="0" smtClean="0"/>
              <a:t>创建。</a:t>
            </a:r>
            <a:endParaRPr lang="en-US" altLang="zh-CN" sz="2400" b="1" dirty="0"/>
          </a:p>
        </p:txBody>
      </p:sp>
      <p:sp>
        <p:nvSpPr>
          <p:cNvPr id="13" name="矩形 12"/>
          <p:cNvSpPr/>
          <p:nvPr/>
        </p:nvSpPr>
        <p:spPr>
          <a:xfrm>
            <a:off x="461499" y="1268760"/>
            <a:ext cx="881973" cy="438582"/>
          </a:xfrm>
          <a:prstGeom prst="rect">
            <a:avLst/>
          </a:prstGeom>
        </p:spPr>
        <p:txBody>
          <a:bodyPr wrap="none">
            <a:spAutoFit/>
          </a:bodyPr>
          <a:lstStyle/>
          <a:p>
            <a:pPr algn="ctr">
              <a:lnSpc>
                <a:spcPct val="125000"/>
              </a:lnSpc>
            </a:pPr>
            <a:r>
              <a:rPr lang="zh-CN" altLang="en-US" b="1" dirty="0">
                <a:latin typeface="+mn-ea"/>
                <a:ea typeface="+mn-ea"/>
              </a:rPr>
              <a:t>受益方</a:t>
            </a:r>
          </a:p>
        </p:txBody>
      </p:sp>
      <p:sp>
        <p:nvSpPr>
          <p:cNvPr id="14" name="矩形 13"/>
          <p:cNvSpPr/>
          <p:nvPr/>
        </p:nvSpPr>
        <p:spPr>
          <a:xfrm>
            <a:off x="2557869" y="1268760"/>
            <a:ext cx="1107996" cy="406971"/>
          </a:xfrm>
          <a:prstGeom prst="rect">
            <a:avLst/>
          </a:prstGeom>
        </p:spPr>
        <p:txBody>
          <a:bodyPr wrap="none">
            <a:spAutoFit/>
          </a:bodyPr>
          <a:lstStyle/>
          <a:p>
            <a:pPr algn="ctr">
              <a:lnSpc>
                <a:spcPct val="125000"/>
              </a:lnSpc>
            </a:pPr>
            <a:r>
              <a:rPr lang="zh-CN" altLang="en-US" b="1" dirty="0" smtClean="0">
                <a:latin typeface="+mn-ea"/>
                <a:ea typeface="+mn-ea"/>
              </a:rPr>
              <a:t>传播目标</a:t>
            </a:r>
            <a:endParaRPr lang="zh-CN" altLang="en-US" b="1" dirty="0">
              <a:latin typeface="+mn-ea"/>
              <a:ea typeface="+mn-ea"/>
            </a:endParaRPr>
          </a:p>
        </p:txBody>
      </p:sp>
      <p:sp>
        <p:nvSpPr>
          <p:cNvPr id="15" name="矩形 14"/>
          <p:cNvSpPr/>
          <p:nvPr/>
        </p:nvSpPr>
        <p:spPr>
          <a:xfrm>
            <a:off x="6240016" y="1268760"/>
            <a:ext cx="877164" cy="406971"/>
          </a:xfrm>
          <a:prstGeom prst="rect">
            <a:avLst/>
          </a:prstGeom>
        </p:spPr>
        <p:txBody>
          <a:bodyPr wrap="none">
            <a:spAutoFit/>
          </a:bodyPr>
          <a:lstStyle/>
          <a:p>
            <a:pPr algn="ctr">
              <a:lnSpc>
                <a:spcPct val="125000"/>
              </a:lnSpc>
            </a:pPr>
            <a:r>
              <a:rPr lang="zh-CN" altLang="en-US" b="1" dirty="0" smtClean="0">
                <a:latin typeface="+mn-ea"/>
                <a:ea typeface="+mn-ea"/>
              </a:rPr>
              <a:t>说什么</a:t>
            </a:r>
            <a:endParaRPr lang="zh-CN" altLang="en-US" b="1" dirty="0">
              <a:latin typeface="+mn-ea"/>
              <a:ea typeface="+mn-ea"/>
            </a:endParaRPr>
          </a:p>
        </p:txBody>
      </p:sp>
      <p:sp>
        <p:nvSpPr>
          <p:cNvPr id="16" name="矩形 15"/>
          <p:cNvSpPr/>
          <p:nvPr/>
        </p:nvSpPr>
        <p:spPr>
          <a:xfrm>
            <a:off x="10259396" y="1284565"/>
            <a:ext cx="877164" cy="406971"/>
          </a:xfrm>
          <a:prstGeom prst="rect">
            <a:avLst/>
          </a:prstGeom>
        </p:spPr>
        <p:txBody>
          <a:bodyPr wrap="none">
            <a:spAutoFit/>
          </a:bodyPr>
          <a:lstStyle/>
          <a:p>
            <a:pPr algn="ctr">
              <a:lnSpc>
                <a:spcPct val="125000"/>
              </a:lnSpc>
            </a:pPr>
            <a:r>
              <a:rPr lang="zh-CN" altLang="en-US" b="1" dirty="0">
                <a:latin typeface="+mn-ea"/>
                <a:ea typeface="+mn-ea"/>
              </a:rPr>
              <a:t>怎么说</a:t>
            </a:r>
          </a:p>
        </p:txBody>
      </p:sp>
      <p:grpSp>
        <p:nvGrpSpPr>
          <p:cNvPr id="22" name="组合 21"/>
          <p:cNvGrpSpPr/>
          <p:nvPr/>
        </p:nvGrpSpPr>
        <p:grpSpPr>
          <a:xfrm>
            <a:off x="191344" y="1752990"/>
            <a:ext cx="12187880" cy="1512000"/>
            <a:chOff x="191344" y="1861661"/>
            <a:chExt cx="12187880" cy="1512000"/>
          </a:xfrm>
        </p:grpSpPr>
        <p:sp>
          <p:nvSpPr>
            <p:cNvPr id="8" name="剪去单角的矩形 7"/>
            <p:cNvSpPr/>
            <p:nvPr/>
          </p:nvSpPr>
          <p:spPr>
            <a:xfrm>
              <a:off x="1983145" y="1861661"/>
              <a:ext cx="2257445" cy="1512000"/>
            </a:xfrm>
            <a:prstGeom prst="snip1Rect">
              <a:avLst/>
            </a:prstGeom>
            <a:solidFill>
              <a:srgbClr val="EEEEE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cs typeface="Arial"/>
              </a:endParaRPr>
            </a:p>
          </p:txBody>
        </p:sp>
        <p:sp>
          <p:nvSpPr>
            <p:cNvPr id="3" name="矩形 2"/>
            <p:cNvSpPr/>
            <p:nvPr/>
          </p:nvSpPr>
          <p:spPr>
            <a:xfrm>
              <a:off x="191344" y="1861661"/>
              <a:ext cx="1512168" cy="15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20222" y="1861661"/>
              <a:ext cx="5032161" cy="1512000"/>
            </a:xfrm>
            <a:prstGeom prst="rect">
              <a:avLst/>
            </a:prstGeom>
            <a:noFill/>
            <a:ln>
              <a:solidFill>
                <a:srgbClr val="353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768408" y="1861661"/>
              <a:ext cx="1944216" cy="1512000"/>
            </a:xfrm>
            <a:prstGeom prst="rect">
              <a:avLst/>
            </a:prstGeom>
            <a:noFill/>
            <a:ln>
              <a:solidFill>
                <a:srgbClr val="353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1499" y="2398370"/>
              <a:ext cx="877163" cy="406971"/>
            </a:xfrm>
            <a:prstGeom prst="rect">
              <a:avLst/>
            </a:prstGeom>
          </p:spPr>
          <p:txBody>
            <a:bodyPr wrap="none">
              <a:spAutoFit/>
            </a:bodyPr>
            <a:lstStyle/>
            <a:p>
              <a:pPr algn="ctr">
                <a:lnSpc>
                  <a:spcPct val="125000"/>
                </a:lnSpc>
              </a:pPr>
              <a:r>
                <a:rPr lang="zh-CN" altLang="en-US" b="1" dirty="0">
                  <a:solidFill>
                    <a:schemeClr val="bg1"/>
                  </a:solidFill>
                  <a:latin typeface="+mn-ea"/>
                  <a:ea typeface="+mn-ea"/>
                </a:rPr>
                <a:t>受益方</a:t>
              </a:r>
            </a:p>
          </p:txBody>
        </p:sp>
        <p:sp>
          <p:nvSpPr>
            <p:cNvPr id="18" name="矩形 17"/>
            <p:cNvSpPr/>
            <p:nvPr/>
          </p:nvSpPr>
          <p:spPr>
            <a:xfrm>
              <a:off x="4488159" y="2001690"/>
              <a:ext cx="4920209" cy="1200329"/>
            </a:xfrm>
            <a:prstGeom prst="rect">
              <a:avLst/>
            </a:prstGeom>
          </p:spPr>
          <p:txBody>
            <a:bodyPr wrap="square">
              <a:spAutoFit/>
            </a:bodyPr>
            <a:lstStyle/>
            <a:p>
              <a:pPr fontAlgn="auto">
                <a:spcBef>
                  <a:spcPts val="0"/>
                </a:spcBef>
                <a:spcAft>
                  <a:spcPts val="0"/>
                </a:spcAft>
                <a:defRPr/>
              </a:pPr>
              <a:r>
                <a:rPr lang="zh-CN" altLang="zh-CN" sz="1200" dirty="0">
                  <a:solidFill>
                    <a:schemeClr val="dk1"/>
                  </a:solidFill>
                  <a:latin typeface="+mn-ea"/>
                  <a:ea typeface="+mn-ea"/>
                </a:rPr>
                <a:t>【生活态度】</a:t>
              </a:r>
              <a:r>
                <a:rPr lang="zh-CN" altLang="zh-CN" sz="1200" dirty="0" smtClean="0">
                  <a:solidFill>
                    <a:schemeClr val="dk1"/>
                  </a:solidFill>
                  <a:latin typeface="+mn-ea"/>
                  <a:ea typeface="+mn-ea"/>
                </a:rPr>
                <a:t>满天星</a:t>
              </a:r>
              <a:r>
                <a:rPr lang="zh-CN" altLang="en-US" sz="1200" dirty="0" smtClean="0">
                  <a:solidFill>
                    <a:schemeClr val="dk1"/>
                  </a:solidFill>
                  <a:latin typeface="+mn-ea"/>
                  <a:ea typeface="+mn-ea"/>
                </a:rPr>
                <a:t>帮助</a:t>
              </a:r>
              <a:r>
                <a:rPr lang="zh-CN" altLang="zh-CN" sz="1200" dirty="0" smtClean="0">
                  <a:solidFill>
                    <a:schemeClr val="dk1"/>
                  </a:solidFill>
                  <a:latin typeface="+mn-ea"/>
                  <a:ea typeface="+mn-ea"/>
                </a:rPr>
                <a:t>老师</a:t>
              </a:r>
              <a:r>
                <a:rPr lang="zh-CN" altLang="zh-CN" sz="1200" dirty="0">
                  <a:solidFill>
                    <a:schemeClr val="dk1"/>
                  </a:solidFill>
                  <a:latin typeface="+mn-ea"/>
                  <a:ea typeface="+mn-ea"/>
                </a:rPr>
                <a:t>和孩子们探索前所未知的精彩世界，带给人正向能量</a:t>
              </a:r>
              <a:r>
                <a:rPr lang="zh-CN" altLang="en-US" sz="1200" dirty="0">
                  <a:solidFill>
                    <a:schemeClr val="dk1"/>
                  </a:solidFill>
                  <a:latin typeface="+mn-ea"/>
                  <a:ea typeface="+mn-ea"/>
                </a:rPr>
                <a:t>。</a:t>
              </a:r>
              <a:endParaRPr lang="en-US" altLang="zh-CN" sz="1200" dirty="0">
                <a:solidFill>
                  <a:schemeClr val="dk1"/>
                </a:solidFill>
                <a:latin typeface="+mn-ea"/>
                <a:ea typeface="+mn-ea"/>
              </a:endParaRPr>
            </a:p>
            <a:p>
              <a:pPr fontAlgn="auto">
                <a:spcBef>
                  <a:spcPts val="0"/>
                </a:spcBef>
                <a:spcAft>
                  <a:spcPts val="0"/>
                </a:spcAft>
                <a:defRPr/>
              </a:pPr>
              <a:r>
                <a:rPr lang="en-US" altLang="zh-CN" sz="1200" dirty="0">
                  <a:solidFill>
                    <a:schemeClr val="dk1"/>
                  </a:solidFill>
                  <a:latin typeface="+mn-ea"/>
                  <a:ea typeface="+mn-ea"/>
                </a:rPr>
                <a:t>【</a:t>
              </a:r>
              <a:r>
                <a:rPr lang="zh-CN" altLang="en-US" sz="1200" dirty="0">
                  <a:solidFill>
                    <a:schemeClr val="dk1"/>
                  </a:solidFill>
                  <a:latin typeface="+mn-ea"/>
                  <a:ea typeface="+mn-ea"/>
                </a:rPr>
                <a:t>个人成长</a:t>
              </a:r>
              <a:r>
                <a:rPr lang="en-US" altLang="zh-CN" sz="1200" dirty="0">
                  <a:solidFill>
                    <a:schemeClr val="dk1"/>
                  </a:solidFill>
                  <a:latin typeface="+mn-ea"/>
                  <a:ea typeface="+mn-ea"/>
                </a:rPr>
                <a:t>】</a:t>
              </a:r>
              <a:r>
                <a:rPr lang="zh-CN" altLang="en-US" sz="1200" dirty="0">
                  <a:solidFill>
                    <a:schemeClr val="dk1"/>
                  </a:solidFill>
                  <a:latin typeface="+mn-ea"/>
                  <a:ea typeface="+mn-ea"/>
                </a:rPr>
                <a:t>阅读是一种</a:t>
              </a:r>
              <a:r>
                <a:rPr lang="zh-CN" altLang="en-US" sz="1200" dirty="0" smtClean="0">
                  <a:solidFill>
                    <a:schemeClr val="dk1"/>
                  </a:solidFill>
                  <a:latin typeface="+mn-ea"/>
                  <a:ea typeface="+mn-ea"/>
                </a:rPr>
                <a:t>有趣新鲜</a:t>
              </a:r>
              <a:r>
                <a:rPr lang="zh-CN" altLang="en-US" sz="1200" dirty="0">
                  <a:solidFill>
                    <a:schemeClr val="dk1"/>
                  </a:solidFill>
                  <a:latin typeface="+mn-ea"/>
                  <a:ea typeface="+mn-ea"/>
                </a:rPr>
                <a:t>的学习方式，满天星通过硬件和软件支持，帮助老师提升教学能力，帮助孩子们提升学习能力。</a:t>
              </a:r>
              <a:endParaRPr lang="en-US" altLang="zh-CN" sz="1200" dirty="0">
                <a:solidFill>
                  <a:schemeClr val="dk1"/>
                </a:solidFill>
                <a:latin typeface="+mn-ea"/>
                <a:ea typeface="+mn-ea"/>
              </a:endParaRPr>
            </a:p>
            <a:p>
              <a:pPr fontAlgn="auto">
                <a:spcBef>
                  <a:spcPts val="0"/>
                </a:spcBef>
                <a:spcAft>
                  <a:spcPts val="0"/>
                </a:spcAft>
                <a:defRPr/>
              </a:pPr>
              <a:r>
                <a:rPr lang="en-US" altLang="zh-CN" sz="1200" dirty="0">
                  <a:solidFill>
                    <a:schemeClr val="dk1"/>
                  </a:solidFill>
                  <a:latin typeface="+mn-ea"/>
                  <a:ea typeface="+mn-ea"/>
                </a:rPr>
                <a:t>【</a:t>
              </a:r>
              <a:r>
                <a:rPr lang="zh-CN" altLang="en-US" sz="1200" dirty="0">
                  <a:solidFill>
                    <a:schemeClr val="dk1"/>
                  </a:solidFill>
                  <a:latin typeface="+mn-ea"/>
                  <a:ea typeface="+mn-ea"/>
                </a:rPr>
                <a:t>社群服务</a:t>
              </a:r>
              <a:r>
                <a:rPr lang="en-US" altLang="zh-CN" sz="1200" dirty="0">
                  <a:solidFill>
                    <a:schemeClr val="dk1"/>
                  </a:solidFill>
                  <a:latin typeface="+mn-ea"/>
                  <a:ea typeface="+mn-ea"/>
                </a:rPr>
                <a:t>】</a:t>
              </a:r>
              <a:r>
                <a:rPr lang="zh-CN" altLang="en-US" sz="1200" dirty="0">
                  <a:solidFill>
                    <a:schemeClr val="dk1"/>
                  </a:solidFill>
                  <a:latin typeface="+mn-ea"/>
                  <a:ea typeface="+mn-ea"/>
                </a:rPr>
                <a:t>满天星聚焦一群热衷改变热爱阅读的人，为他们探索更多世界和更好自我而努力。</a:t>
              </a:r>
            </a:p>
          </p:txBody>
        </p:sp>
        <p:sp>
          <p:nvSpPr>
            <p:cNvPr id="19" name="矩形 18"/>
            <p:cNvSpPr/>
            <p:nvPr/>
          </p:nvSpPr>
          <p:spPr>
            <a:xfrm>
              <a:off x="9768408" y="2001159"/>
              <a:ext cx="2610816" cy="1015663"/>
            </a:xfrm>
            <a:prstGeom prst="rect">
              <a:avLst/>
            </a:prstGeom>
          </p:spPr>
          <p:txBody>
            <a:bodyPr wrap="square">
              <a:spAutoFit/>
            </a:bodyPr>
            <a:lstStyle/>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定期阅读推广周报</a:t>
              </a:r>
              <a:endParaRPr lang="en-US" altLang="zh-CN" sz="1200" dirty="0">
                <a:solidFill>
                  <a:schemeClr val="dk1"/>
                </a:solidFill>
                <a:latin typeface="+mn-ea"/>
                <a:ea typeface="+mn-ea"/>
              </a:endParaRPr>
            </a:p>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微信群</a:t>
              </a:r>
              <a:endParaRPr lang="en-US" altLang="zh-CN" sz="1200" dirty="0">
                <a:solidFill>
                  <a:schemeClr val="dk1"/>
                </a:solidFill>
                <a:latin typeface="+mn-ea"/>
                <a:ea typeface="+mn-ea"/>
              </a:endParaRPr>
            </a:p>
            <a:p>
              <a:pPr marL="171450" lvl="0" indent="-171450" fontAlgn="auto">
                <a:lnSpc>
                  <a:spcPct val="125000"/>
                </a:lnSpc>
                <a:spcBef>
                  <a:spcPts val="0"/>
                </a:spcBef>
                <a:spcAft>
                  <a:spcPts val="0"/>
                </a:spcAft>
                <a:buFont typeface="Arial" pitchFamily="34" charset="0"/>
                <a:buChar char="•"/>
                <a:defRPr/>
              </a:pPr>
              <a:r>
                <a:rPr lang="en-US" altLang="zh-CN" sz="1200" dirty="0">
                  <a:solidFill>
                    <a:schemeClr val="dk1"/>
                  </a:solidFill>
                  <a:latin typeface="+mn-ea"/>
                  <a:ea typeface="+mn-ea"/>
                </a:rPr>
                <a:t>QQ</a:t>
              </a:r>
              <a:r>
                <a:rPr lang="zh-CN" altLang="en-US" sz="1200" dirty="0">
                  <a:solidFill>
                    <a:schemeClr val="dk1"/>
                  </a:solidFill>
                  <a:latin typeface="+mn-ea"/>
                  <a:ea typeface="+mn-ea"/>
                </a:rPr>
                <a:t>群</a:t>
              </a:r>
              <a:endParaRPr lang="en-US" altLang="zh-CN" sz="1200" dirty="0">
                <a:solidFill>
                  <a:schemeClr val="dk1"/>
                </a:solidFill>
                <a:latin typeface="+mn-ea"/>
                <a:ea typeface="+mn-ea"/>
              </a:endParaRPr>
            </a:p>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线下聚会</a:t>
              </a:r>
              <a:endParaRPr lang="en-US" altLang="zh-CN" sz="1200" dirty="0">
                <a:solidFill>
                  <a:schemeClr val="dk1"/>
                </a:solidFill>
                <a:latin typeface="+mn-ea"/>
                <a:ea typeface="+mn-ea"/>
              </a:endParaRPr>
            </a:p>
          </p:txBody>
        </p:sp>
        <p:sp>
          <p:nvSpPr>
            <p:cNvPr id="20" name="矩形 19"/>
            <p:cNvSpPr/>
            <p:nvPr/>
          </p:nvSpPr>
          <p:spPr>
            <a:xfrm>
              <a:off x="1962564" y="1881487"/>
              <a:ext cx="2278025" cy="1415772"/>
            </a:xfrm>
            <a:prstGeom prst="rect">
              <a:avLst/>
            </a:prstGeom>
          </p:spPr>
          <p:txBody>
            <a:bodyPr wrap="square">
              <a:spAutoFit/>
            </a:bodyPr>
            <a:lstStyle/>
            <a:p>
              <a:pPr algn="ctr" fontAlgn="auto">
                <a:spcBef>
                  <a:spcPts val="0"/>
                </a:spcBef>
                <a:spcAft>
                  <a:spcPts val="0"/>
                </a:spcAft>
                <a:defRPr/>
              </a:pPr>
              <a:r>
                <a:rPr lang="zh-CN" altLang="en-US" sz="1600" b="1" dirty="0" smtClean="0">
                  <a:solidFill>
                    <a:schemeClr val="dk1"/>
                  </a:solidFill>
                  <a:latin typeface="+mn-ea"/>
                  <a:ea typeface="+mn-ea"/>
                </a:rPr>
                <a:t>实现与成长</a:t>
              </a:r>
              <a:endParaRPr lang="en-US" altLang="zh-CN" sz="1600" b="1" dirty="0" smtClean="0">
                <a:solidFill>
                  <a:schemeClr val="dk1"/>
                </a:solidFill>
                <a:latin typeface="+mn-ea"/>
                <a:ea typeface="+mn-ea"/>
              </a:endParaRPr>
            </a:p>
            <a:p>
              <a:pPr marL="285750" indent="-285750" fontAlgn="auto">
                <a:spcBef>
                  <a:spcPts val="0"/>
                </a:spcBef>
                <a:spcAft>
                  <a:spcPts val="0"/>
                </a:spcAft>
                <a:buFont typeface="Wingdings" pitchFamily="2" charset="2"/>
                <a:buChar char="u"/>
                <a:defRPr/>
              </a:pPr>
              <a:r>
                <a:rPr lang="zh-CN" altLang="en-US" sz="1400" dirty="0" smtClean="0">
                  <a:solidFill>
                    <a:schemeClr val="dk1"/>
                  </a:solidFill>
                  <a:latin typeface="+mn-ea"/>
                  <a:ea typeface="+mn-ea"/>
                </a:rPr>
                <a:t>切中“要害”讲述对于老师和孩子的真实价值</a:t>
              </a:r>
              <a:endParaRPr lang="en-US" altLang="zh-CN" sz="1400" dirty="0" smtClean="0">
                <a:solidFill>
                  <a:schemeClr val="dk1"/>
                </a:solidFill>
                <a:latin typeface="+mn-ea"/>
                <a:ea typeface="+mn-ea"/>
              </a:endParaRPr>
            </a:p>
            <a:p>
              <a:pPr marL="285750" indent="-285750" fontAlgn="auto">
                <a:spcBef>
                  <a:spcPts val="0"/>
                </a:spcBef>
                <a:spcAft>
                  <a:spcPts val="0"/>
                </a:spcAft>
                <a:buFont typeface="Wingdings" pitchFamily="2" charset="2"/>
                <a:buChar char="u"/>
                <a:defRPr/>
              </a:pPr>
              <a:r>
                <a:rPr lang="zh-CN" altLang="en-US" sz="1400" dirty="0" smtClean="0">
                  <a:solidFill>
                    <a:schemeClr val="dk1"/>
                  </a:solidFill>
                  <a:latin typeface="+mn-ea"/>
                  <a:ea typeface="+mn-ea"/>
                </a:rPr>
                <a:t>鼓励他们多分享，成为机构最好的故事讲述者和“代言人”</a:t>
              </a:r>
              <a:endParaRPr lang="zh-CN" altLang="en-US" sz="1400" dirty="0">
                <a:solidFill>
                  <a:schemeClr val="dk1"/>
                </a:solidFill>
                <a:latin typeface="+mn-ea"/>
                <a:ea typeface="+mn-ea"/>
              </a:endParaRPr>
            </a:p>
          </p:txBody>
        </p:sp>
      </p:grpSp>
      <p:grpSp>
        <p:nvGrpSpPr>
          <p:cNvPr id="23" name="组合 22"/>
          <p:cNvGrpSpPr/>
          <p:nvPr/>
        </p:nvGrpSpPr>
        <p:grpSpPr>
          <a:xfrm>
            <a:off x="191344" y="3433980"/>
            <a:ext cx="11521280" cy="1571607"/>
            <a:chOff x="191344" y="1861661"/>
            <a:chExt cx="11521280" cy="1571607"/>
          </a:xfrm>
        </p:grpSpPr>
        <p:sp>
          <p:nvSpPr>
            <p:cNvPr id="24" name="剪去单角的矩形 23"/>
            <p:cNvSpPr/>
            <p:nvPr/>
          </p:nvSpPr>
          <p:spPr>
            <a:xfrm>
              <a:off x="1983145" y="1861661"/>
              <a:ext cx="2257445" cy="1512000"/>
            </a:xfrm>
            <a:prstGeom prst="snip1Rect">
              <a:avLst/>
            </a:prstGeom>
            <a:solidFill>
              <a:srgbClr val="EEEEE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cs typeface="Arial"/>
              </a:endParaRPr>
            </a:p>
          </p:txBody>
        </p:sp>
        <p:sp>
          <p:nvSpPr>
            <p:cNvPr id="25" name="矩形 24"/>
            <p:cNvSpPr/>
            <p:nvPr/>
          </p:nvSpPr>
          <p:spPr>
            <a:xfrm>
              <a:off x="191344" y="1861661"/>
              <a:ext cx="1512168" cy="15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520222" y="1861661"/>
              <a:ext cx="5032161" cy="1512000"/>
            </a:xfrm>
            <a:prstGeom prst="rect">
              <a:avLst/>
            </a:prstGeom>
            <a:noFill/>
            <a:ln>
              <a:solidFill>
                <a:srgbClr val="353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768408" y="1861661"/>
              <a:ext cx="1944216" cy="1512000"/>
            </a:xfrm>
            <a:prstGeom prst="rect">
              <a:avLst/>
            </a:prstGeom>
            <a:noFill/>
            <a:ln>
              <a:solidFill>
                <a:srgbClr val="353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61499" y="2398370"/>
              <a:ext cx="877163" cy="406971"/>
            </a:xfrm>
            <a:prstGeom prst="rect">
              <a:avLst/>
            </a:prstGeom>
          </p:spPr>
          <p:txBody>
            <a:bodyPr wrap="none">
              <a:spAutoFit/>
            </a:bodyPr>
            <a:lstStyle/>
            <a:p>
              <a:pPr algn="ctr">
                <a:lnSpc>
                  <a:spcPct val="125000"/>
                </a:lnSpc>
              </a:pPr>
              <a:r>
                <a:rPr lang="zh-CN" altLang="en-US" b="1" dirty="0" smtClean="0">
                  <a:solidFill>
                    <a:schemeClr val="bg1"/>
                  </a:solidFill>
                  <a:latin typeface="+mn-ea"/>
                  <a:ea typeface="+mn-ea"/>
                </a:rPr>
                <a:t>资助方</a:t>
              </a:r>
              <a:endParaRPr lang="zh-CN" altLang="en-US" b="1" dirty="0">
                <a:solidFill>
                  <a:schemeClr val="bg1"/>
                </a:solidFill>
                <a:latin typeface="+mn-ea"/>
                <a:ea typeface="+mn-ea"/>
              </a:endParaRPr>
            </a:p>
          </p:txBody>
        </p:sp>
        <p:sp>
          <p:nvSpPr>
            <p:cNvPr id="29" name="矩形 28"/>
            <p:cNvSpPr/>
            <p:nvPr/>
          </p:nvSpPr>
          <p:spPr>
            <a:xfrm>
              <a:off x="4488159" y="2001690"/>
              <a:ext cx="4920209" cy="1200329"/>
            </a:xfrm>
            <a:prstGeom prst="rect">
              <a:avLst/>
            </a:prstGeom>
          </p:spPr>
          <p:txBody>
            <a:bodyPr wrap="square">
              <a:spAutoFit/>
            </a:bodyPr>
            <a:lstStyle/>
            <a:p>
              <a:pPr fontAlgn="auto">
                <a:spcBef>
                  <a:spcPts val="0"/>
                </a:spcBef>
                <a:spcAft>
                  <a:spcPts val="0"/>
                </a:spcAft>
                <a:defRPr/>
              </a:pPr>
              <a:r>
                <a:rPr lang="en-US" altLang="zh-CN" sz="1200" dirty="0">
                  <a:solidFill>
                    <a:schemeClr val="dk1"/>
                  </a:solidFill>
                  <a:latin typeface="+mn-ea"/>
                  <a:ea typeface="+mn-ea"/>
                </a:rPr>
                <a:t>【</a:t>
              </a:r>
              <a:r>
                <a:rPr lang="zh-CN" altLang="en-US" sz="1200" dirty="0">
                  <a:solidFill>
                    <a:schemeClr val="dk1"/>
                  </a:solidFill>
                  <a:latin typeface="+mn-ea"/>
                  <a:ea typeface="+mn-ea"/>
                </a:rPr>
                <a:t>项目</a:t>
              </a:r>
              <a:r>
                <a:rPr lang="en-US" altLang="zh-CN" sz="1200" dirty="0">
                  <a:solidFill>
                    <a:schemeClr val="dk1"/>
                  </a:solidFill>
                  <a:latin typeface="+mn-ea"/>
                  <a:ea typeface="+mn-ea"/>
                </a:rPr>
                <a:t>】</a:t>
              </a:r>
              <a:r>
                <a:rPr lang="zh-CN" altLang="en-US" sz="1200" dirty="0">
                  <a:solidFill>
                    <a:schemeClr val="dk1"/>
                  </a:solidFill>
                  <a:latin typeface="+mn-ea"/>
                  <a:ea typeface="+mn-ea"/>
                </a:rPr>
                <a:t>：为乡村儿童提供阅读综合解决方案，帮助他们发现更大的世界、更好的自我。</a:t>
              </a:r>
            </a:p>
            <a:p>
              <a:pPr fontAlgn="auto">
                <a:spcBef>
                  <a:spcPts val="0"/>
                </a:spcBef>
                <a:spcAft>
                  <a:spcPts val="0"/>
                </a:spcAft>
                <a:defRPr/>
              </a:pPr>
              <a:r>
                <a:rPr lang="en-US" altLang="zh-CN" sz="1200" dirty="0">
                  <a:solidFill>
                    <a:schemeClr val="dk1"/>
                  </a:solidFill>
                  <a:latin typeface="+mn-ea"/>
                  <a:ea typeface="+mn-ea"/>
                </a:rPr>
                <a:t>【</a:t>
              </a:r>
              <a:r>
                <a:rPr lang="zh-CN" altLang="en-US" sz="1200" dirty="0">
                  <a:solidFill>
                    <a:schemeClr val="dk1"/>
                  </a:solidFill>
                  <a:latin typeface="+mn-ea"/>
                  <a:ea typeface="+mn-ea"/>
                </a:rPr>
                <a:t>故事</a:t>
              </a:r>
              <a:r>
                <a:rPr lang="en-US" altLang="zh-CN" sz="1200" dirty="0">
                  <a:solidFill>
                    <a:schemeClr val="dk1"/>
                  </a:solidFill>
                  <a:latin typeface="+mn-ea"/>
                  <a:ea typeface="+mn-ea"/>
                </a:rPr>
                <a:t>】</a:t>
              </a:r>
              <a:r>
                <a:rPr lang="zh-CN" altLang="en-US" sz="1200" dirty="0">
                  <a:solidFill>
                    <a:schemeClr val="dk1"/>
                  </a:solidFill>
                  <a:latin typeface="+mn-ea"/>
                  <a:ea typeface="+mn-ea"/>
                </a:rPr>
                <a:t>：典型人物故事：种子老师、学生、志愿者、机构故事等。</a:t>
              </a:r>
            </a:p>
            <a:p>
              <a:pPr fontAlgn="auto">
                <a:spcBef>
                  <a:spcPts val="0"/>
                </a:spcBef>
                <a:spcAft>
                  <a:spcPts val="0"/>
                </a:spcAft>
                <a:defRPr/>
              </a:pPr>
              <a:r>
                <a:rPr lang="en-US" altLang="zh-CN" sz="1200" dirty="0">
                  <a:solidFill>
                    <a:schemeClr val="dk1"/>
                  </a:solidFill>
                  <a:latin typeface="+mn-ea"/>
                  <a:ea typeface="+mn-ea"/>
                </a:rPr>
                <a:t>【</a:t>
              </a:r>
              <a:r>
                <a:rPr lang="zh-CN" altLang="en-US" sz="1200" dirty="0">
                  <a:solidFill>
                    <a:schemeClr val="dk1"/>
                  </a:solidFill>
                  <a:latin typeface="+mn-ea"/>
                  <a:ea typeface="+mn-ea"/>
                </a:rPr>
                <a:t>团队</a:t>
              </a:r>
              <a:r>
                <a:rPr lang="en-US" altLang="zh-CN" sz="1200" dirty="0">
                  <a:solidFill>
                    <a:schemeClr val="dk1"/>
                  </a:solidFill>
                  <a:latin typeface="+mn-ea"/>
                  <a:ea typeface="+mn-ea"/>
                </a:rPr>
                <a:t>】</a:t>
              </a:r>
              <a:r>
                <a:rPr lang="zh-CN" altLang="en-US" sz="1200" dirty="0">
                  <a:solidFill>
                    <a:schemeClr val="dk1"/>
                  </a:solidFill>
                  <a:latin typeface="+mn-ea"/>
                  <a:ea typeface="+mn-ea"/>
                </a:rPr>
                <a:t>：满天星团队成员是年轻、有活力、有想法、执行力强。</a:t>
              </a:r>
            </a:p>
            <a:p>
              <a:pPr fontAlgn="auto">
                <a:spcBef>
                  <a:spcPts val="0"/>
                </a:spcBef>
                <a:spcAft>
                  <a:spcPts val="0"/>
                </a:spcAft>
                <a:defRPr/>
              </a:pPr>
              <a:r>
                <a:rPr lang="en-US" altLang="zh-CN" sz="1200" dirty="0">
                  <a:solidFill>
                    <a:schemeClr val="dk1"/>
                  </a:solidFill>
                  <a:latin typeface="+mn-ea"/>
                  <a:ea typeface="+mn-ea"/>
                </a:rPr>
                <a:t>【</a:t>
              </a:r>
              <a:r>
                <a:rPr lang="zh-CN" altLang="en-US" sz="1200" dirty="0">
                  <a:solidFill>
                    <a:schemeClr val="dk1"/>
                  </a:solidFill>
                  <a:latin typeface="+mn-ea"/>
                  <a:ea typeface="+mn-ea"/>
                </a:rPr>
                <a:t>价值实现</a:t>
              </a:r>
              <a:r>
                <a:rPr lang="en-US" altLang="zh-CN" sz="1200" dirty="0">
                  <a:solidFill>
                    <a:schemeClr val="dk1"/>
                  </a:solidFill>
                  <a:latin typeface="+mn-ea"/>
                  <a:ea typeface="+mn-ea"/>
                </a:rPr>
                <a:t>】</a:t>
              </a:r>
              <a:r>
                <a:rPr lang="zh-CN" altLang="en-US" sz="1200" dirty="0">
                  <a:solidFill>
                    <a:schemeClr val="dk1"/>
                  </a:solidFill>
                  <a:latin typeface="+mn-ea"/>
                  <a:ea typeface="+mn-ea"/>
                </a:rPr>
                <a:t>：通过项目阶段成果、财务公示、年报等形式，说明捐赠人的每一笔钱都能为乡村儿童及教师带来实际的改变。</a:t>
              </a:r>
            </a:p>
          </p:txBody>
        </p:sp>
        <p:sp>
          <p:nvSpPr>
            <p:cNvPr id="30" name="矩形 29"/>
            <p:cNvSpPr/>
            <p:nvPr/>
          </p:nvSpPr>
          <p:spPr>
            <a:xfrm>
              <a:off x="9768408" y="2001159"/>
              <a:ext cx="1944216" cy="1246495"/>
            </a:xfrm>
            <a:prstGeom prst="rect">
              <a:avLst/>
            </a:prstGeom>
          </p:spPr>
          <p:txBody>
            <a:bodyPr wrap="square">
              <a:spAutoFit/>
            </a:bodyPr>
            <a:lstStyle/>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通过第三方公益平台获取更多的感兴趣捐赠人</a:t>
              </a:r>
            </a:p>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微博发布信息</a:t>
              </a:r>
            </a:p>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线下分享会</a:t>
              </a:r>
            </a:p>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邮件通知相关进展</a:t>
              </a:r>
            </a:p>
          </p:txBody>
        </p:sp>
        <p:sp>
          <p:nvSpPr>
            <p:cNvPr id="31" name="矩形 30"/>
            <p:cNvSpPr/>
            <p:nvPr/>
          </p:nvSpPr>
          <p:spPr>
            <a:xfrm>
              <a:off x="1962565" y="2017496"/>
              <a:ext cx="2278025" cy="1415772"/>
            </a:xfrm>
            <a:prstGeom prst="rect">
              <a:avLst/>
            </a:prstGeom>
          </p:spPr>
          <p:txBody>
            <a:bodyPr wrap="square">
              <a:spAutoFit/>
            </a:bodyPr>
            <a:lstStyle/>
            <a:p>
              <a:pPr algn="ctr" fontAlgn="auto">
                <a:spcBef>
                  <a:spcPts val="0"/>
                </a:spcBef>
                <a:spcAft>
                  <a:spcPts val="0"/>
                </a:spcAft>
                <a:defRPr/>
              </a:pPr>
              <a:r>
                <a:rPr lang="zh-CN" altLang="en-US" sz="1600" b="1" dirty="0">
                  <a:solidFill>
                    <a:schemeClr val="dk1"/>
                  </a:solidFill>
                  <a:latin typeface="+mn-ea"/>
                  <a:ea typeface="+mn-ea"/>
                </a:rPr>
                <a:t>金钱价值实现</a:t>
              </a:r>
              <a:endParaRPr lang="en-US" altLang="zh-CN" sz="1600" b="1" dirty="0">
                <a:solidFill>
                  <a:schemeClr val="dk1"/>
                </a:solidFill>
                <a:latin typeface="+mn-ea"/>
                <a:ea typeface="+mn-ea"/>
              </a:endParaRPr>
            </a:p>
            <a:p>
              <a:pPr marL="285750" indent="-285750" fontAlgn="auto">
                <a:spcBef>
                  <a:spcPts val="0"/>
                </a:spcBef>
                <a:spcAft>
                  <a:spcPts val="0"/>
                </a:spcAft>
                <a:buFont typeface="Wingdings" pitchFamily="2" charset="2"/>
                <a:buChar char="u"/>
                <a:defRPr/>
              </a:pPr>
              <a:r>
                <a:rPr lang="zh-CN" altLang="en-US" sz="1400" dirty="0" smtClean="0">
                  <a:solidFill>
                    <a:schemeClr val="dk1"/>
                  </a:solidFill>
                  <a:latin typeface="+mn-ea"/>
                  <a:ea typeface="+mn-ea"/>
                </a:rPr>
                <a:t>梳理</a:t>
              </a:r>
              <a:r>
                <a:rPr lang="zh-CN" altLang="en-US" sz="1400" dirty="0">
                  <a:solidFill>
                    <a:schemeClr val="dk1"/>
                  </a:solidFill>
                  <a:latin typeface="+mn-ea"/>
                  <a:ea typeface="+mn-ea"/>
                </a:rPr>
                <a:t>机构透明专业值得信赖的权威形象</a:t>
              </a:r>
              <a:endParaRPr lang="en-US" altLang="zh-CN" sz="1400" dirty="0">
                <a:solidFill>
                  <a:schemeClr val="dk1"/>
                </a:solidFill>
                <a:latin typeface="+mn-ea"/>
                <a:ea typeface="+mn-ea"/>
              </a:endParaRPr>
            </a:p>
            <a:p>
              <a:pPr marL="285750" indent="-285750" fontAlgn="auto">
                <a:spcBef>
                  <a:spcPts val="0"/>
                </a:spcBef>
                <a:spcAft>
                  <a:spcPts val="0"/>
                </a:spcAft>
                <a:buFont typeface="Wingdings" pitchFamily="2" charset="2"/>
                <a:buChar char="u"/>
                <a:defRPr/>
              </a:pPr>
              <a:r>
                <a:rPr lang="zh-CN" altLang="en-US" sz="1400" dirty="0">
                  <a:solidFill>
                    <a:schemeClr val="dk1"/>
                  </a:solidFill>
                  <a:latin typeface="+mn-ea"/>
                  <a:ea typeface="+mn-ea"/>
                </a:rPr>
                <a:t>体现满天星所从事的阅读推广对于乡村教育发展的价值</a:t>
              </a:r>
            </a:p>
          </p:txBody>
        </p:sp>
      </p:grpSp>
      <p:grpSp>
        <p:nvGrpSpPr>
          <p:cNvPr id="32" name="组合 31"/>
          <p:cNvGrpSpPr/>
          <p:nvPr/>
        </p:nvGrpSpPr>
        <p:grpSpPr>
          <a:xfrm>
            <a:off x="191344" y="5085184"/>
            <a:ext cx="11521280" cy="2062103"/>
            <a:chOff x="191344" y="1831876"/>
            <a:chExt cx="11521280" cy="2062103"/>
          </a:xfrm>
        </p:grpSpPr>
        <p:sp>
          <p:nvSpPr>
            <p:cNvPr id="33" name="剪去单角的矩形 32"/>
            <p:cNvSpPr/>
            <p:nvPr/>
          </p:nvSpPr>
          <p:spPr>
            <a:xfrm>
              <a:off x="1983145" y="1861661"/>
              <a:ext cx="2257445" cy="1512000"/>
            </a:xfrm>
            <a:prstGeom prst="snip1Rect">
              <a:avLst/>
            </a:prstGeom>
            <a:solidFill>
              <a:srgbClr val="EEEEE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cs typeface="Arial"/>
              </a:endParaRPr>
            </a:p>
          </p:txBody>
        </p:sp>
        <p:sp>
          <p:nvSpPr>
            <p:cNvPr id="34" name="矩形 33"/>
            <p:cNvSpPr/>
            <p:nvPr/>
          </p:nvSpPr>
          <p:spPr>
            <a:xfrm>
              <a:off x="191344" y="1861661"/>
              <a:ext cx="1512168" cy="15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520222" y="1861661"/>
              <a:ext cx="5032161" cy="1512000"/>
            </a:xfrm>
            <a:prstGeom prst="rect">
              <a:avLst/>
            </a:prstGeom>
            <a:noFill/>
            <a:ln>
              <a:solidFill>
                <a:srgbClr val="353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9768408" y="1861661"/>
              <a:ext cx="1944216" cy="1512000"/>
            </a:xfrm>
            <a:prstGeom prst="rect">
              <a:avLst/>
            </a:prstGeom>
            <a:noFill/>
            <a:ln>
              <a:solidFill>
                <a:srgbClr val="353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61498" y="2398370"/>
              <a:ext cx="877164" cy="406971"/>
            </a:xfrm>
            <a:prstGeom prst="rect">
              <a:avLst/>
            </a:prstGeom>
          </p:spPr>
          <p:txBody>
            <a:bodyPr wrap="none">
              <a:spAutoFit/>
            </a:bodyPr>
            <a:lstStyle/>
            <a:p>
              <a:pPr algn="ctr">
                <a:lnSpc>
                  <a:spcPct val="125000"/>
                </a:lnSpc>
              </a:pPr>
              <a:r>
                <a:rPr lang="zh-CN" altLang="en-US" b="1" dirty="0" smtClean="0">
                  <a:solidFill>
                    <a:schemeClr val="bg1"/>
                  </a:solidFill>
                  <a:latin typeface="+mn-ea"/>
                  <a:ea typeface="+mn-ea"/>
                </a:rPr>
                <a:t>合作方</a:t>
              </a:r>
              <a:endParaRPr lang="zh-CN" altLang="en-US" b="1" dirty="0">
                <a:solidFill>
                  <a:schemeClr val="bg1"/>
                </a:solidFill>
                <a:latin typeface="+mn-ea"/>
                <a:ea typeface="+mn-ea"/>
              </a:endParaRPr>
            </a:p>
          </p:txBody>
        </p:sp>
        <p:sp>
          <p:nvSpPr>
            <p:cNvPr id="38" name="矩形 37"/>
            <p:cNvSpPr/>
            <p:nvPr/>
          </p:nvSpPr>
          <p:spPr>
            <a:xfrm>
              <a:off x="4488159" y="2001690"/>
              <a:ext cx="4920209" cy="830997"/>
            </a:xfrm>
            <a:prstGeom prst="rect">
              <a:avLst/>
            </a:prstGeom>
          </p:spPr>
          <p:txBody>
            <a:bodyPr wrap="square">
              <a:spAutoFit/>
            </a:bodyPr>
            <a:lstStyle/>
            <a:p>
              <a:pPr fontAlgn="auto">
                <a:spcBef>
                  <a:spcPts val="0"/>
                </a:spcBef>
                <a:spcAft>
                  <a:spcPts val="0"/>
                </a:spcAft>
                <a:defRPr/>
              </a:pPr>
              <a:r>
                <a:rPr lang="en-US" altLang="zh-CN" sz="1200" dirty="0">
                  <a:solidFill>
                    <a:schemeClr val="dk1"/>
                  </a:solidFill>
                  <a:latin typeface="+mn-ea"/>
                  <a:ea typeface="+mn-ea"/>
                </a:rPr>
                <a:t>【</a:t>
              </a:r>
              <a:r>
                <a:rPr lang="zh-CN" altLang="en-US" sz="1200" dirty="0">
                  <a:solidFill>
                    <a:schemeClr val="dk1"/>
                  </a:solidFill>
                  <a:latin typeface="+mn-ea"/>
                  <a:ea typeface="+mn-ea"/>
                </a:rPr>
                <a:t>价值实现</a:t>
              </a:r>
              <a:r>
                <a:rPr lang="en-US" altLang="zh-CN" sz="1200" dirty="0">
                  <a:solidFill>
                    <a:schemeClr val="dk1"/>
                  </a:solidFill>
                  <a:latin typeface="+mn-ea"/>
                  <a:ea typeface="+mn-ea"/>
                </a:rPr>
                <a:t>】</a:t>
              </a:r>
              <a:r>
                <a:rPr lang="zh-CN" altLang="en-US" sz="1200" dirty="0">
                  <a:solidFill>
                    <a:schemeClr val="dk1"/>
                  </a:solidFill>
                  <a:latin typeface="+mn-ea"/>
                  <a:ea typeface="+mn-ea"/>
                </a:rPr>
                <a:t>：满天星提供软硬件兼备的阅读体验，帮助老师和孩子自我提升。</a:t>
              </a:r>
            </a:p>
            <a:p>
              <a:pPr fontAlgn="auto">
                <a:spcBef>
                  <a:spcPts val="0"/>
                </a:spcBef>
                <a:spcAft>
                  <a:spcPts val="0"/>
                </a:spcAft>
                <a:defRPr/>
              </a:pPr>
              <a:r>
                <a:rPr lang="en-US" altLang="zh-CN" sz="1200" dirty="0">
                  <a:solidFill>
                    <a:schemeClr val="dk1"/>
                  </a:solidFill>
                  <a:latin typeface="+mn-ea"/>
                  <a:ea typeface="+mn-ea"/>
                </a:rPr>
                <a:t>【</a:t>
              </a:r>
              <a:r>
                <a:rPr lang="zh-CN" altLang="en-US" sz="1200" dirty="0">
                  <a:solidFill>
                    <a:schemeClr val="dk1"/>
                  </a:solidFill>
                  <a:latin typeface="+mn-ea"/>
                  <a:ea typeface="+mn-ea"/>
                </a:rPr>
                <a:t>分享与对接</a:t>
              </a:r>
              <a:r>
                <a:rPr lang="en-US" altLang="zh-CN" sz="1200" dirty="0">
                  <a:solidFill>
                    <a:schemeClr val="dk1"/>
                  </a:solidFill>
                  <a:latin typeface="+mn-ea"/>
                  <a:ea typeface="+mn-ea"/>
                </a:rPr>
                <a:t>】</a:t>
              </a:r>
              <a:r>
                <a:rPr lang="zh-CN" altLang="en-US" sz="1200" dirty="0">
                  <a:solidFill>
                    <a:schemeClr val="dk1"/>
                  </a:solidFill>
                  <a:latin typeface="+mn-ea"/>
                  <a:ea typeface="+mn-ea"/>
                </a:rPr>
                <a:t>满天星连接资源给予乡村孩子，通过阅读帮助他们提升学习能力，提高成绩。</a:t>
              </a:r>
            </a:p>
          </p:txBody>
        </p:sp>
        <p:sp>
          <p:nvSpPr>
            <p:cNvPr id="39" name="矩形 38"/>
            <p:cNvSpPr/>
            <p:nvPr/>
          </p:nvSpPr>
          <p:spPr>
            <a:xfrm>
              <a:off x="9768408" y="1896333"/>
              <a:ext cx="1944216" cy="1477328"/>
            </a:xfrm>
            <a:prstGeom prst="rect">
              <a:avLst/>
            </a:prstGeom>
          </p:spPr>
          <p:txBody>
            <a:bodyPr wrap="square">
              <a:spAutoFit/>
            </a:bodyPr>
            <a:lstStyle/>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官网注重机构介绍、品牌呈现、资料查询和项目汇报</a:t>
              </a:r>
            </a:p>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微信信息传递</a:t>
              </a:r>
            </a:p>
            <a:p>
              <a:pPr marL="171450" lvl="0" indent="-171450" fontAlgn="auto">
                <a:lnSpc>
                  <a:spcPct val="125000"/>
                </a:lnSpc>
                <a:spcBef>
                  <a:spcPts val="0"/>
                </a:spcBef>
                <a:spcAft>
                  <a:spcPts val="0"/>
                </a:spcAft>
                <a:buFont typeface="Arial" pitchFamily="34" charset="0"/>
                <a:buChar char="•"/>
                <a:defRPr/>
              </a:pPr>
              <a:r>
                <a:rPr lang="zh-CN" altLang="en-US" sz="1200" dirty="0">
                  <a:solidFill>
                    <a:schemeClr val="dk1"/>
                  </a:solidFill>
                  <a:latin typeface="+mn-ea"/>
                  <a:ea typeface="+mn-ea"/>
                </a:rPr>
                <a:t>期刊承载查询手册功能（电子</a:t>
              </a:r>
              <a:r>
                <a:rPr lang="en-US" altLang="zh-CN" sz="1200" dirty="0">
                  <a:solidFill>
                    <a:schemeClr val="dk1"/>
                  </a:solidFill>
                  <a:latin typeface="+mn-ea"/>
                  <a:ea typeface="+mn-ea"/>
                </a:rPr>
                <a:t>+</a:t>
              </a:r>
              <a:r>
                <a:rPr lang="zh-CN" altLang="en-US" sz="1200" dirty="0">
                  <a:solidFill>
                    <a:schemeClr val="dk1"/>
                  </a:solidFill>
                  <a:latin typeface="+mn-ea"/>
                  <a:ea typeface="+mn-ea"/>
                </a:rPr>
                <a:t>纸质）</a:t>
              </a:r>
            </a:p>
          </p:txBody>
        </p:sp>
        <p:sp>
          <p:nvSpPr>
            <p:cNvPr id="40" name="矩形 39"/>
            <p:cNvSpPr/>
            <p:nvPr/>
          </p:nvSpPr>
          <p:spPr>
            <a:xfrm>
              <a:off x="1962565" y="1831876"/>
              <a:ext cx="2278025" cy="2062103"/>
            </a:xfrm>
            <a:prstGeom prst="rect">
              <a:avLst/>
            </a:prstGeom>
          </p:spPr>
          <p:txBody>
            <a:bodyPr wrap="square">
              <a:spAutoFit/>
            </a:bodyPr>
            <a:lstStyle/>
            <a:p>
              <a:pPr algn="ctr" fontAlgn="auto">
                <a:spcBef>
                  <a:spcPts val="0"/>
                </a:spcBef>
                <a:spcAft>
                  <a:spcPts val="0"/>
                </a:spcAft>
                <a:defRPr/>
              </a:pPr>
              <a:r>
                <a:rPr lang="zh-CN" altLang="en-US" sz="1600" b="1" dirty="0">
                  <a:solidFill>
                    <a:schemeClr val="dk1"/>
                  </a:solidFill>
                  <a:latin typeface="+mn-ea"/>
                  <a:ea typeface="+mn-ea"/>
                </a:rPr>
                <a:t>共赢</a:t>
              </a:r>
              <a:endParaRPr lang="en-US" altLang="zh-CN" sz="1600" b="1" dirty="0">
                <a:solidFill>
                  <a:schemeClr val="dk1"/>
                </a:solidFill>
                <a:latin typeface="+mn-ea"/>
                <a:ea typeface="+mn-ea"/>
              </a:endParaRPr>
            </a:p>
            <a:p>
              <a:pPr fontAlgn="auto">
                <a:spcBef>
                  <a:spcPts val="0"/>
                </a:spcBef>
                <a:spcAft>
                  <a:spcPts val="0"/>
                </a:spcAft>
                <a:defRPr/>
              </a:pPr>
              <a:r>
                <a:rPr lang="zh-CN" altLang="en-US" sz="1400" dirty="0" smtClean="0">
                  <a:solidFill>
                    <a:schemeClr val="dk1"/>
                  </a:solidFill>
                  <a:latin typeface="+mn-ea"/>
                  <a:ea typeface="+mn-ea"/>
                </a:rPr>
                <a:t>教育局</a:t>
              </a:r>
              <a:r>
                <a:rPr lang="zh-CN" altLang="en-US" sz="1400" dirty="0">
                  <a:solidFill>
                    <a:schemeClr val="dk1"/>
                  </a:solidFill>
                  <a:latin typeface="+mn-ea"/>
                  <a:ea typeface="+mn-ea"/>
                </a:rPr>
                <a:t>目前对满天星了解少甚至有误解，确保传播信息的准确和聚焦其关注点</a:t>
              </a:r>
              <a:r>
                <a:rPr lang="en-US" altLang="zh-CN" sz="1400" dirty="0">
                  <a:solidFill>
                    <a:schemeClr val="dk1"/>
                  </a:solidFill>
                  <a:latin typeface="+mn-ea"/>
                  <a:ea typeface="+mn-ea"/>
                </a:rPr>
                <a:t>——</a:t>
              </a:r>
              <a:r>
                <a:rPr lang="zh-CN" altLang="en-US" sz="1400" dirty="0">
                  <a:solidFill>
                    <a:schemeClr val="dk1"/>
                  </a:solidFill>
                  <a:latin typeface="+mn-ea"/>
                  <a:ea typeface="+mn-ea"/>
                </a:rPr>
                <a:t>教学质量的提升以及为社区带来的价值，成为彼此的“陪伴者”</a:t>
              </a:r>
            </a:p>
            <a:p>
              <a:pPr fontAlgn="auto">
                <a:spcBef>
                  <a:spcPts val="0"/>
                </a:spcBef>
                <a:spcAft>
                  <a:spcPts val="0"/>
                </a:spcAft>
                <a:defRPr/>
              </a:pPr>
              <a:r>
                <a:rPr lang="zh-CN" altLang="en-US" sz="1400" dirty="0">
                  <a:solidFill>
                    <a:schemeClr val="dk1"/>
                  </a:solidFill>
                  <a:latin typeface="+mn-ea"/>
                  <a:ea typeface="+mn-ea"/>
                </a:rPr>
                <a:t> </a:t>
              </a:r>
            </a:p>
            <a:p>
              <a:pPr fontAlgn="auto">
                <a:spcBef>
                  <a:spcPts val="0"/>
                </a:spcBef>
                <a:spcAft>
                  <a:spcPts val="0"/>
                </a:spcAft>
                <a:defRPr/>
              </a:pPr>
              <a:r>
                <a:rPr lang="zh-CN" altLang="en-US" sz="1400" dirty="0">
                  <a:solidFill>
                    <a:schemeClr val="dk1"/>
                  </a:solidFill>
                  <a:latin typeface="+mn-ea"/>
                  <a:ea typeface="+mn-ea"/>
                </a:rPr>
                <a:t> </a:t>
              </a:r>
            </a:p>
          </p:txBody>
        </p:sp>
      </p:grpSp>
    </p:spTree>
    <p:extLst>
      <p:ext uri="{BB962C8B-B14F-4D97-AF65-F5344CB8AC3E}">
        <p14:creationId xmlns:p14="http://schemas.microsoft.com/office/powerpoint/2010/main" val="394031106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zh-CN" altLang="en-US" dirty="0"/>
              <a:t>落地传播</a:t>
            </a:r>
            <a:r>
              <a:rPr lang="zh-CN" altLang="en-US" dirty="0" smtClean="0"/>
              <a:t>建议：内容策略（</a:t>
            </a:r>
            <a:r>
              <a:rPr lang="en-US" altLang="zh-CN" dirty="0" smtClean="0"/>
              <a:t>WHAT</a:t>
            </a:r>
            <a:r>
              <a:rPr lang="zh-CN" altLang="en-US" dirty="0" smtClean="0"/>
              <a:t>）</a:t>
            </a:r>
            <a:endParaRPr lang="zh-CN" altLang="en-US" dirty="0"/>
          </a:p>
        </p:txBody>
      </p:sp>
    </p:spTree>
    <p:extLst>
      <p:ext uri="{BB962C8B-B14F-4D97-AF65-F5344CB8AC3E}">
        <p14:creationId xmlns:p14="http://schemas.microsoft.com/office/powerpoint/2010/main" val="229166763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418" y="344847"/>
            <a:ext cx="11263212" cy="424732"/>
          </a:xfrm>
        </p:spPr>
        <p:txBody>
          <a:bodyPr/>
          <a:lstStyle/>
          <a:p>
            <a:pPr eaLnBrk="1" hangingPunct="1">
              <a:buClr>
                <a:schemeClr val="accent1"/>
              </a:buClr>
              <a:buFont typeface="Wingdings" charset="2"/>
            </a:pPr>
            <a:r>
              <a:rPr lang="zh-CN" altLang="en-US" b="1" dirty="0"/>
              <a:t>内容策略从三个方面着手：打造领先形象、建立行业标准、传播阅读理念。</a:t>
            </a:r>
            <a:endParaRPr lang="en-US" b="1" dirty="0"/>
          </a:p>
        </p:txBody>
      </p:sp>
      <p:grpSp>
        <p:nvGrpSpPr>
          <p:cNvPr id="3" name="组合 2"/>
          <p:cNvGrpSpPr/>
          <p:nvPr/>
        </p:nvGrpSpPr>
        <p:grpSpPr>
          <a:xfrm>
            <a:off x="4651686" y="1904082"/>
            <a:ext cx="2872011" cy="3901182"/>
            <a:chOff x="1271464" y="1791493"/>
            <a:chExt cx="2872011" cy="3901182"/>
          </a:xfrm>
        </p:grpSpPr>
        <p:sp>
          <p:nvSpPr>
            <p:cNvPr id="15" name="箭头1"/>
            <p:cNvSpPr>
              <a:spLocks noChangeArrowheads="1"/>
            </p:cNvSpPr>
            <p:nvPr/>
          </p:nvSpPr>
          <p:spPr bwMode="ltGray">
            <a:xfrm>
              <a:off x="1271464" y="2389088"/>
              <a:ext cx="2872011" cy="3303587"/>
            </a:xfrm>
            <a:prstGeom prst="flowChartOffpageConnector">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marL="285750" lvl="0" indent="-285750">
                <a:lnSpc>
                  <a:spcPct val="150000"/>
                </a:lnSpc>
                <a:buFont typeface="Arial" pitchFamily="34" charset="0"/>
                <a:buChar char="•"/>
                <a:defRPr/>
              </a:pPr>
              <a:r>
                <a:rPr lang="zh-CN" altLang="en-US" sz="1600" kern="0" dirty="0">
                  <a:solidFill>
                    <a:srgbClr val="4D4D4D"/>
                  </a:solidFill>
                  <a:latin typeface="微软雅黑" pitchFamily="34" charset="-122"/>
                  <a:ea typeface="微软雅黑" pitchFamily="34" charset="-122"/>
                </a:rPr>
                <a:t>业务模式解析</a:t>
              </a:r>
            </a:p>
            <a:p>
              <a:pPr marL="285750" lvl="0" indent="-285750">
                <a:lnSpc>
                  <a:spcPct val="150000"/>
                </a:lnSpc>
                <a:buFont typeface="Arial" pitchFamily="34" charset="0"/>
                <a:buChar char="•"/>
                <a:defRPr/>
              </a:pPr>
              <a:r>
                <a:rPr lang="zh-CN" altLang="en-US" sz="1600" kern="0" dirty="0">
                  <a:solidFill>
                    <a:srgbClr val="4D4D4D"/>
                  </a:solidFill>
                  <a:latin typeface="微软雅黑" pitchFamily="34" charset="-122"/>
                  <a:ea typeface="微软雅黑" pitchFamily="34" charset="-122"/>
                </a:rPr>
                <a:t>成立阅读相关的联盟并开展项目</a:t>
              </a:r>
            </a:p>
            <a:p>
              <a:pPr marL="285750" lvl="0" indent="-285750">
                <a:lnSpc>
                  <a:spcPct val="150000"/>
                </a:lnSpc>
                <a:buFont typeface="Arial" pitchFamily="34" charset="0"/>
                <a:buChar char="•"/>
                <a:defRPr/>
              </a:pPr>
              <a:r>
                <a:rPr lang="zh-CN" altLang="en-US" sz="1600" kern="0" dirty="0" smtClean="0">
                  <a:solidFill>
                    <a:srgbClr val="4D4D4D"/>
                  </a:solidFill>
                  <a:latin typeface="微软雅黑" pitchFamily="34" charset="-122"/>
                  <a:ea typeface="微软雅黑" pitchFamily="34" charset="-122"/>
                </a:rPr>
                <a:t>发表</a:t>
              </a:r>
              <a:r>
                <a:rPr lang="zh-CN" altLang="en-US" sz="1600" kern="0" dirty="0">
                  <a:solidFill>
                    <a:srgbClr val="4D4D4D"/>
                  </a:solidFill>
                  <a:latin typeface="微软雅黑" pitchFamily="34" charset="-122"/>
                  <a:ea typeface="微软雅黑" pitchFamily="34" charset="-122"/>
                </a:rPr>
                <a:t>行业</a:t>
              </a:r>
              <a:r>
                <a:rPr lang="zh-CN" altLang="en-US" sz="1600" kern="0" dirty="0" smtClean="0">
                  <a:solidFill>
                    <a:srgbClr val="4D4D4D"/>
                  </a:solidFill>
                  <a:latin typeface="微软雅黑" pitchFamily="34" charset="-122"/>
                  <a:ea typeface="微软雅黑" pitchFamily="34" charset="-122"/>
                </a:rPr>
                <a:t>白皮书</a:t>
              </a:r>
              <a:endParaRPr lang="en-US" altLang="zh-CN" sz="1600" kern="0" dirty="0" smtClean="0">
                <a:solidFill>
                  <a:srgbClr val="4D4D4D"/>
                </a:solidFill>
                <a:latin typeface="微软雅黑" pitchFamily="34" charset="-122"/>
                <a:ea typeface="微软雅黑" pitchFamily="34" charset="-122"/>
              </a:endParaRPr>
            </a:p>
            <a:p>
              <a:pPr marL="285750" indent="-285750">
                <a:lnSpc>
                  <a:spcPct val="150000"/>
                </a:lnSpc>
                <a:buFont typeface="Arial" pitchFamily="34" charset="0"/>
                <a:buChar char="•"/>
                <a:defRPr/>
              </a:pPr>
              <a:r>
                <a:rPr lang="zh-CN" altLang="en-US" sz="1600" kern="0" dirty="0">
                  <a:solidFill>
                    <a:srgbClr val="4D4D4D"/>
                  </a:solidFill>
                  <a:latin typeface="微软雅黑" pitchFamily="34" charset="-122"/>
                  <a:ea typeface="微软雅黑" pitchFamily="34" charset="-122"/>
                </a:rPr>
                <a:t>相关研究</a:t>
              </a:r>
              <a:r>
                <a:rPr lang="zh-CN" altLang="en-US" sz="1600" kern="0" dirty="0" smtClean="0">
                  <a:solidFill>
                    <a:srgbClr val="4D4D4D"/>
                  </a:solidFill>
                  <a:latin typeface="微软雅黑" pitchFamily="34" charset="-122"/>
                  <a:ea typeface="微软雅黑" pitchFamily="34" charset="-122"/>
                </a:rPr>
                <a:t>报告</a:t>
              </a:r>
              <a:r>
                <a:rPr lang="en-US" altLang="zh-CN" sz="1600" kern="0" dirty="0" smtClean="0">
                  <a:solidFill>
                    <a:srgbClr val="4D4D4D"/>
                  </a:solidFill>
                  <a:latin typeface="微软雅黑" pitchFamily="34" charset="-122"/>
                  <a:ea typeface="微软雅黑" pitchFamily="34" charset="-122"/>
                </a:rPr>
                <a:t>&amp;</a:t>
              </a:r>
              <a:r>
                <a:rPr lang="zh-CN" altLang="en-US" sz="1600" kern="0" dirty="0" smtClean="0">
                  <a:solidFill>
                    <a:srgbClr val="4D4D4D"/>
                  </a:solidFill>
                  <a:latin typeface="微软雅黑" pitchFamily="34" charset="-122"/>
                  <a:ea typeface="微软雅黑" pitchFamily="34" charset="-122"/>
                </a:rPr>
                <a:t>案例撰写发布</a:t>
              </a:r>
              <a:endParaRPr lang="zh-CN" altLang="en-US" sz="1600" kern="0" dirty="0">
                <a:solidFill>
                  <a:srgbClr val="4D4D4D"/>
                </a:solidFill>
                <a:latin typeface="微软雅黑" pitchFamily="34" charset="-122"/>
                <a:ea typeface="微软雅黑" pitchFamily="34" charset="-122"/>
              </a:endParaRPr>
            </a:p>
          </p:txBody>
        </p:sp>
        <p:sp>
          <p:nvSpPr>
            <p:cNvPr id="16" name="椭圆1"/>
            <p:cNvSpPr>
              <a:spLocks noChangeArrowheads="1"/>
            </p:cNvSpPr>
            <p:nvPr/>
          </p:nvSpPr>
          <p:spPr bwMode="gray">
            <a:xfrm>
              <a:off x="1439740" y="1791493"/>
              <a:ext cx="2404474" cy="565150"/>
            </a:xfrm>
            <a:prstGeom prst="ellipse">
              <a:avLst/>
            </a:prstGeom>
            <a:solidFill>
              <a:schemeClr val="bg2">
                <a:lumMod val="25000"/>
              </a:schemeClr>
            </a:solidFill>
            <a:ln w="25400" cap="flat" cmpd="sng" algn="ctr">
              <a:noFill/>
              <a:prstDash val="solid"/>
            </a:ln>
            <a:effectLst>
              <a:outerShdw blurRad="50800" dist="38100" algn="l" rotWithShape="0">
                <a:prstClr val="black">
                  <a:alpha val="40000"/>
                </a:prstClr>
              </a:outerShdw>
            </a:effectLst>
          </p:spPr>
          <p:txBody>
            <a:bodyPr anchor="ctr"/>
            <a:lstStyle/>
            <a:p>
              <a:pPr lvl="0" algn="ctr">
                <a:lnSpc>
                  <a:spcPct val="120000"/>
                </a:lnSpc>
                <a:defRPr/>
              </a:pPr>
              <a:r>
                <a:rPr lang="zh-CN" altLang="en-US" b="1" dirty="0">
                  <a:solidFill>
                    <a:prstClr val="white"/>
                  </a:solidFill>
                  <a:latin typeface="微软雅黑"/>
                  <a:ea typeface="微软雅黑"/>
                </a:rPr>
                <a:t>建立行业标准</a:t>
              </a:r>
            </a:p>
          </p:txBody>
        </p:sp>
      </p:grpSp>
      <p:grpSp>
        <p:nvGrpSpPr>
          <p:cNvPr id="33" name="组合 32"/>
          <p:cNvGrpSpPr/>
          <p:nvPr/>
        </p:nvGrpSpPr>
        <p:grpSpPr>
          <a:xfrm>
            <a:off x="8040216" y="1904082"/>
            <a:ext cx="2872011" cy="3901182"/>
            <a:chOff x="1271464" y="1791493"/>
            <a:chExt cx="2872011" cy="3901182"/>
          </a:xfrm>
        </p:grpSpPr>
        <p:sp>
          <p:nvSpPr>
            <p:cNvPr id="34" name="箭头1"/>
            <p:cNvSpPr>
              <a:spLocks noChangeArrowheads="1"/>
            </p:cNvSpPr>
            <p:nvPr/>
          </p:nvSpPr>
          <p:spPr bwMode="ltGray">
            <a:xfrm>
              <a:off x="1271464" y="2389088"/>
              <a:ext cx="2872011" cy="3303587"/>
            </a:xfrm>
            <a:prstGeom prst="flowChartOffpageConnector">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marL="285750" lvl="0" indent="-285750">
                <a:lnSpc>
                  <a:spcPct val="150000"/>
                </a:lnSpc>
                <a:buFont typeface="Arial" pitchFamily="34" charset="0"/>
                <a:buChar char="•"/>
                <a:defRPr/>
              </a:pPr>
              <a:r>
                <a:rPr lang="zh-CN" altLang="en-US" sz="1600" kern="0" dirty="0">
                  <a:solidFill>
                    <a:srgbClr val="4D4D4D"/>
                  </a:solidFill>
                  <a:latin typeface="微软雅黑" pitchFamily="34" charset="-122"/>
                  <a:ea typeface="微软雅黑" pitchFamily="34" charset="-122"/>
                </a:rPr>
                <a:t>机构</a:t>
              </a:r>
              <a:r>
                <a:rPr lang="zh-CN" altLang="en-US" sz="1600" kern="0" dirty="0" smtClean="0">
                  <a:solidFill>
                    <a:srgbClr val="4D4D4D"/>
                  </a:solidFill>
                  <a:latin typeface="微软雅黑" pitchFamily="34" charset="-122"/>
                  <a:ea typeface="微软雅黑" pitchFamily="34" charset="-122"/>
                </a:rPr>
                <a:t>数据传播</a:t>
              </a:r>
              <a:endParaRPr lang="zh-CN" altLang="en-US" sz="1600" kern="0" dirty="0">
                <a:solidFill>
                  <a:srgbClr val="4D4D4D"/>
                </a:solidFill>
                <a:latin typeface="微软雅黑" pitchFamily="34" charset="-122"/>
                <a:ea typeface="微软雅黑" pitchFamily="34" charset="-122"/>
              </a:endParaRPr>
            </a:p>
            <a:p>
              <a:pPr marL="285750" lvl="0" indent="-285750">
                <a:lnSpc>
                  <a:spcPct val="150000"/>
                </a:lnSpc>
                <a:buFont typeface="Arial" pitchFamily="34" charset="0"/>
                <a:buChar char="•"/>
                <a:defRPr/>
              </a:pPr>
              <a:r>
                <a:rPr lang="zh-CN" altLang="en-US" sz="1600" kern="0" dirty="0">
                  <a:solidFill>
                    <a:srgbClr val="4D4D4D"/>
                  </a:solidFill>
                  <a:latin typeface="微软雅黑" pitchFamily="34" charset="-122"/>
                  <a:ea typeface="微软雅黑" pitchFamily="34" charset="-122"/>
                </a:rPr>
                <a:t>项目</a:t>
              </a:r>
              <a:r>
                <a:rPr lang="zh-CN" altLang="en-US" sz="1600" kern="0" dirty="0" smtClean="0">
                  <a:solidFill>
                    <a:srgbClr val="4D4D4D"/>
                  </a:solidFill>
                  <a:latin typeface="微软雅黑" pitchFamily="34" charset="-122"/>
                  <a:ea typeface="微软雅黑" pitchFamily="34" charset="-122"/>
                </a:rPr>
                <a:t>信息传播</a:t>
              </a:r>
              <a:endParaRPr lang="zh-CN" altLang="en-US" sz="1600" kern="0" dirty="0">
                <a:solidFill>
                  <a:srgbClr val="4D4D4D"/>
                </a:solidFill>
                <a:latin typeface="微软雅黑" pitchFamily="34" charset="-122"/>
                <a:ea typeface="微软雅黑" pitchFamily="34" charset="-122"/>
              </a:endParaRPr>
            </a:p>
            <a:p>
              <a:pPr marL="285750" lvl="0" indent="-285750">
                <a:lnSpc>
                  <a:spcPct val="150000"/>
                </a:lnSpc>
                <a:buFont typeface="Arial" pitchFamily="34" charset="0"/>
                <a:buChar char="•"/>
                <a:defRPr/>
              </a:pPr>
              <a:r>
                <a:rPr lang="zh-CN" altLang="en-US" sz="1600" kern="0" dirty="0">
                  <a:solidFill>
                    <a:srgbClr val="4D4D4D"/>
                  </a:solidFill>
                  <a:latin typeface="微软雅黑" pitchFamily="34" charset="-122"/>
                  <a:ea typeface="微软雅黑" pitchFamily="34" charset="-122"/>
                </a:rPr>
                <a:t>受助</a:t>
              </a:r>
              <a:r>
                <a:rPr lang="zh-CN" altLang="en-US" sz="1600" kern="0" dirty="0" smtClean="0">
                  <a:solidFill>
                    <a:srgbClr val="4D4D4D"/>
                  </a:solidFill>
                  <a:latin typeface="微软雅黑" pitchFamily="34" charset="-122"/>
                  <a:ea typeface="微软雅黑" pitchFamily="34" charset="-122"/>
                </a:rPr>
                <a:t>者故事</a:t>
              </a:r>
              <a:r>
                <a:rPr lang="zh-CN" altLang="en-US" sz="1600" kern="0" dirty="0">
                  <a:solidFill>
                    <a:srgbClr val="4D4D4D"/>
                  </a:solidFill>
                  <a:latin typeface="微软雅黑" pitchFamily="34" charset="-122"/>
                  <a:ea typeface="微软雅黑" pitchFamily="34" charset="-122"/>
                </a:rPr>
                <a:t>传播</a:t>
              </a:r>
            </a:p>
            <a:p>
              <a:pPr marL="285750" lvl="0" indent="-285750">
                <a:lnSpc>
                  <a:spcPct val="150000"/>
                </a:lnSpc>
                <a:buFont typeface="Arial" pitchFamily="34" charset="0"/>
                <a:buChar char="•"/>
                <a:defRPr/>
              </a:pPr>
              <a:r>
                <a:rPr lang="zh-CN" altLang="en-US" sz="1600" kern="0" dirty="0">
                  <a:solidFill>
                    <a:srgbClr val="4D4D4D"/>
                  </a:solidFill>
                  <a:latin typeface="微软雅黑" pitchFamily="34" charset="-122"/>
                  <a:ea typeface="微软雅黑" pitchFamily="34" charset="-122"/>
                </a:rPr>
                <a:t>行业概念与知识科普</a:t>
              </a:r>
            </a:p>
          </p:txBody>
        </p:sp>
        <p:sp>
          <p:nvSpPr>
            <p:cNvPr id="35" name="椭圆1"/>
            <p:cNvSpPr>
              <a:spLocks noChangeArrowheads="1"/>
            </p:cNvSpPr>
            <p:nvPr/>
          </p:nvSpPr>
          <p:spPr bwMode="gray">
            <a:xfrm>
              <a:off x="1439740" y="1791493"/>
              <a:ext cx="2404474" cy="565150"/>
            </a:xfrm>
            <a:prstGeom prst="ellipse">
              <a:avLst/>
            </a:prstGeom>
            <a:solidFill>
              <a:schemeClr val="bg2">
                <a:lumMod val="25000"/>
              </a:schemeClr>
            </a:solidFill>
            <a:ln w="25400" cap="flat" cmpd="sng" algn="ctr">
              <a:noFill/>
              <a:prstDash val="solid"/>
            </a:ln>
            <a:effectLst>
              <a:outerShdw blurRad="50800" dist="38100" algn="l" rotWithShape="0">
                <a:prstClr val="black">
                  <a:alpha val="40000"/>
                </a:prstClr>
              </a:outerShdw>
            </a:effectLst>
          </p:spPr>
          <p:txBody>
            <a:bodyPr anchor="ctr"/>
            <a:lstStyle/>
            <a:p>
              <a:pPr algn="ctr">
                <a:lnSpc>
                  <a:spcPct val="120000"/>
                </a:lnSpc>
              </a:pPr>
              <a:r>
                <a:rPr lang="zh-CN" altLang="en-US" b="1" dirty="0">
                  <a:solidFill>
                    <a:prstClr val="white"/>
                  </a:solidFill>
                  <a:latin typeface="微软雅黑"/>
                  <a:ea typeface="微软雅黑"/>
                </a:rPr>
                <a:t>传播阅读理念</a:t>
              </a:r>
              <a:endParaRPr lang="en-US" altLang="zh-CN" b="1" dirty="0">
                <a:solidFill>
                  <a:prstClr val="white"/>
                </a:solidFill>
                <a:latin typeface="微软雅黑"/>
                <a:ea typeface="微软雅黑"/>
              </a:endParaRPr>
            </a:p>
          </p:txBody>
        </p:sp>
      </p:grpSp>
      <p:grpSp>
        <p:nvGrpSpPr>
          <p:cNvPr id="36" name="组合 35"/>
          <p:cNvGrpSpPr/>
          <p:nvPr/>
        </p:nvGrpSpPr>
        <p:grpSpPr>
          <a:xfrm>
            <a:off x="1127448" y="1904082"/>
            <a:ext cx="2872011" cy="3901182"/>
            <a:chOff x="1199456" y="1791493"/>
            <a:chExt cx="2872011" cy="3901182"/>
          </a:xfrm>
        </p:grpSpPr>
        <p:sp>
          <p:nvSpPr>
            <p:cNvPr id="37" name="箭头1"/>
            <p:cNvSpPr>
              <a:spLocks noChangeArrowheads="1"/>
            </p:cNvSpPr>
            <p:nvPr/>
          </p:nvSpPr>
          <p:spPr bwMode="ltGray">
            <a:xfrm>
              <a:off x="1199456" y="2389088"/>
              <a:ext cx="2872011" cy="3303587"/>
            </a:xfrm>
            <a:prstGeom prst="flowChartOffpageConnector">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marL="285750" lvl="0" indent="-285750">
                <a:lnSpc>
                  <a:spcPct val="150000"/>
                </a:lnSpc>
                <a:buFont typeface="Arial" pitchFamily="34" charset="0"/>
                <a:buChar char="•"/>
                <a:defRPr/>
              </a:pPr>
              <a:r>
                <a:rPr lang="zh-CN" altLang="en-US" sz="1600" kern="0" dirty="0">
                  <a:solidFill>
                    <a:srgbClr val="4D4D4D"/>
                  </a:solidFill>
                  <a:latin typeface="微软雅黑" pitchFamily="34" charset="-122"/>
                  <a:ea typeface="微软雅黑" pitchFamily="34" charset="-122"/>
                </a:rPr>
                <a:t>创始人、机构员工、理事会、志愿者故事传播</a:t>
              </a:r>
            </a:p>
            <a:p>
              <a:pPr marL="285750" lvl="0" indent="-285750">
                <a:lnSpc>
                  <a:spcPct val="150000"/>
                </a:lnSpc>
                <a:buFont typeface="Arial" pitchFamily="34" charset="0"/>
                <a:buChar char="•"/>
                <a:defRPr/>
              </a:pPr>
              <a:r>
                <a:rPr lang="zh-CN" altLang="en-US" sz="1600" kern="0" dirty="0">
                  <a:solidFill>
                    <a:srgbClr val="4D4D4D"/>
                  </a:solidFill>
                  <a:latin typeface="微软雅黑" pitchFamily="34" charset="-122"/>
                  <a:ea typeface="微软雅黑" pitchFamily="34" charset="-122"/>
                </a:rPr>
                <a:t>机构愿景、使命、发展历史</a:t>
              </a:r>
              <a:r>
                <a:rPr lang="zh-CN" altLang="en-US" sz="1600" kern="0" dirty="0" smtClean="0">
                  <a:solidFill>
                    <a:srgbClr val="4D4D4D"/>
                  </a:solidFill>
                  <a:latin typeface="微软雅黑" pitchFamily="34" charset="-122"/>
                  <a:ea typeface="微软雅黑" pitchFamily="34" charset="-122"/>
                </a:rPr>
                <a:t>解读</a:t>
              </a:r>
              <a:endParaRPr lang="en-US" altLang="zh-CN" sz="1600" kern="0" dirty="0" smtClean="0">
                <a:solidFill>
                  <a:srgbClr val="4D4D4D"/>
                </a:solidFill>
                <a:latin typeface="微软雅黑" pitchFamily="34" charset="-122"/>
                <a:ea typeface="微软雅黑" pitchFamily="34" charset="-122"/>
              </a:endParaRPr>
            </a:p>
            <a:p>
              <a:pPr marL="285750" lvl="0" indent="-285750">
                <a:lnSpc>
                  <a:spcPct val="150000"/>
                </a:lnSpc>
                <a:buFont typeface="Arial" pitchFamily="34" charset="0"/>
                <a:buChar char="•"/>
                <a:defRPr/>
              </a:pPr>
              <a:r>
                <a:rPr lang="zh-CN" altLang="en-US" sz="1600" kern="0" dirty="0" smtClean="0">
                  <a:solidFill>
                    <a:srgbClr val="4D4D4D"/>
                  </a:solidFill>
                  <a:latin typeface="微软雅黑" pitchFamily="34" charset="-122"/>
                  <a:ea typeface="微软雅黑" pitchFamily="34" charset="-122"/>
                </a:rPr>
                <a:t>合作机构背书</a:t>
              </a:r>
              <a:endParaRPr lang="zh-CN" altLang="en-US" sz="1600" kern="0" dirty="0">
                <a:solidFill>
                  <a:srgbClr val="4D4D4D"/>
                </a:solidFill>
                <a:latin typeface="微软雅黑" pitchFamily="34" charset="-122"/>
                <a:ea typeface="微软雅黑" pitchFamily="34" charset="-122"/>
              </a:endParaRPr>
            </a:p>
            <a:p>
              <a:pPr marL="285750" indent="-285750">
                <a:lnSpc>
                  <a:spcPct val="150000"/>
                </a:lnSpc>
                <a:buFont typeface="Arial" pitchFamily="34" charset="0"/>
                <a:buChar char="•"/>
                <a:defRPr/>
              </a:pPr>
              <a:r>
                <a:rPr lang="zh-CN" altLang="en-US" sz="1600" kern="0" dirty="0" smtClean="0">
                  <a:solidFill>
                    <a:srgbClr val="4D4D4D"/>
                  </a:solidFill>
                  <a:latin typeface="微软雅黑" pitchFamily="34" charset="-122"/>
                  <a:ea typeface="微软雅黑" pitchFamily="34" charset="-122"/>
                </a:rPr>
                <a:t>捐赠</a:t>
              </a:r>
              <a:r>
                <a:rPr lang="zh-CN" altLang="en-US" sz="1600" kern="0" dirty="0">
                  <a:solidFill>
                    <a:srgbClr val="4D4D4D"/>
                  </a:solidFill>
                  <a:latin typeface="微软雅黑" pitchFamily="34" charset="-122"/>
                  <a:ea typeface="微软雅黑" pitchFamily="34" charset="-122"/>
                </a:rPr>
                <a:t>人故事</a:t>
              </a:r>
              <a:r>
                <a:rPr lang="zh-CN" altLang="en-US" sz="1600" kern="0" dirty="0" smtClean="0">
                  <a:solidFill>
                    <a:srgbClr val="4D4D4D"/>
                  </a:solidFill>
                  <a:latin typeface="微软雅黑" pitchFamily="34" charset="-122"/>
                  <a:ea typeface="微软雅黑" pitchFamily="34" charset="-122"/>
                </a:rPr>
                <a:t>传播</a:t>
              </a:r>
              <a:endParaRPr lang="en-US" altLang="zh-CN" sz="1600" kern="0" dirty="0" smtClean="0">
                <a:solidFill>
                  <a:srgbClr val="4D4D4D"/>
                </a:solidFill>
                <a:latin typeface="微软雅黑" pitchFamily="34" charset="-122"/>
                <a:ea typeface="微软雅黑" pitchFamily="34" charset="-122"/>
              </a:endParaRPr>
            </a:p>
            <a:p>
              <a:pPr marL="285750" indent="-285750">
                <a:lnSpc>
                  <a:spcPct val="150000"/>
                </a:lnSpc>
                <a:buFont typeface="Arial" pitchFamily="34" charset="0"/>
                <a:buChar char="•"/>
                <a:defRPr/>
              </a:pPr>
              <a:r>
                <a:rPr lang="en-US" altLang="zh-CN" sz="1600" kern="0" dirty="0" smtClean="0">
                  <a:solidFill>
                    <a:srgbClr val="4D4D4D"/>
                  </a:solidFill>
                  <a:latin typeface="微软雅黑" pitchFamily="34" charset="-122"/>
                  <a:ea typeface="微软雅黑" pitchFamily="34" charset="-122"/>
                </a:rPr>
                <a:t>Logo</a:t>
              </a:r>
              <a:r>
                <a:rPr lang="zh-CN" altLang="en-US" sz="1600" kern="0" dirty="0">
                  <a:solidFill>
                    <a:srgbClr val="4D4D4D"/>
                  </a:solidFill>
                  <a:latin typeface="微软雅黑" pitchFamily="34" charset="-122"/>
                  <a:ea typeface="微软雅黑" pitchFamily="34" charset="-122"/>
                </a:rPr>
                <a:t>和名称</a:t>
              </a:r>
              <a:r>
                <a:rPr lang="zh-CN" altLang="en-US" sz="1600" kern="0" dirty="0" smtClean="0">
                  <a:solidFill>
                    <a:srgbClr val="4D4D4D"/>
                  </a:solidFill>
                  <a:latin typeface="微软雅黑" pitchFamily="34" charset="-122"/>
                  <a:ea typeface="微软雅黑" pitchFamily="34" charset="-122"/>
                </a:rPr>
                <a:t>诠释</a:t>
              </a:r>
              <a:endParaRPr lang="zh-CN" altLang="en-US" sz="1600" kern="0" dirty="0">
                <a:solidFill>
                  <a:srgbClr val="4D4D4D"/>
                </a:solidFill>
                <a:latin typeface="微软雅黑" pitchFamily="34" charset="-122"/>
                <a:ea typeface="微软雅黑" pitchFamily="34" charset="-122"/>
              </a:endParaRPr>
            </a:p>
          </p:txBody>
        </p:sp>
        <p:sp>
          <p:nvSpPr>
            <p:cNvPr id="38" name="椭圆1"/>
            <p:cNvSpPr>
              <a:spLocks noChangeArrowheads="1"/>
            </p:cNvSpPr>
            <p:nvPr/>
          </p:nvSpPr>
          <p:spPr bwMode="gray">
            <a:xfrm>
              <a:off x="1439740" y="1791493"/>
              <a:ext cx="2404474" cy="565150"/>
            </a:xfrm>
            <a:prstGeom prst="ellipse">
              <a:avLst/>
            </a:prstGeom>
            <a:solidFill>
              <a:schemeClr val="bg2">
                <a:lumMod val="25000"/>
              </a:schemeClr>
            </a:solidFill>
            <a:ln w="25400" cap="flat" cmpd="sng" algn="ctr">
              <a:noFill/>
              <a:prstDash val="solid"/>
            </a:ln>
            <a:effectLst>
              <a:outerShdw blurRad="50800" dist="38100" algn="l" rotWithShape="0">
                <a:prstClr val="black">
                  <a:alpha val="40000"/>
                </a:prstClr>
              </a:outerShdw>
            </a:effectLst>
          </p:spPr>
          <p:txBody>
            <a:bodyPr anchor="ctr"/>
            <a:lstStyle/>
            <a:p>
              <a:pPr algn="ctr">
                <a:lnSpc>
                  <a:spcPct val="120000"/>
                </a:lnSpc>
              </a:pPr>
              <a:r>
                <a:rPr lang="zh-CN" altLang="en-US" b="1" dirty="0" smtClean="0">
                  <a:solidFill>
                    <a:prstClr val="white"/>
                  </a:solidFill>
                  <a:latin typeface="微软雅黑"/>
                  <a:ea typeface="微软雅黑"/>
                </a:rPr>
                <a:t>打造领先形象</a:t>
              </a:r>
              <a:endParaRPr lang="en-US" altLang="zh-CN" b="1" dirty="0">
                <a:solidFill>
                  <a:prstClr val="white"/>
                </a:solidFill>
                <a:latin typeface="微软雅黑"/>
                <a:ea typeface="微软雅黑"/>
              </a:endParaRPr>
            </a:p>
          </p:txBody>
        </p:sp>
      </p:grpSp>
    </p:spTree>
    <p:extLst>
      <p:ext uri="{BB962C8B-B14F-4D97-AF65-F5344CB8AC3E}">
        <p14:creationId xmlns:p14="http://schemas.microsoft.com/office/powerpoint/2010/main" val="107026605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418" y="344847"/>
            <a:ext cx="11263212" cy="424732"/>
          </a:xfrm>
        </p:spPr>
        <p:txBody>
          <a:bodyPr/>
          <a:lstStyle/>
          <a:p>
            <a:r>
              <a:rPr lang="zh-CN" altLang="en-US" b="1" dirty="0">
                <a:latin typeface="+mn-ea"/>
                <a:ea typeface="+mn-ea"/>
              </a:rPr>
              <a:t>打造领先形象</a:t>
            </a:r>
          </a:p>
        </p:txBody>
      </p:sp>
      <p:grpSp>
        <p:nvGrpSpPr>
          <p:cNvPr id="3" name="组合 2"/>
          <p:cNvGrpSpPr/>
          <p:nvPr/>
        </p:nvGrpSpPr>
        <p:grpSpPr>
          <a:xfrm>
            <a:off x="392091" y="1394754"/>
            <a:ext cx="11392541" cy="5359316"/>
            <a:chOff x="392121" y="1373741"/>
            <a:chExt cx="11368509" cy="6680256"/>
          </a:xfrm>
        </p:grpSpPr>
        <p:sp>
          <p:nvSpPr>
            <p:cNvPr id="4" name="五边形 3"/>
            <p:cNvSpPr/>
            <p:nvPr/>
          </p:nvSpPr>
          <p:spPr>
            <a:xfrm>
              <a:off x="406401" y="1412776"/>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prstClr val="black"/>
                  </a:solidFill>
                  <a:latin typeface="微软雅黑"/>
                </a:rPr>
                <a:t>创始人、机构员工、理事会故事传播：自身经历分享，机构员工心得分享，理事会等利益相关方理念分享，制作成常态化专栏。如海光老师银杏伙伴身份传播。</a:t>
              </a:r>
              <a:endParaRPr lang="en-US" altLang="zh-CN" sz="1600" b="1" dirty="0" smtClean="0">
                <a:solidFill>
                  <a:prstClr val="black"/>
                </a:solidFill>
                <a:latin typeface="微软雅黑"/>
              </a:endParaRPr>
            </a:p>
            <a:p>
              <a:r>
                <a:rPr lang="en-US" altLang="zh-CN" sz="1600" dirty="0" err="1" smtClean="0">
                  <a:solidFill>
                    <a:prstClr val="black"/>
                  </a:solidFill>
                  <a:latin typeface="微软雅黑"/>
                </a:rPr>
                <a:t>Eg</a:t>
              </a:r>
              <a:r>
                <a:rPr lang="en-US" altLang="zh-CN" sz="1600" dirty="0" smtClean="0">
                  <a:solidFill>
                    <a:prstClr val="black"/>
                  </a:solidFill>
                  <a:latin typeface="微软雅黑"/>
                </a:rPr>
                <a:t>. </a:t>
              </a:r>
              <a:r>
                <a:rPr lang="zh-CN" altLang="en-US" sz="1600" dirty="0" smtClean="0">
                  <a:solidFill>
                    <a:prstClr val="black"/>
                  </a:solidFill>
                  <a:latin typeface="微软雅黑"/>
                </a:rPr>
                <a:t>亲近母语、真爱梦想</a:t>
              </a:r>
              <a:endParaRPr lang="zh-CN" altLang="en-US" sz="1600" dirty="0">
                <a:solidFill>
                  <a:prstClr val="black"/>
                </a:solidFill>
                <a:latin typeface="微软雅黑"/>
              </a:endParaRPr>
            </a:p>
          </p:txBody>
        </p:sp>
        <p:cxnSp>
          <p:nvCxnSpPr>
            <p:cNvPr id="9" name="直接连接符 8"/>
            <p:cNvCxnSpPr/>
            <p:nvPr/>
          </p:nvCxnSpPr>
          <p:spPr>
            <a:xfrm>
              <a:off x="406400" y="1412776"/>
              <a:ext cx="0" cy="6641221"/>
            </a:xfrm>
            <a:prstGeom prst="line">
              <a:avLst/>
            </a:prstGeom>
            <a:noFill/>
            <a:ln w="9525" cap="flat" cmpd="sng" algn="ctr">
              <a:solidFill>
                <a:schemeClr val="bg1">
                  <a:lumMod val="65000"/>
                </a:schemeClr>
              </a:solidFill>
              <a:prstDash val="dash"/>
            </a:ln>
            <a:effectLst/>
          </p:spPr>
        </p:cxnSp>
        <p:cxnSp>
          <p:nvCxnSpPr>
            <p:cNvPr id="10" name="直接连接符 9"/>
            <p:cNvCxnSpPr/>
            <p:nvPr/>
          </p:nvCxnSpPr>
          <p:spPr>
            <a:xfrm>
              <a:off x="6096000" y="1412776"/>
              <a:ext cx="0" cy="5256584"/>
            </a:xfrm>
            <a:prstGeom prst="line">
              <a:avLst/>
            </a:prstGeom>
            <a:noFill/>
            <a:ln w="9525" cap="flat" cmpd="sng" algn="ctr">
              <a:solidFill>
                <a:schemeClr val="bg1">
                  <a:lumMod val="65000"/>
                </a:schemeClr>
              </a:solidFill>
              <a:prstDash val="dash"/>
            </a:ln>
            <a:effectLst/>
          </p:spPr>
        </p:cxnSp>
        <p:cxnSp>
          <p:nvCxnSpPr>
            <p:cNvPr id="12" name="直接连接符 11"/>
            <p:cNvCxnSpPr/>
            <p:nvPr/>
          </p:nvCxnSpPr>
          <p:spPr>
            <a:xfrm>
              <a:off x="406400" y="1412776"/>
              <a:ext cx="11354230" cy="0"/>
            </a:xfrm>
            <a:prstGeom prst="line">
              <a:avLst/>
            </a:prstGeom>
            <a:noFill/>
            <a:ln w="9525" cap="flat" cmpd="sng" algn="ctr">
              <a:solidFill>
                <a:srgbClr val="7F7F7F"/>
              </a:solidFill>
              <a:prstDash val="dash"/>
            </a:ln>
            <a:effectLst/>
          </p:spPr>
        </p:cxnSp>
        <p:cxnSp>
          <p:nvCxnSpPr>
            <p:cNvPr id="13" name="直接连接符 12"/>
            <p:cNvCxnSpPr/>
            <p:nvPr/>
          </p:nvCxnSpPr>
          <p:spPr>
            <a:xfrm>
              <a:off x="406400" y="8038164"/>
              <a:ext cx="11354230" cy="0"/>
            </a:xfrm>
            <a:prstGeom prst="line">
              <a:avLst/>
            </a:prstGeom>
            <a:noFill/>
            <a:ln w="9525" cap="flat" cmpd="sng" algn="ctr">
              <a:solidFill>
                <a:srgbClr val="7F7F7F"/>
              </a:solidFill>
              <a:prstDash val="dash"/>
            </a:ln>
            <a:effectLst/>
          </p:spPr>
        </p:cxnSp>
        <p:cxnSp>
          <p:nvCxnSpPr>
            <p:cNvPr id="14" name="直接连接符 13"/>
            <p:cNvCxnSpPr/>
            <p:nvPr/>
          </p:nvCxnSpPr>
          <p:spPr>
            <a:xfrm>
              <a:off x="11709830" y="1373741"/>
              <a:ext cx="0" cy="6641221"/>
            </a:xfrm>
            <a:prstGeom prst="line">
              <a:avLst/>
            </a:prstGeom>
            <a:noFill/>
            <a:ln w="9525" cap="flat" cmpd="sng" algn="ctr">
              <a:solidFill>
                <a:schemeClr val="bg1">
                  <a:lumMod val="65000"/>
                </a:schemeClr>
              </a:solidFill>
              <a:prstDash val="dash"/>
            </a:ln>
            <a:effectLst/>
          </p:spPr>
        </p:cxnSp>
        <p:cxnSp>
          <p:nvCxnSpPr>
            <p:cNvPr id="15" name="直接连接符 14"/>
            <p:cNvCxnSpPr/>
            <p:nvPr/>
          </p:nvCxnSpPr>
          <p:spPr>
            <a:xfrm>
              <a:off x="406400" y="4537672"/>
              <a:ext cx="11354230" cy="0"/>
            </a:xfrm>
            <a:prstGeom prst="line">
              <a:avLst/>
            </a:prstGeom>
            <a:noFill/>
            <a:ln w="9525" cap="flat" cmpd="sng" algn="ctr">
              <a:solidFill>
                <a:srgbClr val="7F7F7F"/>
              </a:solidFill>
              <a:prstDash val="dash"/>
            </a:ln>
            <a:effectLst/>
          </p:spPr>
        </p:cxnSp>
        <p:sp>
          <p:nvSpPr>
            <p:cNvPr id="34" name="五边形 33"/>
            <p:cNvSpPr/>
            <p:nvPr/>
          </p:nvSpPr>
          <p:spPr>
            <a:xfrm>
              <a:off x="6079733" y="1412776"/>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prstClr val="black"/>
                  </a:solidFill>
                  <a:latin typeface="微软雅黑"/>
                </a:rPr>
                <a:t>机构愿景、使命、发展历史解读</a:t>
              </a:r>
              <a:r>
                <a:rPr lang="zh-CN" altLang="en-US" sz="1600" b="1" dirty="0">
                  <a:solidFill>
                    <a:prstClr val="black"/>
                  </a:solidFill>
                  <a:latin typeface="微软雅黑"/>
                </a:rPr>
                <a:t>：在官网、对外资料等详细阐释和解析满天星的机构愿景、使命、发展历史，向更多利益相关方直接、清晰地传达</a:t>
              </a:r>
              <a:r>
                <a:rPr lang="zh-CN" altLang="en-US" sz="1600" b="1" dirty="0" smtClean="0">
                  <a:solidFill>
                    <a:prstClr val="black"/>
                  </a:solidFill>
                  <a:latin typeface="微软雅黑"/>
                </a:rPr>
                <a:t>。</a:t>
              </a: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smtClean="0">
                  <a:solidFill>
                    <a:prstClr val="black"/>
                  </a:solidFill>
                  <a:latin typeface="微软雅黑"/>
                </a:rPr>
                <a:t>真爱梦想、</a:t>
              </a:r>
              <a:r>
                <a:rPr lang="en-US" altLang="zh-CN" sz="1600" dirty="0" smtClean="0">
                  <a:solidFill>
                    <a:prstClr val="black"/>
                  </a:solidFill>
                  <a:latin typeface="微软雅黑"/>
                </a:rPr>
                <a:t>ABC</a:t>
              </a:r>
              <a:endParaRPr lang="zh-CN" altLang="en-US" sz="1600" dirty="0">
                <a:solidFill>
                  <a:prstClr val="black"/>
                </a:solidFill>
                <a:latin typeface="微软雅黑"/>
              </a:endParaRPr>
            </a:p>
          </p:txBody>
        </p:sp>
        <p:sp>
          <p:nvSpPr>
            <p:cNvPr id="35" name="五边形 34"/>
            <p:cNvSpPr/>
            <p:nvPr/>
          </p:nvSpPr>
          <p:spPr>
            <a:xfrm>
              <a:off x="392121" y="4553302"/>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prstClr val="black"/>
                  </a:solidFill>
                  <a:latin typeface="微软雅黑"/>
                </a:rPr>
                <a:t>Logo</a:t>
              </a:r>
              <a:r>
                <a:rPr lang="zh-CN" altLang="en-US" sz="1600" b="1" dirty="0">
                  <a:solidFill>
                    <a:prstClr val="black"/>
                  </a:solidFill>
                  <a:latin typeface="微软雅黑"/>
                </a:rPr>
                <a:t>和名称</a:t>
              </a:r>
              <a:r>
                <a:rPr lang="zh-CN" altLang="en-US" sz="1600" b="1" dirty="0" smtClean="0">
                  <a:solidFill>
                    <a:prstClr val="black"/>
                  </a:solidFill>
                  <a:latin typeface="微软雅黑"/>
                </a:rPr>
                <a:t>诠释：解析</a:t>
              </a:r>
              <a:r>
                <a:rPr lang="en-US" altLang="zh-CN" sz="1600" b="1" dirty="0" smtClean="0">
                  <a:solidFill>
                    <a:prstClr val="black"/>
                  </a:solidFill>
                  <a:latin typeface="微软雅黑"/>
                </a:rPr>
                <a:t>LOGO</a:t>
              </a:r>
              <a:r>
                <a:rPr lang="zh-CN" altLang="en-US" sz="1600" b="1" dirty="0" smtClean="0">
                  <a:solidFill>
                    <a:prstClr val="black"/>
                  </a:solidFill>
                  <a:latin typeface="微软雅黑"/>
                </a:rPr>
                <a:t>中书本、大人和小朋友共同成长、星星、笑脸等元素，让受众更深刻地理解满天星的理念</a:t>
              </a: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smtClean="0">
                  <a:solidFill>
                    <a:prstClr val="black"/>
                  </a:solidFill>
                  <a:latin typeface="微软雅黑"/>
                </a:rPr>
                <a:t> 上海根与芽、</a:t>
              </a:r>
              <a:r>
                <a:rPr lang="en-US" altLang="zh-CN" sz="1600" dirty="0" smtClean="0">
                  <a:solidFill>
                    <a:prstClr val="black"/>
                  </a:solidFill>
                  <a:latin typeface="微软雅黑"/>
                </a:rPr>
                <a:t>ABC</a:t>
              </a:r>
            </a:p>
          </p:txBody>
        </p:sp>
        <p:sp>
          <p:nvSpPr>
            <p:cNvPr id="36" name="五边形 35"/>
            <p:cNvSpPr/>
            <p:nvPr/>
          </p:nvSpPr>
          <p:spPr>
            <a:xfrm>
              <a:off x="6083515" y="4536377"/>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prstClr val="black"/>
                  </a:solidFill>
                  <a:latin typeface="微软雅黑"/>
                </a:rPr>
                <a:t>捐赠人、志愿者故事传播：捐赠人等第三方视角讲述参与满天星捐赠、志愿服务中遇到的细节和成长，制作成常态化专栏。</a:t>
              </a:r>
              <a:endParaRPr lang="en-US" altLang="zh-CN" sz="1600" b="1" dirty="0">
                <a:solidFill>
                  <a:prstClr val="black"/>
                </a:solidFill>
                <a:latin typeface="微软雅黑"/>
              </a:endParaRP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smtClean="0">
                  <a:solidFill>
                    <a:prstClr val="black"/>
                  </a:solidFill>
                  <a:latin typeface="微软雅黑"/>
                </a:rPr>
                <a:t>美丽中国</a:t>
              </a:r>
              <a:endParaRPr lang="zh-CN" altLang="en-US" sz="1600" dirty="0">
                <a:solidFill>
                  <a:prstClr val="black"/>
                </a:solidFill>
                <a:latin typeface="微软雅黑"/>
              </a:endParaRPr>
            </a:p>
          </p:txBody>
        </p:sp>
      </p:gr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6816" y="5023092"/>
            <a:ext cx="2643600" cy="1240272"/>
          </a:xfrm>
          <a:prstGeom prst="rect">
            <a:avLst/>
          </a:prstGeom>
        </p:spPr>
      </p:pic>
      <p:pic>
        <p:nvPicPr>
          <p:cNvPr id="6" name="图片 5"/>
          <p:cNvPicPr>
            <a:picLocks noChangeAspect="1"/>
          </p:cNvPicPr>
          <p:nvPr/>
        </p:nvPicPr>
        <p:blipFill>
          <a:blip r:embed="rId4"/>
          <a:stretch>
            <a:fillRect/>
          </a:stretch>
        </p:blipFill>
        <p:spPr>
          <a:xfrm>
            <a:off x="551384" y="2548024"/>
            <a:ext cx="2036936" cy="1208848"/>
          </a:xfrm>
          <a:prstGeom prst="rect">
            <a:avLst/>
          </a:prstGeom>
        </p:spPr>
      </p:pic>
      <p:pic>
        <p:nvPicPr>
          <p:cNvPr id="7" name="图片 6"/>
          <p:cNvPicPr>
            <a:picLocks noChangeAspect="1"/>
          </p:cNvPicPr>
          <p:nvPr/>
        </p:nvPicPr>
        <p:blipFill>
          <a:blip r:embed="rId5"/>
          <a:stretch>
            <a:fillRect/>
          </a:stretch>
        </p:blipFill>
        <p:spPr>
          <a:xfrm>
            <a:off x="6288487" y="2548024"/>
            <a:ext cx="2831956" cy="1191974"/>
          </a:xfrm>
          <a:prstGeom prst="rect">
            <a:avLst/>
          </a:prstGeom>
        </p:spPr>
      </p:pic>
      <p:pic>
        <p:nvPicPr>
          <p:cNvPr id="8" name="图片 7"/>
          <p:cNvPicPr>
            <a:picLocks noChangeAspect="1"/>
          </p:cNvPicPr>
          <p:nvPr/>
        </p:nvPicPr>
        <p:blipFill>
          <a:blip r:embed="rId6"/>
          <a:stretch>
            <a:fillRect/>
          </a:stretch>
        </p:blipFill>
        <p:spPr>
          <a:xfrm>
            <a:off x="2820019" y="2630453"/>
            <a:ext cx="2555901" cy="1086579"/>
          </a:xfrm>
          <a:prstGeom prst="rect">
            <a:avLst/>
          </a:prstGeom>
        </p:spPr>
      </p:pic>
      <p:pic>
        <p:nvPicPr>
          <p:cNvPr id="11" name="图片 10"/>
          <p:cNvPicPr>
            <a:picLocks noChangeAspect="1"/>
          </p:cNvPicPr>
          <p:nvPr/>
        </p:nvPicPr>
        <p:blipFill>
          <a:blip r:embed="rId7"/>
          <a:stretch>
            <a:fillRect/>
          </a:stretch>
        </p:blipFill>
        <p:spPr>
          <a:xfrm>
            <a:off x="673953" y="5108013"/>
            <a:ext cx="2952328" cy="1457596"/>
          </a:xfrm>
          <a:prstGeom prst="rect">
            <a:avLst/>
          </a:prstGeom>
        </p:spPr>
      </p:pic>
      <p:pic>
        <p:nvPicPr>
          <p:cNvPr id="16" name="图片 15"/>
          <p:cNvPicPr>
            <a:picLocks noChangeAspect="1"/>
          </p:cNvPicPr>
          <p:nvPr/>
        </p:nvPicPr>
        <p:blipFill>
          <a:blip r:embed="rId8"/>
          <a:stretch>
            <a:fillRect/>
          </a:stretch>
        </p:blipFill>
        <p:spPr>
          <a:xfrm>
            <a:off x="3796128" y="5249898"/>
            <a:ext cx="1818325" cy="1132070"/>
          </a:xfrm>
          <a:prstGeom prst="rect">
            <a:avLst/>
          </a:prstGeom>
        </p:spPr>
      </p:pic>
      <p:pic>
        <p:nvPicPr>
          <p:cNvPr id="17" name="图片 16"/>
          <p:cNvPicPr>
            <a:picLocks noChangeAspect="1"/>
          </p:cNvPicPr>
          <p:nvPr/>
        </p:nvPicPr>
        <p:blipFill>
          <a:blip r:embed="rId9"/>
          <a:stretch>
            <a:fillRect/>
          </a:stretch>
        </p:blipFill>
        <p:spPr>
          <a:xfrm>
            <a:off x="9300902" y="2720129"/>
            <a:ext cx="1897496" cy="903450"/>
          </a:xfrm>
          <a:prstGeom prst="rect">
            <a:avLst/>
          </a:prstGeom>
        </p:spPr>
      </p:pic>
    </p:spTree>
    <p:extLst>
      <p:ext uri="{BB962C8B-B14F-4D97-AF65-F5344CB8AC3E}">
        <p14:creationId xmlns:p14="http://schemas.microsoft.com/office/powerpoint/2010/main" val="193827619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418" y="344847"/>
            <a:ext cx="11263212" cy="424732"/>
          </a:xfrm>
        </p:spPr>
        <p:txBody>
          <a:bodyPr/>
          <a:lstStyle/>
          <a:p>
            <a:r>
              <a:rPr lang="zh-CN" altLang="en-US" b="1" dirty="0">
                <a:latin typeface="+mn-ea"/>
                <a:ea typeface="+mn-ea"/>
              </a:rPr>
              <a:t>建立行业标准</a:t>
            </a:r>
            <a:endParaRPr lang="en-US" b="1" dirty="0">
              <a:latin typeface="+mn-ea"/>
              <a:ea typeface="+mn-ea"/>
            </a:endParaRPr>
          </a:p>
        </p:txBody>
      </p:sp>
      <p:grpSp>
        <p:nvGrpSpPr>
          <p:cNvPr id="3" name="组合 2"/>
          <p:cNvGrpSpPr/>
          <p:nvPr/>
        </p:nvGrpSpPr>
        <p:grpSpPr>
          <a:xfrm>
            <a:off x="392091" y="1394754"/>
            <a:ext cx="11392541" cy="5359316"/>
            <a:chOff x="392121" y="1373741"/>
            <a:chExt cx="11368509" cy="6680256"/>
          </a:xfrm>
        </p:grpSpPr>
        <p:sp>
          <p:nvSpPr>
            <p:cNvPr id="4" name="五边形 3"/>
            <p:cNvSpPr/>
            <p:nvPr/>
          </p:nvSpPr>
          <p:spPr>
            <a:xfrm>
              <a:off x="406401" y="1412776"/>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prstClr val="black"/>
                  </a:solidFill>
                  <a:latin typeface="微软雅黑"/>
                </a:rPr>
                <a:t>业务模式解析</a:t>
              </a:r>
              <a:r>
                <a:rPr lang="zh-CN" altLang="en-US" sz="1600" b="1" dirty="0" smtClean="0">
                  <a:solidFill>
                    <a:prstClr val="black"/>
                  </a:solidFill>
                  <a:latin typeface="微软雅黑"/>
                </a:rPr>
                <a:t>：自身或第三方详细、系统解析机构业务运营模式，突出专业性与差异性。</a:t>
              </a:r>
              <a:endParaRPr lang="en-US" altLang="zh-CN" sz="1600" b="1" dirty="0" smtClean="0">
                <a:solidFill>
                  <a:prstClr val="black"/>
                </a:solidFill>
                <a:latin typeface="微软雅黑"/>
              </a:endParaRP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smtClean="0">
                  <a:solidFill>
                    <a:prstClr val="black"/>
                  </a:solidFill>
                  <a:latin typeface="微软雅黑"/>
                </a:rPr>
                <a:t> 担当者、</a:t>
              </a:r>
              <a:r>
                <a:rPr lang="zh-CN" altLang="en-US" sz="1600" dirty="0">
                  <a:solidFill>
                    <a:prstClr val="black"/>
                  </a:solidFill>
                  <a:latin typeface="微软雅黑"/>
                </a:rPr>
                <a:t>美丽</a:t>
              </a:r>
              <a:r>
                <a:rPr lang="zh-CN" altLang="en-US" sz="1600" dirty="0" smtClean="0">
                  <a:solidFill>
                    <a:prstClr val="black"/>
                  </a:solidFill>
                  <a:latin typeface="微软雅黑"/>
                </a:rPr>
                <a:t>中国</a:t>
              </a:r>
              <a:endParaRPr lang="zh-CN" altLang="en-US" sz="1600" dirty="0">
                <a:solidFill>
                  <a:prstClr val="black"/>
                </a:solidFill>
                <a:latin typeface="微软雅黑"/>
              </a:endParaRPr>
            </a:p>
          </p:txBody>
        </p:sp>
        <p:cxnSp>
          <p:nvCxnSpPr>
            <p:cNvPr id="9" name="直接连接符 8"/>
            <p:cNvCxnSpPr/>
            <p:nvPr/>
          </p:nvCxnSpPr>
          <p:spPr>
            <a:xfrm>
              <a:off x="406400" y="1412776"/>
              <a:ext cx="0" cy="6641221"/>
            </a:xfrm>
            <a:prstGeom prst="line">
              <a:avLst/>
            </a:prstGeom>
            <a:noFill/>
            <a:ln w="9525" cap="flat" cmpd="sng" algn="ctr">
              <a:solidFill>
                <a:schemeClr val="bg1">
                  <a:lumMod val="65000"/>
                </a:schemeClr>
              </a:solidFill>
              <a:prstDash val="dash"/>
            </a:ln>
            <a:effectLst/>
          </p:spPr>
        </p:cxnSp>
        <p:cxnSp>
          <p:nvCxnSpPr>
            <p:cNvPr id="10" name="直接连接符 9"/>
            <p:cNvCxnSpPr/>
            <p:nvPr/>
          </p:nvCxnSpPr>
          <p:spPr>
            <a:xfrm>
              <a:off x="6096000" y="1412776"/>
              <a:ext cx="0" cy="5256584"/>
            </a:xfrm>
            <a:prstGeom prst="line">
              <a:avLst/>
            </a:prstGeom>
            <a:noFill/>
            <a:ln w="9525" cap="flat" cmpd="sng" algn="ctr">
              <a:solidFill>
                <a:schemeClr val="bg1">
                  <a:lumMod val="65000"/>
                </a:schemeClr>
              </a:solidFill>
              <a:prstDash val="dash"/>
            </a:ln>
            <a:effectLst/>
          </p:spPr>
        </p:cxnSp>
        <p:cxnSp>
          <p:nvCxnSpPr>
            <p:cNvPr id="12" name="直接连接符 11"/>
            <p:cNvCxnSpPr/>
            <p:nvPr/>
          </p:nvCxnSpPr>
          <p:spPr>
            <a:xfrm>
              <a:off x="406400" y="1412776"/>
              <a:ext cx="11354230" cy="0"/>
            </a:xfrm>
            <a:prstGeom prst="line">
              <a:avLst/>
            </a:prstGeom>
            <a:noFill/>
            <a:ln w="9525" cap="flat" cmpd="sng" algn="ctr">
              <a:solidFill>
                <a:srgbClr val="7F7F7F"/>
              </a:solidFill>
              <a:prstDash val="dash"/>
            </a:ln>
            <a:effectLst/>
          </p:spPr>
        </p:cxnSp>
        <p:cxnSp>
          <p:nvCxnSpPr>
            <p:cNvPr id="13" name="直接连接符 12"/>
            <p:cNvCxnSpPr/>
            <p:nvPr/>
          </p:nvCxnSpPr>
          <p:spPr>
            <a:xfrm>
              <a:off x="406400" y="8038164"/>
              <a:ext cx="11354230" cy="0"/>
            </a:xfrm>
            <a:prstGeom prst="line">
              <a:avLst/>
            </a:prstGeom>
            <a:noFill/>
            <a:ln w="9525" cap="flat" cmpd="sng" algn="ctr">
              <a:solidFill>
                <a:srgbClr val="7F7F7F"/>
              </a:solidFill>
              <a:prstDash val="dash"/>
            </a:ln>
            <a:effectLst/>
          </p:spPr>
        </p:cxnSp>
        <p:cxnSp>
          <p:nvCxnSpPr>
            <p:cNvPr id="14" name="直接连接符 13"/>
            <p:cNvCxnSpPr/>
            <p:nvPr/>
          </p:nvCxnSpPr>
          <p:spPr>
            <a:xfrm>
              <a:off x="11709830" y="1373741"/>
              <a:ext cx="0" cy="6641221"/>
            </a:xfrm>
            <a:prstGeom prst="line">
              <a:avLst/>
            </a:prstGeom>
            <a:noFill/>
            <a:ln w="9525" cap="flat" cmpd="sng" algn="ctr">
              <a:solidFill>
                <a:schemeClr val="bg1">
                  <a:lumMod val="65000"/>
                </a:schemeClr>
              </a:solidFill>
              <a:prstDash val="dash"/>
            </a:ln>
            <a:effectLst/>
          </p:spPr>
        </p:cxnSp>
        <p:cxnSp>
          <p:nvCxnSpPr>
            <p:cNvPr id="15" name="直接连接符 14"/>
            <p:cNvCxnSpPr/>
            <p:nvPr/>
          </p:nvCxnSpPr>
          <p:spPr>
            <a:xfrm>
              <a:off x="406400" y="4537672"/>
              <a:ext cx="11354230" cy="0"/>
            </a:xfrm>
            <a:prstGeom prst="line">
              <a:avLst/>
            </a:prstGeom>
            <a:noFill/>
            <a:ln w="9525" cap="flat" cmpd="sng" algn="ctr">
              <a:solidFill>
                <a:srgbClr val="7F7F7F"/>
              </a:solidFill>
              <a:prstDash val="dash"/>
            </a:ln>
            <a:effectLst/>
          </p:spPr>
        </p:cxnSp>
        <p:sp>
          <p:nvSpPr>
            <p:cNvPr id="34" name="五边形 33"/>
            <p:cNvSpPr/>
            <p:nvPr/>
          </p:nvSpPr>
          <p:spPr>
            <a:xfrm>
              <a:off x="6079733" y="1412776"/>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prstClr val="black"/>
                  </a:solidFill>
                  <a:latin typeface="微软雅黑"/>
                </a:rPr>
                <a:t>成立阅读相关的联盟并开展项目：与业务模式同类或相似的、专业可靠的机构建立联盟，共同通过研究、峰会等形式推动行业发展。</a:t>
              </a: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a:solidFill>
                    <a:prstClr val="black"/>
                  </a:solidFill>
                  <a:latin typeface="微软雅黑"/>
                </a:rPr>
                <a:t>广州阅读联盟</a:t>
              </a:r>
            </a:p>
          </p:txBody>
        </p:sp>
        <p:sp>
          <p:nvSpPr>
            <p:cNvPr id="35" name="五边形 34"/>
            <p:cNvSpPr/>
            <p:nvPr/>
          </p:nvSpPr>
          <p:spPr>
            <a:xfrm>
              <a:off x="392121" y="4553302"/>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prstClr val="black"/>
                  </a:solidFill>
                  <a:latin typeface="微软雅黑"/>
                </a:rPr>
                <a:t>发表行业白皮书：积累项目信息和数据，进行深入研究，撰写并发布有洞见的</a:t>
              </a:r>
              <a:r>
                <a:rPr lang="zh-CN" altLang="en-US" sz="1600" b="1" dirty="0" smtClean="0">
                  <a:solidFill>
                    <a:prstClr val="black"/>
                  </a:solidFill>
                  <a:latin typeface="微软雅黑"/>
                </a:rPr>
                <a:t>行业白皮书，</a:t>
              </a:r>
              <a:r>
                <a:rPr lang="zh-CN" altLang="en-US" sz="1600" b="1" dirty="0">
                  <a:solidFill>
                    <a:prstClr val="black"/>
                  </a:solidFill>
                  <a:latin typeface="微软雅黑"/>
                </a:rPr>
                <a:t>指导行业发展。</a:t>
              </a:r>
              <a:endParaRPr lang="en-US" altLang="zh-CN" sz="1600" b="1" dirty="0" smtClean="0">
                <a:solidFill>
                  <a:prstClr val="black"/>
                </a:solidFill>
                <a:latin typeface="微软雅黑"/>
              </a:endParaRP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a:solidFill>
                    <a:prstClr val="black"/>
                  </a:solidFill>
                  <a:latin typeface="微软雅黑"/>
                </a:rPr>
                <a:t> </a:t>
              </a:r>
              <a:r>
                <a:rPr lang="en-US" altLang="zh-CN" sz="1600" dirty="0">
                  <a:solidFill>
                    <a:prstClr val="black"/>
                  </a:solidFill>
                  <a:latin typeface="微软雅黑"/>
                </a:rPr>
                <a:t>《</a:t>
              </a:r>
              <a:r>
                <a:rPr lang="zh-CN" altLang="en-US" sz="1600" dirty="0">
                  <a:solidFill>
                    <a:prstClr val="black"/>
                  </a:solidFill>
                  <a:latin typeface="微软雅黑"/>
                </a:rPr>
                <a:t>全国国民阅读调查报告</a:t>
              </a:r>
              <a:r>
                <a:rPr lang="en-US" altLang="zh-CN" sz="1600" dirty="0">
                  <a:solidFill>
                    <a:prstClr val="black"/>
                  </a:solidFill>
                  <a:latin typeface="微软雅黑"/>
                </a:rPr>
                <a:t>》</a:t>
              </a:r>
              <a:endParaRPr lang="zh-CN" altLang="en-US" sz="1600" dirty="0">
                <a:solidFill>
                  <a:prstClr val="black"/>
                </a:solidFill>
                <a:latin typeface="微软雅黑"/>
              </a:endParaRPr>
            </a:p>
          </p:txBody>
        </p:sp>
        <p:sp>
          <p:nvSpPr>
            <p:cNvPr id="36" name="五边形 35"/>
            <p:cNvSpPr/>
            <p:nvPr/>
          </p:nvSpPr>
          <p:spPr>
            <a:xfrm>
              <a:off x="6083515" y="4536377"/>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prstClr val="black"/>
                  </a:solidFill>
                  <a:latin typeface="微软雅黑"/>
                </a:rPr>
                <a:t>相关研究报告</a:t>
              </a:r>
              <a:r>
                <a:rPr lang="en-US" altLang="zh-CN" sz="1600" b="1" dirty="0" smtClean="0">
                  <a:solidFill>
                    <a:prstClr val="black"/>
                  </a:solidFill>
                  <a:latin typeface="微软雅黑"/>
                </a:rPr>
                <a:t>&amp;</a:t>
              </a:r>
              <a:r>
                <a:rPr lang="zh-CN" altLang="en-US" sz="1600" b="1" dirty="0">
                  <a:solidFill>
                    <a:prstClr val="black"/>
                  </a:solidFill>
                  <a:latin typeface="微软雅黑"/>
                </a:rPr>
                <a:t>案例撰写发布：从定量和定性的角度，提出阅读对中国乡村儿童的实际意义与帮助，用于公众传播以及作为和政府机构的沟通</a:t>
              </a:r>
              <a:r>
                <a:rPr lang="zh-CN" altLang="en-US" sz="1600" b="1" dirty="0" smtClean="0">
                  <a:solidFill>
                    <a:prstClr val="black"/>
                  </a:solidFill>
                  <a:latin typeface="微软雅黑"/>
                </a:rPr>
                <a:t>材料</a:t>
              </a:r>
              <a:endParaRPr lang="en-US" altLang="zh-CN" sz="1600" b="1" dirty="0" smtClean="0">
                <a:solidFill>
                  <a:prstClr val="black"/>
                </a:solidFill>
                <a:latin typeface="微软雅黑"/>
              </a:endParaRPr>
            </a:p>
            <a:p>
              <a:r>
                <a:rPr lang="en-US" altLang="zh-CN" sz="1600" dirty="0" err="1" smtClean="0">
                  <a:solidFill>
                    <a:prstClr val="black"/>
                  </a:solidFill>
                  <a:latin typeface="微软雅黑"/>
                </a:rPr>
                <a:t>Eg.ABC</a:t>
              </a:r>
              <a:endParaRPr lang="zh-CN" altLang="en-US" sz="1600" dirty="0">
                <a:solidFill>
                  <a:prstClr val="black"/>
                </a:solidFill>
                <a:latin typeface="微软雅黑"/>
              </a:endParaRPr>
            </a:p>
          </p:txBody>
        </p:sp>
      </p:gr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376" y="2431802"/>
            <a:ext cx="1604767" cy="1429246"/>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494" y="2509382"/>
            <a:ext cx="2172778" cy="1277826"/>
          </a:xfrm>
          <a:prstGeom prst="rect">
            <a:avLst/>
          </a:prstGeom>
        </p:spPr>
      </p:pic>
      <p:pic>
        <p:nvPicPr>
          <p:cNvPr id="37" name="图片 36"/>
          <p:cNvPicPr>
            <a:picLocks noChangeAspect="1"/>
          </p:cNvPicPr>
          <p:nvPr/>
        </p:nvPicPr>
        <p:blipFill>
          <a:blip r:embed="rId5"/>
          <a:stretch>
            <a:fillRect/>
          </a:stretch>
        </p:blipFill>
        <p:spPr>
          <a:xfrm>
            <a:off x="6336874" y="2545989"/>
            <a:ext cx="1868152" cy="1245435"/>
          </a:xfrm>
          <a:prstGeom prst="rect">
            <a:avLst/>
          </a:prstGeom>
        </p:spPr>
      </p:pic>
      <p:pic>
        <p:nvPicPr>
          <p:cNvPr id="38" name="图片 37"/>
          <p:cNvPicPr>
            <a:picLocks noChangeAspect="1"/>
          </p:cNvPicPr>
          <p:nvPr/>
        </p:nvPicPr>
        <p:blipFill>
          <a:blip r:embed="rId6"/>
          <a:stretch>
            <a:fillRect/>
          </a:stretch>
        </p:blipFill>
        <p:spPr>
          <a:xfrm>
            <a:off x="8349041" y="3021147"/>
            <a:ext cx="2890886" cy="437483"/>
          </a:xfrm>
          <a:prstGeom prst="rect">
            <a:avLst/>
          </a:prstGeom>
        </p:spPr>
      </p:pic>
      <p:pic>
        <p:nvPicPr>
          <p:cNvPr id="39" name="图片 38"/>
          <p:cNvPicPr>
            <a:picLocks noChangeAspect="1"/>
          </p:cNvPicPr>
          <p:nvPr/>
        </p:nvPicPr>
        <p:blipFill>
          <a:blip r:embed="rId7"/>
          <a:stretch>
            <a:fillRect/>
          </a:stretch>
        </p:blipFill>
        <p:spPr>
          <a:xfrm>
            <a:off x="1127448" y="4885422"/>
            <a:ext cx="3266367" cy="1837332"/>
          </a:xfrm>
          <a:prstGeom prst="rect">
            <a:avLst/>
          </a:prstGeom>
        </p:spPr>
      </p:pic>
      <p:pic>
        <p:nvPicPr>
          <p:cNvPr id="40" name="图片 39"/>
          <p:cNvPicPr>
            <a:picLocks noChangeAspect="1"/>
          </p:cNvPicPr>
          <p:nvPr/>
        </p:nvPicPr>
        <p:blipFill rotWithShape="1">
          <a:blip r:embed="rId8" cstate="print">
            <a:extLst>
              <a:ext uri="{28A0092B-C50C-407E-A947-70E740481C1C}">
                <a14:useLocalDpi xmlns:a14="http://schemas.microsoft.com/office/drawing/2010/main" val="0"/>
              </a:ext>
            </a:extLst>
          </a:blip>
          <a:srcRect l="723" t="51742"/>
          <a:stretch/>
        </p:blipFill>
        <p:spPr>
          <a:xfrm>
            <a:off x="6743845" y="5197436"/>
            <a:ext cx="3918123" cy="1213304"/>
          </a:xfrm>
          <a:prstGeom prst="rect">
            <a:avLst/>
          </a:prstGeom>
        </p:spPr>
      </p:pic>
    </p:spTree>
    <p:extLst>
      <p:ext uri="{BB962C8B-B14F-4D97-AF65-F5344CB8AC3E}">
        <p14:creationId xmlns:p14="http://schemas.microsoft.com/office/powerpoint/2010/main" val="25918258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418" y="344847"/>
            <a:ext cx="11263212" cy="424732"/>
          </a:xfrm>
        </p:spPr>
        <p:txBody>
          <a:bodyPr/>
          <a:lstStyle/>
          <a:p>
            <a:r>
              <a:rPr lang="zh-CN" altLang="en-US" b="1" dirty="0" smtClean="0">
                <a:latin typeface="+mn-ea"/>
                <a:ea typeface="+mn-ea"/>
              </a:rPr>
              <a:t>传播阅读理念</a:t>
            </a:r>
            <a:endParaRPr lang="en-US" b="1" dirty="0">
              <a:latin typeface="+mn-ea"/>
              <a:ea typeface="+mn-ea"/>
            </a:endParaRPr>
          </a:p>
        </p:txBody>
      </p:sp>
      <p:grpSp>
        <p:nvGrpSpPr>
          <p:cNvPr id="3" name="组合 2"/>
          <p:cNvGrpSpPr/>
          <p:nvPr/>
        </p:nvGrpSpPr>
        <p:grpSpPr>
          <a:xfrm>
            <a:off x="392091" y="1394754"/>
            <a:ext cx="11392541" cy="5359316"/>
            <a:chOff x="392121" y="1373741"/>
            <a:chExt cx="11368509" cy="6680256"/>
          </a:xfrm>
        </p:grpSpPr>
        <p:sp>
          <p:nvSpPr>
            <p:cNvPr id="4" name="五边形 3"/>
            <p:cNvSpPr/>
            <p:nvPr/>
          </p:nvSpPr>
          <p:spPr>
            <a:xfrm>
              <a:off x="406401" y="1412776"/>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prstClr val="black"/>
                  </a:solidFill>
                  <a:latin typeface="微软雅黑"/>
                </a:rPr>
                <a:t>机构数据传播：运营数据、捐赠数据的实时、多种方式呈现。</a:t>
              </a:r>
              <a:endParaRPr lang="en-US" altLang="zh-CN" sz="1600" b="1" dirty="0" smtClean="0">
                <a:solidFill>
                  <a:prstClr val="black"/>
                </a:solidFill>
                <a:latin typeface="微软雅黑"/>
              </a:endParaRP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smtClean="0">
                  <a:solidFill>
                    <a:prstClr val="black"/>
                  </a:solidFill>
                  <a:latin typeface="微软雅黑"/>
                </a:rPr>
                <a:t>捐赠反馈</a:t>
              </a:r>
              <a:r>
                <a:rPr lang="en-US" altLang="zh-CN" sz="1600" dirty="0" smtClean="0">
                  <a:solidFill>
                    <a:prstClr val="black"/>
                  </a:solidFill>
                  <a:latin typeface="微软雅黑"/>
                </a:rPr>
                <a:t>-</a:t>
              </a:r>
              <a:r>
                <a:rPr lang="zh-CN" altLang="en-US" sz="1600" dirty="0" smtClean="0">
                  <a:solidFill>
                    <a:prstClr val="black"/>
                  </a:solidFill>
                  <a:latin typeface="微软雅黑"/>
                </a:rPr>
                <a:t>担当者行动</a:t>
              </a:r>
              <a:endParaRPr lang="zh-CN" altLang="en-US" sz="1600" dirty="0">
                <a:solidFill>
                  <a:prstClr val="black"/>
                </a:solidFill>
                <a:latin typeface="微软雅黑"/>
              </a:endParaRPr>
            </a:p>
          </p:txBody>
        </p:sp>
        <p:cxnSp>
          <p:nvCxnSpPr>
            <p:cNvPr id="9" name="直接连接符 8"/>
            <p:cNvCxnSpPr/>
            <p:nvPr/>
          </p:nvCxnSpPr>
          <p:spPr>
            <a:xfrm>
              <a:off x="406400" y="1412776"/>
              <a:ext cx="0" cy="6641221"/>
            </a:xfrm>
            <a:prstGeom prst="line">
              <a:avLst/>
            </a:prstGeom>
            <a:noFill/>
            <a:ln w="9525" cap="flat" cmpd="sng" algn="ctr">
              <a:solidFill>
                <a:schemeClr val="bg1">
                  <a:lumMod val="65000"/>
                </a:schemeClr>
              </a:solidFill>
              <a:prstDash val="dash"/>
            </a:ln>
            <a:effectLst/>
          </p:spPr>
        </p:cxnSp>
        <p:cxnSp>
          <p:nvCxnSpPr>
            <p:cNvPr id="10" name="直接连接符 9"/>
            <p:cNvCxnSpPr/>
            <p:nvPr/>
          </p:nvCxnSpPr>
          <p:spPr>
            <a:xfrm>
              <a:off x="6096000" y="1412776"/>
              <a:ext cx="0" cy="5256584"/>
            </a:xfrm>
            <a:prstGeom prst="line">
              <a:avLst/>
            </a:prstGeom>
            <a:noFill/>
            <a:ln w="9525" cap="flat" cmpd="sng" algn="ctr">
              <a:solidFill>
                <a:schemeClr val="bg1">
                  <a:lumMod val="65000"/>
                </a:schemeClr>
              </a:solidFill>
              <a:prstDash val="dash"/>
            </a:ln>
            <a:effectLst/>
          </p:spPr>
        </p:cxnSp>
        <p:cxnSp>
          <p:nvCxnSpPr>
            <p:cNvPr id="12" name="直接连接符 11"/>
            <p:cNvCxnSpPr/>
            <p:nvPr/>
          </p:nvCxnSpPr>
          <p:spPr>
            <a:xfrm>
              <a:off x="406400" y="1412776"/>
              <a:ext cx="11354230" cy="0"/>
            </a:xfrm>
            <a:prstGeom prst="line">
              <a:avLst/>
            </a:prstGeom>
            <a:noFill/>
            <a:ln w="9525" cap="flat" cmpd="sng" algn="ctr">
              <a:solidFill>
                <a:srgbClr val="7F7F7F"/>
              </a:solidFill>
              <a:prstDash val="dash"/>
            </a:ln>
            <a:effectLst/>
          </p:spPr>
        </p:cxnSp>
        <p:cxnSp>
          <p:nvCxnSpPr>
            <p:cNvPr id="13" name="直接连接符 12"/>
            <p:cNvCxnSpPr/>
            <p:nvPr/>
          </p:nvCxnSpPr>
          <p:spPr>
            <a:xfrm>
              <a:off x="406400" y="8038164"/>
              <a:ext cx="11354230" cy="0"/>
            </a:xfrm>
            <a:prstGeom prst="line">
              <a:avLst/>
            </a:prstGeom>
            <a:noFill/>
            <a:ln w="9525" cap="flat" cmpd="sng" algn="ctr">
              <a:solidFill>
                <a:srgbClr val="7F7F7F"/>
              </a:solidFill>
              <a:prstDash val="dash"/>
            </a:ln>
            <a:effectLst/>
          </p:spPr>
        </p:cxnSp>
        <p:cxnSp>
          <p:nvCxnSpPr>
            <p:cNvPr id="14" name="直接连接符 13"/>
            <p:cNvCxnSpPr/>
            <p:nvPr/>
          </p:nvCxnSpPr>
          <p:spPr>
            <a:xfrm>
              <a:off x="11709830" y="1373741"/>
              <a:ext cx="0" cy="6641221"/>
            </a:xfrm>
            <a:prstGeom prst="line">
              <a:avLst/>
            </a:prstGeom>
            <a:noFill/>
            <a:ln w="9525" cap="flat" cmpd="sng" algn="ctr">
              <a:solidFill>
                <a:schemeClr val="bg1">
                  <a:lumMod val="65000"/>
                </a:schemeClr>
              </a:solidFill>
              <a:prstDash val="dash"/>
            </a:ln>
            <a:effectLst/>
          </p:spPr>
        </p:cxnSp>
        <p:cxnSp>
          <p:nvCxnSpPr>
            <p:cNvPr id="15" name="直接连接符 14"/>
            <p:cNvCxnSpPr/>
            <p:nvPr/>
          </p:nvCxnSpPr>
          <p:spPr>
            <a:xfrm>
              <a:off x="406400" y="4537672"/>
              <a:ext cx="11354230" cy="0"/>
            </a:xfrm>
            <a:prstGeom prst="line">
              <a:avLst/>
            </a:prstGeom>
            <a:noFill/>
            <a:ln w="9525" cap="flat" cmpd="sng" algn="ctr">
              <a:solidFill>
                <a:srgbClr val="7F7F7F"/>
              </a:solidFill>
              <a:prstDash val="dash"/>
            </a:ln>
            <a:effectLst/>
          </p:spPr>
        </p:cxnSp>
        <p:pic>
          <p:nvPicPr>
            <p:cNvPr id="16" name="图片 15"/>
            <p:cNvPicPr>
              <a:picLocks noChangeAspect="1"/>
            </p:cNvPicPr>
            <p:nvPr/>
          </p:nvPicPr>
          <p:blipFill>
            <a:blip r:embed="rId3"/>
            <a:stretch>
              <a:fillRect/>
            </a:stretch>
          </p:blipFill>
          <p:spPr>
            <a:xfrm>
              <a:off x="538001" y="2922060"/>
              <a:ext cx="3053991" cy="986868"/>
            </a:xfrm>
            <a:prstGeom prst="rect">
              <a:avLst/>
            </a:prstGeom>
          </p:spPr>
        </p:pic>
        <p:pic>
          <p:nvPicPr>
            <p:cNvPr id="19" name="图片 18"/>
            <p:cNvPicPr>
              <a:picLocks noChangeAspect="1"/>
            </p:cNvPicPr>
            <p:nvPr/>
          </p:nvPicPr>
          <p:blipFill>
            <a:blip r:embed="rId4"/>
            <a:stretch>
              <a:fillRect/>
            </a:stretch>
          </p:blipFill>
          <p:spPr>
            <a:xfrm>
              <a:off x="3712747" y="2922060"/>
              <a:ext cx="1905000" cy="1076325"/>
            </a:xfrm>
            <a:prstGeom prst="rect">
              <a:avLst/>
            </a:prstGeom>
          </p:spPr>
        </p:pic>
        <p:pic>
          <p:nvPicPr>
            <p:cNvPr id="25" name="图片 24"/>
            <p:cNvPicPr>
              <a:picLocks noChangeAspect="1"/>
            </p:cNvPicPr>
            <p:nvPr/>
          </p:nvPicPr>
          <p:blipFill>
            <a:blip r:embed="rId5"/>
            <a:stretch>
              <a:fillRect/>
            </a:stretch>
          </p:blipFill>
          <p:spPr>
            <a:xfrm>
              <a:off x="6535800" y="5958908"/>
              <a:ext cx="2096553" cy="1093418"/>
            </a:xfrm>
            <a:prstGeom prst="rect">
              <a:avLst/>
            </a:prstGeom>
          </p:spPr>
        </p:pic>
        <p:pic>
          <p:nvPicPr>
            <p:cNvPr id="27" name="图片 26"/>
            <p:cNvPicPr>
              <a:picLocks noChangeAspect="1"/>
            </p:cNvPicPr>
            <p:nvPr/>
          </p:nvPicPr>
          <p:blipFill>
            <a:blip r:embed="rId6"/>
            <a:stretch>
              <a:fillRect/>
            </a:stretch>
          </p:blipFill>
          <p:spPr>
            <a:xfrm>
              <a:off x="8927145" y="5947313"/>
              <a:ext cx="2179281" cy="928294"/>
            </a:xfrm>
            <a:prstGeom prst="rect">
              <a:avLst/>
            </a:prstGeom>
          </p:spPr>
        </p:pic>
        <p:pic>
          <p:nvPicPr>
            <p:cNvPr id="28" name="图片 27"/>
            <p:cNvPicPr>
              <a:picLocks noChangeAspect="1"/>
            </p:cNvPicPr>
            <p:nvPr/>
          </p:nvPicPr>
          <p:blipFill>
            <a:blip r:embed="rId7"/>
            <a:stretch>
              <a:fillRect/>
            </a:stretch>
          </p:blipFill>
          <p:spPr>
            <a:xfrm>
              <a:off x="8937647" y="6803376"/>
              <a:ext cx="2173321" cy="1108747"/>
            </a:xfrm>
            <a:prstGeom prst="rect">
              <a:avLst/>
            </a:prstGeom>
          </p:spPr>
        </p:pic>
        <p:pic>
          <p:nvPicPr>
            <p:cNvPr id="30" name="图片 29"/>
            <p:cNvPicPr>
              <a:picLocks noChangeAspect="1"/>
            </p:cNvPicPr>
            <p:nvPr/>
          </p:nvPicPr>
          <p:blipFill>
            <a:blip r:embed="rId8"/>
            <a:stretch>
              <a:fillRect/>
            </a:stretch>
          </p:blipFill>
          <p:spPr>
            <a:xfrm>
              <a:off x="566485" y="5841348"/>
              <a:ext cx="1511374" cy="1938153"/>
            </a:xfrm>
            <a:prstGeom prst="rect">
              <a:avLst/>
            </a:prstGeom>
          </p:spPr>
        </p:pic>
        <p:pic>
          <p:nvPicPr>
            <p:cNvPr id="31" name="图片 30"/>
            <p:cNvPicPr>
              <a:picLocks noChangeAspect="1"/>
            </p:cNvPicPr>
            <p:nvPr/>
          </p:nvPicPr>
          <p:blipFill>
            <a:blip r:embed="rId9"/>
            <a:stretch>
              <a:fillRect/>
            </a:stretch>
          </p:blipFill>
          <p:spPr>
            <a:xfrm>
              <a:off x="6518852" y="6875606"/>
              <a:ext cx="1817016" cy="1162558"/>
            </a:xfrm>
            <a:prstGeom prst="rect">
              <a:avLst/>
            </a:prstGeom>
          </p:spPr>
        </p:pic>
        <p:pic>
          <p:nvPicPr>
            <p:cNvPr id="32" name="图片 31"/>
            <p:cNvPicPr>
              <a:picLocks noChangeAspect="1"/>
            </p:cNvPicPr>
            <p:nvPr/>
          </p:nvPicPr>
          <p:blipFill>
            <a:blip r:embed="rId10"/>
            <a:stretch>
              <a:fillRect/>
            </a:stretch>
          </p:blipFill>
          <p:spPr>
            <a:xfrm>
              <a:off x="2426554" y="5796253"/>
              <a:ext cx="1142481" cy="1983248"/>
            </a:xfrm>
            <a:prstGeom prst="rect">
              <a:avLst/>
            </a:prstGeom>
          </p:spPr>
        </p:pic>
        <p:sp>
          <p:nvSpPr>
            <p:cNvPr id="34" name="五边形 33"/>
            <p:cNvSpPr/>
            <p:nvPr/>
          </p:nvSpPr>
          <p:spPr>
            <a:xfrm>
              <a:off x="6079733" y="1412776"/>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prstClr val="black"/>
                  </a:solidFill>
                  <a:latin typeface="微软雅黑"/>
                </a:rPr>
                <a:t>项目信息</a:t>
              </a:r>
              <a:r>
                <a:rPr lang="zh-CN" altLang="en-US" sz="1600" b="1" dirty="0">
                  <a:solidFill>
                    <a:prstClr val="black"/>
                  </a:solidFill>
                  <a:latin typeface="微软雅黑"/>
                </a:rPr>
                <a:t>传播</a:t>
              </a:r>
              <a:r>
                <a:rPr lang="zh-CN" altLang="en-US" sz="1600" b="1" dirty="0" smtClean="0">
                  <a:solidFill>
                    <a:prstClr val="black"/>
                  </a:solidFill>
                  <a:latin typeface="微软雅黑"/>
                </a:rPr>
                <a:t>：项目</a:t>
              </a:r>
              <a:r>
                <a:rPr lang="zh-CN" altLang="en-US" sz="1600" b="1" dirty="0">
                  <a:solidFill>
                    <a:prstClr val="black"/>
                  </a:solidFill>
                  <a:latin typeface="微软雅黑"/>
                </a:rPr>
                <a:t>设计</a:t>
              </a:r>
              <a:r>
                <a:rPr lang="zh-CN" altLang="en-US" sz="1600" b="1" dirty="0" smtClean="0">
                  <a:solidFill>
                    <a:prstClr val="black"/>
                  </a:solidFill>
                  <a:latin typeface="微软雅黑"/>
                </a:rPr>
                <a:t>逻辑</a:t>
              </a:r>
              <a:r>
                <a:rPr lang="zh-CN" altLang="en-US" sz="1600" b="1" dirty="0">
                  <a:solidFill>
                    <a:prstClr val="black"/>
                  </a:solidFill>
                  <a:latin typeface="微软雅黑"/>
                </a:rPr>
                <a:t>、</a:t>
              </a:r>
              <a:r>
                <a:rPr lang="zh-CN" altLang="en-US" sz="1600" b="1" dirty="0" smtClean="0">
                  <a:solidFill>
                    <a:prstClr val="black"/>
                  </a:solidFill>
                  <a:latin typeface="微软雅黑"/>
                </a:rPr>
                <a:t>开展情况、项目进展、项目参与者体验、项目成果等内容呈现。</a:t>
              </a:r>
              <a:endParaRPr lang="en-US" altLang="zh-CN" sz="1600" b="1" dirty="0" smtClean="0">
                <a:solidFill>
                  <a:prstClr val="black"/>
                </a:solidFill>
                <a:latin typeface="微软雅黑"/>
              </a:endParaRP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smtClean="0">
                  <a:solidFill>
                    <a:prstClr val="black"/>
                  </a:solidFill>
                  <a:latin typeface="微软雅黑"/>
                </a:rPr>
                <a:t>广州</a:t>
              </a:r>
              <a:r>
                <a:rPr lang="zh-CN" altLang="en-US" sz="1600" dirty="0">
                  <a:solidFill>
                    <a:prstClr val="black"/>
                  </a:solidFill>
                  <a:latin typeface="微软雅黑"/>
                </a:rPr>
                <a:t>阅读</a:t>
              </a:r>
              <a:r>
                <a:rPr lang="zh-CN" altLang="en-US" sz="1600" dirty="0" smtClean="0">
                  <a:solidFill>
                    <a:prstClr val="black"/>
                  </a:solidFill>
                  <a:latin typeface="微软雅黑"/>
                </a:rPr>
                <a:t>联盟</a:t>
              </a:r>
              <a:endParaRPr lang="zh-CN" altLang="en-US" sz="1600" dirty="0">
                <a:solidFill>
                  <a:prstClr val="black"/>
                </a:solidFill>
                <a:latin typeface="微软雅黑"/>
              </a:endParaRPr>
            </a:p>
          </p:txBody>
        </p:sp>
        <p:sp>
          <p:nvSpPr>
            <p:cNvPr id="35" name="五边形 34"/>
            <p:cNvSpPr/>
            <p:nvPr/>
          </p:nvSpPr>
          <p:spPr>
            <a:xfrm>
              <a:off x="392121" y="4553302"/>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prstClr val="black"/>
                  </a:solidFill>
                  <a:latin typeface="微软雅黑"/>
                </a:rPr>
                <a:t>受助者故事</a:t>
              </a:r>
              <a:r>
                <a:rPr lang="zh-CN" altLang="en-US" sz="1600" b="1" dirty="0" smtClean="0">
                  <a:solidFill>
                    <a:prstClr val="black"/>
                  </a:solidFill>
                  <a:latin typeface="微软雅黑"/>
                </a:rPr>
                <a:t>传播：种子老师、学生参与阅读活动的体验、发生的改变、自身故事的叙述。</a:t>
              </a:r>
              <a:endParaRPr lang="en-US" altLang="zh-CN" sz="1600" b="1" dirty="0" smtClean="0">
                <a:solidFill>
                  <a:prstClr val="black"/>
                </a:solidFill>
                <a:latin typeface="微软雅黑"/>
              </a:endParaRP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smtClean="0">
                  <a:solidFill>
                    <a:prstClr val="black"/>
                  </a:solidFill>
                  <a:latin typeface="微软雅黑"/>
                </a:rPr>
                <a:t>云舒写、腾讯公益</a:t>
              </a:r>
              <a:endParaRPr lang="zh-CN" altLang="en-US" sz="1600" dirty="0">
                <a:solidFill>
                  <a:prstClr val="black"/>
                </a:solidFill>
                <a:latin typeface="微软雅黑"/>
              </a:endParaRPr>
            </a:p>
          </p:txBody>
        </p:sp>
        <p:sp>
          <p:nvSpPr>
            <p:cNvPr id="36" name="五边形 35"/>
            <p:cNvSpPr/>
            <p:nvPr/>
          </p:nvSpPr>
          <p:spPr>
            <a:xfrm>
              <a:off x="6083515" y="4536377"/>
              <a:ext cx="5211346" cy="122984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prstClr val="black"/>
                  </a:solidFill>
                  <a:latin typeface="微软雅黑"/>
                </a:rPr>
                <a:t>行业概念与知识科普：乡村阅读关键概念解读、数据知识</a:t>
              </a:r>
              <a:r>
                <a:rPr lang="zh-CN" altLang="en-US" sz="1600" b="1" dirty="0" smtClean="0">
                  <a:solidFill>
                    <a:prstClr val="black"/>
                  </a:solidFill>
                  <a:latin typeface="微软雅黑"/>
                </a:rPr>
                <a:t>普及。</a:t>
              </a:r>
              <a:endParaRPr lang="en-US" altLang="zh-CN" sz="1600" b="1" dirty="0" smtClean="0">
                <a:solidFill>
                  <a:prstClr val="black"/>
                </a:solidFill>
                <a:latin typeface="微软雅黑"/>
              </a:endParaRPr>
            </a:p>
            <a:p>
              <a:r>
                <a:rPr lang="en-US" altLang="zh-CN" sz="1600" dirty="0" err="1" smtClean="0">
                  <a:solidFill>
                    <a:prstClr val="black"/>
                  </a:solidFill>
                  <a:latin typeface="微软雅黑"/>
                </a:rPr>
                <a:t>Eg</a:t>
              </a:r>
              <a:r>
                <a:rPr lang="en-US" altLang="zh-CN" sz="1600" dirty="0" smtClean="0">
                  <a:solidFill>
                    <a:prstClr val="black"/>
                  </a:solidFill>
                  <a:latin typeface="微软雅黑"/>
                </a:rPr>
                <a:t>.</a:t>
              </a:r>
              <a:r>
                <a:rPr lang="zh-CN" altLang="en-US" sz="1600" dirty="0">
                  <a:solidFill>
                    <a:prstClr val="black"/>
                  </a:solidFill>
                  <a:latin typeface="微软雅黑"/>
                </a:rPr>
                <a:t>歌路营、真爱梦想</a:t>
              </a:r>
            </a:p>
          </p:txBody>
        </p:sp>
      </p:grpSp>
      <p:pic>
        <p:nvPicPr>
          <p:cNvPr id="23" name="图片 22"/>
          <p:cNvPicPr>
            <a:picLocks noChangeAspect="1"/>
          </p:cNvPicPr>
          <p:nvPr/>
        </p:nvPicPr>
        <p:blipFill>
          <a:blip r:embed="rId11"/>
          <a:stretch>
            <a:fillRect/>
          </a:stretch>
        </p:blipFill>
        <p:spPr>
          <a:xfrm>
            <a:off x="3719736" y="4991754"/>
            <a:ext cx="1641099" cy="1649646"/>
          </a:xfrm>
          <a:prstGeom prst="rect">
            <a:avLst/>
          </a:prstGeom>
        </p:spPr>
      </p:pic>
      <p:pic>
        <p:nvPicPr>
          <p:cNvPr id="5" name="图片 4"/>
          <p:cNvPicPr>
            <a:picLocks noChangeAspect="1"/>
          </p:cNvPicPr>
          <p:nvPr/>
        </p:nvPicPr>
        <p:blipFill>
          <a:blip r:embed="rId12"/>
          <a:stretch>
            <a:fillRect/>
          </a:stretch>
        </p:blipFill>
        <p:spPr>
          <a:xfrm flipV="1">
            <a:off x="6570991" y="2425732"/>
            <a:ext cx="912947" cy="1454127"/>
          </a:xfrm>
          <a:prstGeom prst="rect">
            <a:avLst/>
          </a:prstGeom>
        </p:spPr>
      </p:pic>
      <p:pic>
        <p:nvPicPr>
          <p:cNvPr id="6" name="图片 5"/>
          <p:cNvPicPr>
            <a:picLocks noChangeAspect="1"/>
          </p:cNvPicPr>
          <p:nvPr/>
        </p:nvPicPr>
        <p:blipFill>
          <a:blip r:embed="rId13"/>
          <a:stretch>
            <a:fillRect/>
          </a:stretch>
        </p:blipFill>
        <p:spPr>
          <a:xfrm>
            <a:off x="8048019" y="2444765"/>
            <a:ext cx="856293" cy="1337957"/>
          </a:xfrm>
          <a:prstGeom prst="rect">
            <a:avLst/>
          </a:prstGeom>
        </p:spPr>
      </p:pic>
      <p:pic>
        <p:nvPicPr>
          <p:cNvPr id="7" name="图片 6"/>
          <p:cNvPicPr>
            <a:picLocks noChangeAspect="1"/>
          </p:cNvPicPr>
          <p:nvPr/>
        </p:nvPicPr>
        <p:blipFill>
          <a:blip r:embed="rId14"/>
          <a:stretch>
            <a:fillRect/>
          </a:stretch>
        </p:blipFill>
        <p:spPr>
          <a:xfrm>
            <a:off x="9448049" y="2402532"/>
            <a:ext cx="896423" cy="1419716"/>
          </a:xfrm>
          <a:prstGeom prst="rect">
            <a:avLst/>
          </a:prstGeom>
        </p:spPr>
      </p:pic>
    </p:spTree>
    <p:extLst>
      <p:ext uri="{BB962C8B-B14F-4D97-AF65-F5344CB8AC3E}">
        <p14:creationId xmlns:p14="http://schemas.microsoft.com/office/powerpoint/2010/main" val="55787373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zh-CN" altLang="en-US" dirty="0"/>
              <a:t>落地传播</a:t>
            </a:r>
            <a:r>
              <a:rPr lang="zh-CN" altLang="en-US" dirty="0" smtClean="0"/>
              <a:t>建议：渠道策略（</a:t>
            </a:r>
            <a:r>
              <a:rPr lang="en-US" altLang="zh-CN" dirty="0" smtClean="0"/>
              <a:t>HOW</a:t>
            </a:r>
            <a:r>
              <a:rPr lang="zh-CN" altLang="en-US" dirty="0" smtClean="0"/>
              <a:t>）</a:t>
            </a:r>
            <a:endParaRPr lang="zh-CN" altLang="en-US" dirty="0"/>
          </a:p>
        </p:txBody>
      </p:sp>
    </p:spTree>
    <p:extLst>
      <p:ext uri="{BB962C8B-B14F-4D97-AF65-F5344CB8AC3E}">
        <p14:creationId xmlns:p14="http://schemas.microsoft.com/office/powerpoint/2010/main" val="427349754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表格 27"/>
          <p:cNvGraphicFramePr>
            <a:graphicFrameLocks noGrp="1"/>
          </p:cNvGraphicFramePr>
          <p:nvPr>
            <p:extLst>
              <p:ext uri="{D42A27DB-BD31-4B8C-83A1-F6EECF244321}">
                <p14:modId xmlns:p14="http://schemas.microsoft.com/office/powerpoint/2010/main" val="137671080"/>
              </p:ext>
            </p:extLst>
          </p:nvPr>
        </p:nvGraphicFramePr>
        <p:xfrm>
          <a:off x="1215441" y="1268760"/>
          <a:ext cx="9489071" cy="4048920"/>
        </p:xfrm>
        <a:graphic>
          <a:graphicData uri="http://schemas.openxmlformats.org/drawingml/2006/table">
            <a:tbl>
              <a:tblPr firstRow="1" bandRow="1">
                <a:tableStyleId>{5C22544A-7EE6-4342-B048-85BDC9FD1C3A}</a:tableStyleId>
              </a:tblPr>
              <a:tblGrid>
                <a:gridCol w="552406">
                  <a:extLst>
                    <a:ext uri="{9D8B030D-6E8A-4147-A177-3AD203B41FA5}">
                      <a16:colId xmlns="" xmlns:a16="http://schemas.microsoft.com/office/drawing/2014/main" val="20000"/>
                    </a:ext>
                  </a:extLst>
                </a:gridCol>
                <a:gridCol w="1845233">
                  <a:extLst>
                    <a:ext uri="{9D8B030D-6E8A-4147-A177-3AD203B41FA5}">
                      <a16:colId xmlns="" xmlns:a16="http://schemas.microsoft.com/office/drawing/2014/main" val="20001"/>
                    </a:ext>
                  </a:extLst>
                </a:gridCol>
                <a:gridCol w="2525048">
                  <a:extLst>
                    <a:ext uri="{9D8B030D-6E8A-4147-A177-3AD203B41FA5}">
                      <a16:colId xmlns="" xmlns:a16="http://schemas.microsoft.com/office/drawing/2014/main" val="20003"/>
                    </a:ext>
                  </a:extLst>
                </a:gridCol>
                <a:gridCol w="2283192">
                  <a:extLst>
                    <a:ext uri="{9D8B030D-6E8A-4147-A177-3AD203B41FA5}">
                      <a16:colId xmlns="" xmlns:a16="http://schemas.microsoft.com/office/drawing/2014/main" val="20005"/>
                    </a:ext>
                  </a:extLst>
                </a:gridCol>
                <a:gridCol w="2283192">
                  <a:extLst>
                    <a:ext uri="{9D8B030D-6E8A-4147-A177-3AD203B41FA5}">
                      <a16:colId xmlns="" xmlns:a16="http://schemas.microsoft.com/office/drawing/2014/main" val="3751535882"/>
                    </a:ext>
                  </a:extLst>
                </a:gridCol>
              </a:tblGrid>
              <a:tr h="489858">
                <a:tc>
                  <a:txBody>
                    <a:bodyPr/>
                    <a:lstStyle/>
                    <a:p>
                      <a:pPr algn="ctr"/>
                      <a:endParaRPr lang="zh-CN" altLang="en-US" dirty="0"/>
                    </a:p>
                  </a:txBody>
                  <a:tcPr anchor="ctr"/>
                </a:tc>
                <a:tc gridSpan="2">
                  <a:txBody>
                    <a:bodyPr/>
                    <a:lstStyle/>
                    <a:p>
                      <a:pPr algn="ctr"/>
                      <a:r>
                        <a:rPr lang="zh-CN" altLang="en-US" dirty="0" smtClean="0"/>
                        <a:t>阅读推广机构对标</a:t>
                      </a:r>
                      <a:endParaRPr lang="zh-CN" altLang="en-US" dirty="0"/>
                    </a:p>
                  </a:txBody>
                  <a:tcPr anchor="ctr"/>
                </a:tc>
                <a:tc hMerge="1">
                  <a:txBody>
                    <a:bodyPr/>
                    <a:lstStyle/>
                    <a:p>
                      <a:pPr algn="ctr"/>
                      <a:endParaRPr lang="zh-CN" altLang="en-US" dirty="0"/>
                    </a:p>
                  </a:txBody>
                  <a:tcPr anchor="ctr"/>
                </a:tc>
                <a:tc>
                  <a:txBody>
                    <a:bodyPr/>
                    <a:lstStyle/>
                    <a:p>
                      <a:pPr algn="ctr"/>
                      <a:r>
                        <a:rPr lang="zh-CN" altLang="en-US" dirty="0" smtClean="0"/>
                        <a:t>行业对标</a:t>
                      </a:r>
                      <a:endParaRPr lang="zh-CN" altLang="en-US" dirty="0"/>
                    </a:p>
                  </a:txBody>
                  <a:tcPr anchor="ctr"/>
                </a:tc>
                <a:tc>
                  <a:txBody>
                    <a:bodyPr/>
                    <a:lstStyle/>
                    <a:p>
                      <a:pPr algn="ctr"/>
                      <a:r>
                        <a:rPr lang="zh-CN" altLang="en-US" dirty="0" smtClean="0"/>
                        <a:t>商业机构</a:t>
                      </a:r>
                      <a:endParaRPr lang="zh-CN" altLang="en-US" dirty="0"/>
                    </a:p>
                  </a:txBody>
                  <a:tcPr anchor="ctr"/>
                </a:tc>
                <a:extLst>
                  <a:ext uri="{0D108BD9-81ED-4DB2-BD59-A6C34878D82A}">
                    <a16:rowId xmlns="" xmlns:a16="http://schemas.microsoft.com/office/drawing/2014/main" val="10000"/>
                  </a:ext>
                </a:extLst>
              </a:tr>
              <a:tr h="489858">
                <a:tc>
                  <a:txBody>
                    <a:bodyPr/>
                    <a:lstStyle/>
                    <a:p>
                      <a:pPr algn="ctr"/>
                      <a:endParaRPr lang="zh-CN" altLang="en-US" dirty="0"/>
                    </a:p>
                  </a:txBody>
                  <a:tcPr anchor="ctr"/>
                </a:tc>
                <a:tc>
                  <a:txBody>
                    <a:bodyPr/>
                    <a:lstStyle/>
                    <a:p>
                      <a:pPr algn="ctr"/>
                      <a:r>
                        <a:rPr lang="zh-CN" altLang="en-US" dirty="0" smtClean="0"/>
                        <a:t>国外（</a:t>
                      </a:r>
                      <a:r>
                        <a:rPr lang="en-US" altLang="zh-CN" dirty="0" smtClean="0"/>
                        <a:t>4</a:t>
                      </a:r>
                      <a:r>
                        <a:rPr lang="zh-CN" altLang="en-US" dirty="0" smtClean="0"/>
                        <a:t>家）</a:t>
                      </a:r>
                      <a:endParaRPr lang="zh-CN" altLang="en-US" dirty="0"/>
                    </a:p>
                  </a:txBody>
                  <a:tcPr anchor="ctr"/>
                </a:tc>
                <a:tc>
                  <a:txBody>
                    <a:bodyPr/>
                    <a:lstStyle/>
                    <a:p>
                      <a:pPr algn="ctr"/>
                      <a:r>
                        <a:rPr lang="zh-CN" altLang="en-US" dirty="0" smtClean="0"/>
                        <a:t>国内（</a:t>
                      </a:r>
                      <a:r>
                        <a:rPr lang="en-US" altLang="zh-CN" dirty="0" smtClean="0"/>
                        <a:t>6</a:t>
                      </a:r>
                      <a:r>
                        <a:rPr lang="zh-CN" altLang="en-US" dirty="0" smtClean="0"/>
                        <a:t>家）</a:t>
                      </a:r>
                      <a:endParaRPr lang="zh-CN" altLang="en-US" dirty="0"/>
                    </a:p>
                  </a:txBody>
                  <a:tcPr anchor="ctr"/>
                </a:tc>
                <a:tc>
                  <a:txBody>
                    <a:bodyPr/>
                    <a:lstStyle/>
                    <a:p>
                      <a:pPr algn="ctr"/>
                      <a:r>
                        <a:rPr lang="zh-CN" altLang="en-US" dirty="0" smtClean="0"/>
                        <a:t>乡村教育（</a:t>
                      </a:r>
                      <a:r>
                        <a:rPr lang="en-US" altLang="zh-CN" dirty="0" smtClean="0"/>
                        <a:t>4</a:t>
                      </a:r>
                      <a:r>
                        <a:rPr lang="zh-CN" altLang="en-US" dirty="0" smtClean="0"/>
                        <a:t>家）</a:t>
                      </a:r>
                      <a:endParaRPr lang="zh-CN" altLang="en-US" dirty="0"/>
                    </a:p>
                  </a:txBody>
                  <a:tcPr anchor="ctr"/>
                </a:tc>
                <a:tc>
                  <a:txBody>
                    <a:bodyPr/>
                    <a:lstStyle/>
                    <a:p>
                      <a:pPr algn="ctr"/>
                      <a:r>
                        <a:rPr lang="zh-CN" altLang="en-US" dirty="0" smtClean="0"/>
                        <a:t>阅读教育（</a:t>
                      </a:r>
                      <a:r>
                        <a:rPr lang="en-US" altLang="zh-CN" dirty="0" smtClean="0"/>
                        <a:t>3</a:t>
                      </a:r>
                      <a:r>
                        <a:rPr lang="zh-CN" altLang="en-US" dirty="0" smtClean="0"/>
                        <a:t>家）</a:t>
                      </a:r>
                      <a:endParaRPr lang="zh-CN" altLang="en-US" dirty="0"/>
                    </a:p>
                  </a:txBody>
                  <a:tcPr anchor="ctr"/>
                </a:tc>
                <a:extLst>
                  <a:ext uri="{0D108BD9-81ED-4DB2-BD59-A6C34878D82A}">
                    <a16:rowId xmlns="" xmlns:a16="http://schemas.microsoft.com/office/drawing/2014/main" val="3152836724"/>
                  </a:ext>
                </a:extLst>
              </a:tr>
              <a:tr h="892492">
                <a:tc>
                  <a:txBody>
                    <a:bodyPr/>
                    <a:lstStyle/>
                    <a:p>
                      <a:pPr algn="ctr"/>
                      <a:r>
                        <a:rPr lang="zh-CN" altLang="en-US" b="1" dirty="0" smtClean="0">
                          <a:solidFill>
                            <a:schemeClr val="bg2">
                              <a:lumMod val="25000"/>
                            </a:schemeClr>
                          </a:solidFill>
                        </a:rPr>
                        <a:t>类型</a:t>
                      </a:r>
                      <a:endParaRPr lang="zh-CN" altLang="en-US" b="1" dirty="0">
                        <a:solidFill>
                          <a:schemeClr val="bg2">
                            <a:lumMod val="25000"/>
                          </a:schemeClr>
                        </a:solidFill>
                      </a:endParaRPr>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no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smtClean="0"/>
                        <a:t>阅读普及</a:t>
                      </a:r>
                      <a:endParaRPr lang="en-US" altLang="zh-CN" sz="1400" dirty="0" smtClean="0"/>
                    </a:p>
                    <a:p>
                      <a:pPr marL="285750" indent="-285750" algn="l">
                        <a:buFont typeface="Arial" panose="020B0604020202020204" pitchFamily="34" charset="0"/>
                        <a:buChar char="•"/>
                      </a:pPr>
                      <a:r>
                        <a:rPr lang="zh-CN" altLang="en-US" sz="1400" dirty="0" smtClean="0"/>
                        <a:t>阅读研究</a:t>
                      </a:r>
                      <a:endParaRPr lang="en-US" altLang="zh-CN" sz="1400" dirty="0" smtClean="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no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smtClean="0"/>
                        <a:t>阅读普及</a:t>
                      </a:r>
                      <a:endParaRPr lang="en-US" altLang="zh-CN" sz="1400" dirty="0" smtClean="0"/>
                    </a:p>
                    <a:p>
                      <a:pPr marL="285750" indent="-285750" algn="l">
                        <a:buFont typeface="Arial" panose="020B0604020202020204" pitchFamily="34" charset="0"/>
                        <a:buChar char="•"/>
                      </a:pPr>
                      <a:r>
                        <a:rPr lang="zh-CN" altLang="en-US" sz="1400" dirty="0" smtClean="0"/>
                        <a:t>阅读研究</a:t>
                      </a:r>
                      <a:endParaRPr lang="en-US" altLang="zh-CN" sz="1400" dirty="0" smtClean="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no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smtClean="0"/>
                        <a:t>乡村儿童教育</a:t>
                      </a:r>
                      <a:endParaRPr lang="en-US" altLang="zh-CN" sz="1400" dirty="0" smtClean="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smtClean="0"/>
                        <a:t>教育公平</a:t>
                      </a:r>
                      <a:endParaRPr lang="en-US" altLang="zh-CN" sz="1400" dirty="0" smtClean="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smtClean="0"/>
                        <a:t>素质教育推广</a:t>
                      </a:r>
                      <a:endParaRPr lang="en-US" altLang="zh-CN" sz="1400" dirty="0" smtClean="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CN" altLang="en-US" sz="14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no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smtClean="0"/>
                        <a:t>亲子阅读</a:t>
                      </a:r>
                      <a:endParaRPr lang="en-US" altLang="zh-CN" sz="1400" dirty="0" smtClean="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smtClean="0"/>
                        <a:t>母语教学</a:t>
                      </a:r>
                      <a:endParaRPr lang="en-US" altLang="zh-CN" sz="1400" dirty="0" smtClean="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CN" altLang="en-US" sz="14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r h="2124324">
                <a:tc>
                  <a:txBody>
                    <a:bodyPr/>
                    <a:lstStyle/>
                    <a:p>
                      <a:pPr algn="ctr"/>
                      <a:r>
                        <a:rPr lang="zh-CN" altLang="en-US" b="1" dirty="0" smtClean="0">
                          <a:solidFill>
                            <a:schemeClr val="bg2">
                              <a:lumMod val="25000"/>
                            </a:schemeClr>
                          </a:solidFill>
                        </a:rPr>
                        <a:t>示例</a:t>
                      </a:r>
                      <a:endParaRPr lang="zh-CN" altLang="en-US" b="1" dirty="0">
                        <a:solidFill>
                          <a:schemeClr val="bg2">
                            <a:lumMod val="25000"/>
                          </a:schemeClr>
                        </a:solidFill>
                      </a:endParaRPr>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algn="l"/>
                      <a:endParaRPr lang="zh-CN" altLang="en-US" sz="14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algn="l"/>
                      <a:r>
                        <a:rPr lang="zh-CN" altLang="en-US" sz="1400" dirty="0" smtClean="0"/>
                        <a:t> </a:t>
                      </a:r>
                      <a:endParaRPr lang="zh-CN" altLang="en-US" sz="14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algn="l"/>
                      <a:endParaRPr lang="zh-CN" altLang="en-US" sz="14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algn="l"/>
                      <a:endParaRPr lang="zh-CN" altLang="en-US" sz="14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extLst>
                  <a:ext uri="{0D108BD9-81ED-4DB2-BD59-A6C34878D82A}">
                    <a16:rowId xmlns="" xmlns:a16="http://schemas.microsoft.com/office/drawing/2014/main" val="10002"/>
                  </a:ext>
                </a:extLst>
              </a:tr>
            </a:tbl>
          </a:graphicData>
        </a:graphic>
      </p:graphicFrame>
      <p:grpSp>
        <p:nvGrpSpPr>
          <p:cNvPr id="5" name="组合 4"/>
          <p:cNvGrpSpPr/>
          <p:nvPr/>
        </p:nvGrpSpPr>
        <p:grpSpPr>
          <a:xfrm>
            <a:off x="1991544" y="3294622"/>
            <a:ext cx="1355129" cy="1968067"/>
            <a:chOff x="4223792" y="3477157"/>
            <a:chExt cx="1355129" cy="1968067"/>
          </a:xfrm>
        </p:grpSpPr>
        <p:pic>
          <p:nvPicPr>
            <p:cNvPr id="50" name="图片 49"/>
            <p:cNvPicPr>
              <a:picLocks noChangeAspect="1"/>
            </p:cNvPicPr>
            <p:nvPr/>
          </p:nvPicPr>
          <p:blipFill>
            <a:blip r:embed="rId2"/>
            <a:stretch>
              <a:fillRect/>
            </a:stretch>
          </p:blipFill>
          <p:spPr>
            <a:xfrm>
              <a:off x="4284311" y="5080154"/>
              <a:ext cx="1159399" cy="365070"/>
            </a:xfrm>
            <a:prstGeom prst="rect">
              <a:avLst/>
            </a:prstGeom>
          </p:spPr>
        </p:pic>
        <p:pic>
          <p:nvPicPr>
            <p:cNvPr id="51" name="图片 50"/>
            <p:cNvPicPr>
              <a:picLocks noChangeAspect="1"/>
            </p:cNvPicPr>
            <p:nvPr/>
          </p:nvPicPr>
          <p:blipFill>
            <a:blip r:embed="rId3"/>
            <a:stretch>
              <a:fillRect/>
            </a:stretch>
          </p:blipFill>
          <p:spPr>
            <a:xfrm>
              <a:off x="4284311" y="4619834"/>
              <a:ext cx="628092" cy="422833"/>
            </a:xfrm>
            <a:prstGeom prst="rect">
              <a:avLst/>
            </a:prstGeom>
          </p:spPr>
        </p:pic>
        <p:pic>
          <p:nvPicPr>
            <p:cNvPr id="52" name="图片 51">
              <a:extLst>
                <a:ext uri="{FF2B5EF4-FFF2-40B4-BE49-F238E27FC236}">
                  <a16:creationId xmlns="" xmlns:a16="http://schemas.microsoft.com/office/drawing/2014/main" id="{EE9208D9-E0D4-469D-B1B8-DF08965B7F19}"/>
                </a:ext>
              </a:extLst>
            </p:cNvPr>
            <p:cNvPicPr>
              <a:picLocks noChangeAspect="1"/>
            </p:cNvPicPr>
            <p:nvPr/>
          </p:nvPicPr>
          <p:blipFill>
            <a:blip r:embed="rId4">
              <a:clrChange>
                <a:clrFrom>
                  <a:srgbClr val="F8F7F7"/>
                </a:clrFrom>
                <a:clrTo>
                  <a:srgbClr val="F8F7F7">
                    <a:alpha val="0"/>
                  </a:srgbClr>
                </a:clrTo>
              </a:clrChange>
            </a:blip>
            <a:stretch>
              <a:fillRect/>
            </a:stretch>
          </p:blipFill>
          <p:spPr>
            <a:xfrm>
              <a:off x="4284311" y="4013430"/>
              <a:ext cx="952146" cy="568917"/>
            </a:xfrm>
            <a:prstGeom prst="rect">
              <a:avLst/>
            </a:prstGeom>
          </p:spPr>
        </p:pic>
        <p:pic>
          <p:nvPicPr>
            <p:cNvPr id="53" name="图片 52">
              <a:extLst>
                <a:ext uri="{FF2B5EF4-FFF2-40B4-BE49-F238E27FC236}">
                  <a16:creationId xmlns="" xmlns:a16="http://schemas.microsoft.com/office/drawing/2014/main" id="{7A55F9D5-CD54-41F2-92BF-62B9D9C00B58}"/>
                </a:ext>
              </a:extLst>
            </p:cNvPr>
            <p:cNvPicPr>
              <a:picLocks noChangeAspect="1"/>
            </p:cNvPicPr>
            <p:nvPr/>
          </p:nvPicPr>
          <p:blipFill>
            <a:blip r:embed="rId5">
              <a:clrChange>
                <a:clrFrom>
                  <a:srgbClr val="0079C2"/>
                </a:clrFrom>
                <a:clrTo>
                  <a:srgbClr val="0079C2">
                    <a:alpha val="0"/>
                  </a:srgbClr>
                </a:clrTo>
              </a:clrChange>
            </a:blip>
            <a:stretch>
              <a:fillRect/>
            </a:stretch>
          </p:blipFill>
          <p:spPr>
            <a:xfrm>
              <a:off x="4223792" y="3477157"/>
              <a:ext cx="1355129" cy="521507"/>
            </a:xfrm>
            <a:prstGeom prst="rect">
              <a:avLst/>
            </a:prstGeom>
          </p:spPr>
        </p:pic>
      </p:grpSp>
      <p:pic>
        <p:nvPicPr>
          <p:cNvPr id="54" name="图片 53"/>
          <p:cNvPicPr>
            <a:picLocks noChangeAspect="1"/>
          </p:cNvPicPr>
          <p:nvPr/>
        </p:nvPicPr>
        <p:blipFill>
          <a:blip r:embed="rId6"/>
          <a:stretch>
            <a:fillRect/>
          </a:stretch>
        </p:blipFill>
        <p:spPr>
          <a:xfrm>
            <a:off x="6921488" y="4929000"/>
            <a:ext cx="647767" cy="445419"/>
          </a:xfrm>
          <a:prstGeom prst="rect">
            <a:avLst/>
          </a:prstGeom>
        </p:spPr>
      </p:pic>
      <p:pic>
        <p:nvPicPr>
          <p:cNvPr id="55" name="图片 54" descr="歌路营：让每个寄宿留守儿童健康成长"/>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22224" y="3647586"/>
            <a:ext cx="1104725" cy="568296"/>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nvPicPr>
        <p:blipFill>
          <a:blip r:embed="rId8"/>
          <a:stretch>
            <a:fillRect/>
          </a:stretch>
        </p:blipFill>
        <p:spPr>
          <a:xfrm>
            <a:off x="6179130" y="3731074"/>
            <a:ext cx="1248317" cy="342585"/>
          </a:xfrm>
          <a:prstGeom prst="rect">
            <a:avLst/>
          </a:prstGeom>
        </p:spPr>
      </p:pic>
      <p:sp>
        <p:nvSpPr>
          <p:cNvPr id="20" name="标题 2"/>
          <p:cNvSpPr>
            <a:spLocks noGrp="1"/>
          </p:cNvSpPr>
          <p:nvPr>
            <p:ph type="title"/>
          </p:nvPr>
        </p:nvSpPr>
        <p:spPr>
          <a:xfrm>
            <a:off x="497419" y="178649"/>
            <a:ext cx="11263212" cy="757130"/>
          </a:xfrm>
        </p:spPr>
        <p:txBody>
          <a:bodyPr/>
          <a:lstStyle/>
          <a:p>
            <a:r>
              <a:rPr lang="en-US" altLang="zh-CN" sz="2400" b="1" dirty="0" smtClean="0">
                <a:latin typeface="+mn-ea"/>
              </a:rPr>
              <a:t>2.3</a:t>
            </a:r>
            <a:r>
              <a:rPr lang="zh-CN" altLang="en-US" sz="2400" b="1" dirty="0">
                <a:latin typeface="+mn-ea"/>
              </a:rPr>
              <a:t>行业对标：本次对标</a:t>
            </a:r>
            <a:r>
              <a:rPr lang="zh-CN" altLang="en-US" sz="2400" b="1" dirty="0" smtClean="0">
                <a:latin typeface="+mn-ea"/>
              </a:rPr>
              <a:t>分为：阅读</a:t>
            </a:r>
            <a:r>
              <a:rPr lang="zh-CN" altLang="en-US" sz="2400" b="1" dirty="0">
                <a:latin typeface="+mn-ea"/>
              </a:rPr>
              <a:t>推广</a:t>
            </a:r>
            <a:r>
              <a:rPr lang="zh-CN" altLang="en-US" sz="2400" b="1" dirty="0" smtClean="0">
                <a:latin typeface="+mn-ea"/>
              </a:rPr>
              <a:t>机构（国外</a:t>
            </a:r>
            <a:r>
              <a:rPr lang="en-US" altLang="zh-CN" sz="2400" b="1" dirty="0" smtClean="0">
                <a:latin typeface="+mn-ea"/>
              </a:rPr>
              <a:t>/</a:t>
            </a:r>
            <a:r>
              <a:rPr lang="zh-CN" altLang="en-US" sz="2400" b="1" dirty="0" smtClean="0">
                <a:latin typeface="+mn-ea"/>
              </a:rPr>
              <a:t>国内），行业对标，商业类阅读教育机构对标</a:t>
            </a:r>
            <a:r>
              <a:rPr lang="zh-CN" altLang="en-US" sz="2400" b="1" dirty="0" smtClean="0">
                <a:latin typeface="+mn-ea"/>
              </a:rPr>
              <a:t>。</a:t>
            </a:r>
            <a:endParaRPr lang="en-US" altLang="en-US" sz="2400" b="1" dirty="0">
              <a:latin typeface="+mn-ea"/>
              <a:ea typeface="+mn-ea"/>
            </a:endParaRPr>
          </a:p>
        </p:txBody>
      </p:sp>
      <p:sp>
        <p:nvSpPr>
          <p:cNvPr id="2" name="矩形 1"/>
          <p:cNvSpPr/>
          <p:nvPr/>
        </p:nvSpPr>
        <p:spPr>
          <a:xfrm>
            <a:off x="1194792" y="5909694"/>
            <a:ext cx="9581727" cy="271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矩形 2"/>
          <p:cNvSpPr/>
          <p:nvPr/>
        </p:nvSpPr>
        <p:spPr>
          <a:xfrm>
            <a:off x="5079284" y="5867980"/>
            <a:ext cx="1569661" cy="369332"/>
          </a:xfrm>
          <a:prstGeom prst="rect">
            <a:avLst/>
          </a:prstGeom>
        </p:spPr>
        <p:txBody>
          <a:bodyPr wrap="none">
            <a:spAutoFit/>
          </a:bodyPr>
          <a:lstStyle/>
          <a:p>
            <a:pPr algn="ctr"/>
            <a:r>
              <a:rPr lang="zh-CN" altLang="en-US" b="1" dirty="0" smtClean="0">
                <a:solidFill>
                  <a:srgbClr val="FFFFFF"/>
                </a:solidFill>
                <a:latin typeface="Segoe UI Light"/>
                <a:ea typeface="微软雅黑"/>
              </a:rPr>
              <a:t>转型机构对标</a:t>
            </a:r>
            <a:endParaRPr lang="zh-CN" altLang="en-US" b="1" dirty="0">
              <a:solidFill>
                <a:srgbClr val="FFFFFF"/>
              </a:solidFill>
              <a:latin typeface="Segoe UI Light"/>
              <a:ea typeface="微软雅黑"/>
            </a:endParaRPr>
          </a:p>
        </p:txBody>
      </p:sp>
      <p:pic>
        <p:nvPicPr>
          <p:cNvPr id="2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3052" y="6237312"/>
            <a:ext cx="1268852" cy="34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图片 22"/>
          <p:cNvPicPr>
            <a:picLocks noChangeAspect="1"/>
          </p:cNvPicPr>
          <p:nvPr/>
        </p:nvPicPr>
        <p:blipFill>
          <a:blip r:embed="rId2"/>
          <a:stretch>
            <a:fillRect/>
          </a:stretch>
        </p:blipFill>
        <p:spPr>
          <a:xfrm>
            <a:off x="6341789" y="6237312"/>
            <a:ext cx="1159399" cy="365070"/>
          </a:xfrm>
          <a:prstGeom prst="rect">
            <a:avLst/>
          </a:prstGeom>
        </p:spPr>
      </p:pic>
      <p:pic>
        <p:nvPicPr>
          <p:cNvPr id="24" name="图片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7699" y="3647586"/>
            <a:ext cx="1137417" cy="395623"/>
          </a:xfrm>
          <a:prstGeom prst="rect">
            <a:avLst/>
          </a:prstGeom>
        </p:spPr>
      </p:pic>
      <p:pic>
        <p:nvPicPr>
          <p:cNvPr id="25" name="图片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07613" y="4571745"/>
            <a:ext cx="1357588" cy="392428"/>
          </a:xfrm>
          <a:prstGeom prst="rect">
            <a:avLst/>
          </a:prstGeom>
        </p:spPr>
      </p:pic>
      <p:pic>
        <p:nvPicPr>
          <p:cNvPr id="26" name="图片 25"/>
          <p:cNvPicPr>
            <a:picLocks noChangeAspect="1"/>
          </p:cNvPicPr>
          <p:nvPr/>
        </p:nvPicPr>
        <p:blipFill rotWithShape="1">
          <a:blip r:embed="rId12">
            <a:extLst>
              <a:ext uri="{28A0092B-C50C-407E-A947-70E740481C1C}">
                <a14:useLocalDpi xmlns:a14="http://schemas.microsoft.com/office/drawing/2010/main" val="0"/>
              </a:ext>
            </a:extLst>
          </a:blip>
          <a:srcRect t="-1" r="64536" b="-8729"/>
          <a:stretch/>
        </p:blipFill>
        <p:spPr>
          <a:xfrm>
            <a:off x="8833553" y="4131562"/>
            <a:ext cx="1305711" cy="376668"/>
          </a:xfrm>
          <a:prstGeom prst="rect">
            <a:avLst/>
          </a:prstGeom>
        </p:spPr>
      </p:pic>
      <p:pic>
        <p:nvPicPr>
          <p:cNvPr id="27" name="图片 26"/>
          <p:cNvPicPr>
            <a:picLocks noChangeAspect="1"/>
          </p:cNvPicPr>
          <p:nvPr/>
        </p:nvPicPr>
        <p:blipFill>
          <a:blip r:embed="rId13"/>
          <a:srcRect l="4331" t="-288" r="6145" b="2212"/>
          <a:stretch>
            <a:fillRect/>
          </a:stretch>
        </p:blipFill>
        <p:spPr>
          <a:xfrm>
            <a:off x="6325669" y="4234700"/>
            <a:ext cx="1858563" cy="533259"/>
          </a:xfrm>
          <a:prstGeom prst="rect">
            <a:avLst/>
          </a:prstGeom>
        </p:spPr>
      </p:pic>
      <p:pic>
        <p:nvPicPr>
          <p:cNvPr id="47" name="图片 46"/>
          <p:cNvPicPr>
            <a:picLocks noChangeAspect="1"/>
          </p:cNvPicPr>
          <p:nvPr/>
        </p:nvPicPr>
        <p:blipFill>
          <a:blip r:embed="rId14"/>
          <a:stretch>
            <a:fillRect/>
          </a:stretch>
        </p:blipFill>
        <p:spPr>
          <a:xfrm>
            <a:off x="4022937" y="3830895"/>
            <a:ext cx="1382333" cy="410380"/>
          </a:xfrm>
          <a:prstGeom prst="rect">
            <a:avLst/>
          </a:prstGeom>
        </p:spPr>
      </p:pic>
      <p:pic>
        <p:nvPicPr>
          <p:cNvPr id="4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165" y="3358802"/>
            <a:ext cx="1454680" cy="393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图片 48"/>
          <p:cNvPicPr>
            <a:picLocks noChangeAspect="1"/>
          </p:cNvPicPr>
          <p:nvPr/>
        </p:nvPicPr>
        <p:blipFill>
          <a:blip r:embed="rId15"/>
          <a:stretch>
            <a:fillRect/>
          </a:stretch>
        </p:blipFill>
        <p:spPr>
          <a:xfrm>
            <a:off x="4627420" y="4319896"/>
            <a:ext cx="1137620" cy="375460"/>
          </a:xfrm>
          <a:prstGeom prst="rect">
            <a:avLst/>
          </a:prstGeom>
        </p:spPr>
      </p:pic>
      <p:pic>
        <p:nvPicPr>
          <p:cNvPr id="19" name="Picture 2" descr="éè¯»æ¢¦é£ç¿æåå³ææååºéæéå¬å¸"/>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0317" y="5059258"/>
            <a:ext cx="1208967" cy="32319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a:blip r:embed="rId17"/>
          <a:stretch>
            <a:fillRect/>
          </a:stretch>
        </p:blipFill>
        <p:spPr>
          <a:xfrm>
            <a:off x="5160205" y="4861340"/>
            <a:ext cx="689018" cy="594382"/>
          </a:xfrm>
          <a:prstGeom prst="rect">
            <a:avLst/>
          </a:prstGeom>
        </p:spPr>
      </p:pic>
      <p:pic>
        <p:nvPicPr>
          <p:cNvPr id="29" name="图片 28"/>
          <p:cNvPicPr>
            <a:picLocks noChangeAspect="1"/>
          </p:cNvPicPr>
          <p:nvPr/>
        </p:nvPicPr>
        <p:blipFill>
          <a:blip r:embed="rId18"/>
          <a:stretch>
            <a:fillRect/>
          </a:stretch>
        </p:blipFill>
        <p:spPr>
          <a:xfrm>
            <a:off x="3962165" y="4276111"/>
            <a:ext cx="611177" cy="554977"/>
          </a:xfrm>
          <a:prstGeom prst="rect">
            <a:avLst/>
          </a:prstGeom>
        </p:spPr>
      </p:pic>
    </p:spTree>
    <p:extLst>
      <p:ext uri="{BB962C8B-B14F-4D97-AF65-F5344CB8AC3E}">
        <p14:creationId xmlns:p14="http://schemas.microsoft.com/office/powerpoint/2010/main" val="234341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694582" cy="424732"/>
          </a:xfrm>
        </p:spPr>
        <p:txBody>
          <a:bodyPr/>
          <a:lstStyle/>
          <a:p>
            <a:r>
              <a:rPr lang="zh-CN" altLang="en-US" sz="2400" b="1" dirty="0" smtClean="0"/>
              <a:t>渠道总</a:t>
            </a:r>
            <a:r>
              <a:rPr lang="zh-CN" altLang="en-US" sz="2400" b="1" dirty="0"/>
              <a:t>览</a:t>
            </a:r>
            <a:r>
              <a:rPr lang="zh-CN" altLang="en-US" sz="2400" b="1" dirty="0" smtClean="0"/>
              <a:t>：新</a:t>
            </a:r>
            <a:r>
              <a:rPr lang="zh-CN" altLang="en-US" sz="2400" b="1" dirty="0"/>
              <a:t>媒体传播为主</a:t>
            </a:r>
            <a:r>
              <a:rPr lang="zh-CN" altLang="en-US" sz="2400" b="1" dirty="0" smtClean="0"/>
              <a:t>，</a:t>
            </a:r>
            <a:r>
              <a:rPr lang="zh-CN" altLang="en-US" sz="2400" b="1" dirty="0"/>
              <a:t>官方</a:t>
            </a:r>
            <a:r>
              <a:rPr lang="zh-CN" altLang="en-US" sz="2400" b="1" dirty="0" smtClean="0"/>
              <a:t>网站</a:t>
            </a:r>
            <a:r>
              <a:rPr lang="zh-CN" altLang="en-US" sz="2400" b="1" dirty="0"/>
              <a:t>为主要载体</a:t>
            </a:r>
            <a:r>
              <a:rPr lang="zh-CN" altLang="en-US" sz="2400" b="1" dirty="0" smtClean="0"/>
              <a:t>，全渠道配合实现</a:t>
            </a:r>
            <a:r>
              <a:rPr lang="zh-CN" altLang="en-US" sz="2400" b="1" dirty="0" smtClean="0"/>
              <a:t>导流。</a:t>
            </a:r>
            <a:endParaRPr lang="zh-CN" altLang="en-US" sz="2400" b="1" dirty="0"/>
          </a:p>
        </p:txBody>
      </p:sp>
      <p:graphicFrame>
        <p:nvGraphicFramePr>
          <p:cNvPr id="3" name="表格 2"/>
          <p:cNvGraphicFramePr>
            <a:graphicFrameLocks noGrp="1"/>
          </p:cNvGraphicFramePr>
          <p:nvPr>
            <p:extLst>
              <p:ext uri="{D42A27DB-BD31-4B8C-83A1-F6EECF244321}">
                <p14:modId xmlns:p14="http://schemas.microsoft.com/office/powerpoint/2010/main" val="2445607580"/>
              </p:ext>
            </p:extLst>
          </p:nvPr>
        </p:nvGraphicFramePr>
        <p:xfrm>
          <a:off x="206692" y="2322117"/>
          <a:ext cx="11721954" cy="4321784"/>
        </p:xfrm>
        <a:graphic>
          <a:graphicData uri="http://schemas.openxmlformats.org/drawingml/2006/table">
            <a:tbl>
              <a:tblPr firstRow="1" bandRow="1">
                <a:tableStyleId>{5C22544A-7EE6-4342-B048-85BDC9FD1C3A}</a:tableStyleId>
              </a:tblPr>
              <a:tblGrid>
                <a:gridCol w="1928868"/>
                <a:gridCol w="2232248"/>
                <a:gridCol w="1296144"/>
                <a:gridCol w="1080120"/>
                <a:gridCol w="1080120"/>
                <a:gridCol w="4104454"/>
              </a:tblGrid>
              <a:tr h="329235">
                <a:tc>
                  <a:txBody>
                    <a:bodyPr/>
                    <a:lstStyle/>
                    <a:p>
                      <a:pPr algn="ctr"/>
                      <a:endParaRPr lang="zh-CN" altLang="en-US" sz="1400" dirty="0"/>
                    </a:p>
                  </a:txBody>
                  <a:tcPr anchor="ctr"/>
                </a:tc>
                <a:tc>
                  <a:txBody>
                    <a:bodyPr/>
                    <a:lstStyle/>
                    <a:p>
                      <a:pPr algn="ctr"/>
                      <a:r>
                        <a:rPr lang="zh-CN" altLang="en-US" sz="1400" dirty="0" smtClean="0"/>
                        <a:t>传播渠道</a:t>
                      </a:r>
                      <a:endParaRPr lang="zh-CN" altLang="en-US" sz="1400" dirty="0"/>
                    </a:p>
                  </a:txBody>
                  <a:tcPr anchor="ctr"/>
                </a:tc>
                <a:tc>
                  <a:txBody>
                    <a:bodyPr/>
                    <a:lstStyle/>
                    <a:p>
                      <a:pPr algn="ctr"/>
                      <a:r>
                        <a:rPr lang="zh-CN" altLang="en-US" sz="1400" dirty="0" smtClean="0"/>
                        <a:t>潜在用户规模</a:t>
                      </a:r>
                      <a:endParaRPr lang="zh-CN" altLang="en-US" sz="1400" dirty="0"/>
                    </a:p>
                  </a:txBody>
                  <a:tcPr anchor="ctr"/>
                </a:tc>
                <a:tc>
                  <a:txBody>
                    <a:bodyPr/>
                    <a:lstStyle/>
                    <a:p>
                      <a:pPr algn="ctr"/>
                      <a:r>
                        <a:rPr lang="zh-CN" altLang="en-US" sz="1400" dirty="0" smtClean="0"/>
                        <a:t>用户相关性</a:t>
                      </a:r>
                      <a:endParaRPr lang="zh-CN" altLang="en-US" sz="1400" dirty="0"/>
                    </a:p>
                  </a:txBody>
                  <a:tcPr anchor="ctr"/>
                </a:tc>
                <a:tc>
                  <a:txBody>
                    <a:bodyPr/>
                    <a:lstStyle/>
                    <a:p>
                      <a:pPr algn="ctr"/>
                      <a:r>
                        <a:rPr lang="zh-CN" altLang="en-US" sz="1400" dirty="0" smtClean="0"/>
                        <a:t>内容相关性</a:t>
                      </a:r>
                      <a:endParaRPr lang="zh-CN" altLang="en-US" sz="1400" dirty="0"/>
                    </a:p>
                  </a:txBody>
                  <a:tcPr anchor="ctr"/>
                </a:tc>
                <a:tc>
                  <a:txBody>
                    <a:bodyPr/>
                    <a:lstStyle/>
                    <a:p>
                      <a:pPr algn="ctr"/>
                      <a:r>
                        <a:rPr lang="zh-CN" altLang="en-US" sz="1400" dirty="0" smtClean="0"/>
                        <a:t>建议</a:t>
                      </a:r>
                      <a:endParaRPr lang="zh-CN" altLang="en-US" sz="1400" dirty="0"/>
                    </a:p>
                  </a:txBody>
                  <a:tcPr anchor="ctr"/>
                </a:tc>
              </a:tr>
              <a:tr h="329235">
                <a:tc rowSpan="3">
                  <a:txBody>
                    <a:bodyPr/>
                    <a:lstStyle/>
                    <a:p>
                      <a:pPr algn="r"/>
                      <a:r>
                        <a:rPr lang="zh-CN" altLang="en-US" sz="1400" b="1" dirty="0" smtClean="0"/>
                        <a:t>官方渠道</a:t>
                      </a:r>
                      <a:endParaRPr lang="zh-CN" altLang="en-US" sz="1400" b="1" dirty="0"/>
                    </a:p>
                  </a:txBody>
                  <a:tcPr anchor="ctr">
                    <a:lnB w="6350" cap="flat" cmpd="sng" algn="ctr">
                      <a:solidFill>
                        <a:schemeClr val="tx1"/>
                      </a:solidFill>
                      <a:prstDash val="solid"/>
                      <a:round/>
                      <a:headEnd type="none" w="med" len="med"/>
                      <a:tailEnd type="none" w="med" len="med"/>
                    </a:lnB>
                    <a:noFill/>
                  </a:tcPr>
                </a:tc>
                <a:tc>
                  <a:txBody>
                    <a:bodyPr/>
                    <a:lstStyle/>
                    <a:p>
                      <a:r>
                        <a:rPr lang="zh-CN" altLang="en-US" sz="1400" dirty="0" smtClean="0"/>
                        <a:t>官网</a:t>
                      </a:r>
                      <a:endParaRPr lang="zh-CN" altLang="en-US" sz="1400" dirty="0"/>
                    </a:p>
                  </a:txBody>
                  <a:tcPr anchor="ctr">
                    <a:lnB w="6350" cap="flat" cmpd="sng" algn="ctr">
                      <a:solidFill>
                        <a:schemeClr val="tx1"/>
                      </a:solidFill>
                      <a:prstDash val="solid"/>
                      <a:round/>
                      <a:headEnd type="none" w="med" len="med"/>
                      <a:tailEnd type="none" w="med" len="med"/>
                    </a:lnB>
                    <a:noFill/>
                  </a:tcPr>
                </a:tc>
                <a:tc>
                  <a:txBody>
                    <a:bodyPr/>
                    <a:lstStyle/>
                    <a:p>
                      <a:pPr algn="ctr"/>
                      <a:r>
                        <a:rPr lang="zh-CN" altLang="en-US" sz="1400" dirty="0" smtClean="0"/>
                        <a:t>较大</a:t>
                      </a:r>
                      <a:endParaRPr lang="zh-CN" altLang="en-US" sz="1400" dirty="0"/>
                    </a:p>
                  </a:txBody>
                  <a:tcPr anchor="ctr">
                    <a:lnB w="6350" cap="flat" cmpd="sng" algn="ctr">
                      <a:solidFill>
                        <a:schemeClr val="tx1"/>
                      </a:solidFill>
                      <a:prstDash val="solid"/>
                      <a:round/>
                      <a:headEnd type="none" w="med" len="med"/>
                      <a:tailEnd type="none" w="med" len="med"/>
                    </a:lnB>
                    <a:noFill/>
                  </a:tcPr>
                </a:tc>
                <a:tc>
                  <a:txBody>
                    <a:bodyPr/>
                    <a:lstStyle/>
                    <a:p>
                      <a:pPr algn="ctr"/>
                      <a:r>
                        <a:rPr lang="zh-CN" altLang="en-US" sz="1400" dirty="0" smtClean="0"/>
                        <a:t>高度相关</a:t>
                      </a:r>
                      <a:endParaRPr lang="zh-CN" altLang="en-US" sz="1400" dirty="0"/>
                    </a:p>
                  </a:txBody>
                  <a:tcPr anchor="ctr">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B w="6350" cap="flat" cmpd="sng" algn="ctr">
                      <a:solidFill>
                        <a:schemeClr val="tx1"/>
                      </a:solidFill>
                      <a:prstDash val="solid"/>
                      <a:round/>
                      <a:headEnd type="none" w="med" len="med"/>
                      <a:tailEnd type="none" w="med" len="med"/>
                    </a:lnB>
                    <a:noFill/>
                  </a:tcPr>
                </a:tc>
                <a:tc>
                  <a:txBody>
                    <a:bodyPr/>
                    <a:lstStyle/>
                    <a:p>
                      <a:r>
                        <a:rPr lang="zh-CN" altLang="en-US" sz="1400" dirty="0" smtClean="0"/>
                        <a:t>基于战略调整进行内容的配套更新与补充，如增加品牌故事的阐述、</a:t>
                      </a:r>
                      <a:r>
                        <a:rPr lang="en-US" altLang="zh-CN" sz="1400" dirty="0" smtClean="0"/>
                        <a:t>MVV</a:t>
                      </a:r>
                      <a:r>
                        <a:rPr lang="zh-CN" altLang="en-US" sz="1400" dirty="0" smtClean="0"/>
                        <a:t>的梳理与更新等</a:t>
                      </a:r>
                      <a:endParaRPr lang="zh-CN" altLang="en-US" sz="1400" dirty="0"/>
                    </a:p>
                  </a:txBody>
                  <a:tcPr anchor="ctr">
                    <a:lnB w="6350" cap="flat" cmpd="sng" algn="ctr">
                      <a:solidFill>
                        <a:schemeClr val="tx1"/>
                      </a:solidFill>
                      <a:prstDash val="solid"/>
                      <a:round/>
                      <a:headEnd type="none" w="med" len="med"/>
                      <a:tailEnd type="none" w="med" len="med"/>
                    </a:lnB>
                    <a:noFill/>
                  </a:tcPr>
                </a:tc>
              </a:tr>
              <a:tr h="329235">
                <a:tc vMerge="1">
                  <a:txBody>
                    <a:bodyPr/>
                    <a:lstStyle/>
                    <a:p>
                      <a:endParaRPr lang="zh-CN" altLang="en-US" sz="1400" dirty="0"/>
                    </a:p>
                  </a:txBody>
                  <a:tcPr/>
                </a:tc>
                <a:tc>
                  <a:txBody>
                    <a:bodyPr/>
                    <a:lstStyle/>
                    <a:p>
                      <a:r>
                        <a:rPr lang="zh-CN" altLang="en-US" sz="1400" dirty="0" smtClean="0"/>
                        <a:t>官方微信</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较大</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zh-CN" altLang="en-US" sz="1400" dirty="0" smtClean="0"/>
                        <a:t>梳理三大公众号关系，确定重点；优化菜单；促进用户互动与二次传播；提高站外导流</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329235">
                <a:tc vMerge="1">
                  <a:txBody>
                    <a:bodyPr/>
                    <a:lstStyle/>
                    <a:p>
                      <a:endParaRPr lang="zh-CN" altLang="en-US" sz="1400" dirty="0"/>
                    </a:p>
                  </a:txBody>
                  <a:tcPr/>
                </a:tc>
                <a:tc>
                  <a:txBody>
                    <a:bodyPr/>
                    <a:lstStyle/>
                    <a:p>
                      <a:r>
                        <a:rPr lang="zh-CN" altLang="en-US" sz="1400" dirty="0" smtClean="0"/>
                        <a:t>官方微博</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较大</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zh-CN" altLang="en-US" sz="1400" dirty="0" smtClean="0"/>
                        <a:t>与视听平台配合，以视频与短观点输出为主</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329235">
                <a:tc>
                  <a:txBody>
                    <a:bodyPr/>
                    <a:lstStyle/>
                    <a:p>
                      <a:pPr algn="r"/>
                      <a:r>
                        <a:rPr lang="zh-CN" altLang="en-US" sz="1400" b="1" dirty="0" smtClean="0"/>
                        <a:t>社群渠道</a:t>
                      </a:r>
                      <a:endParaRPr lang="zh-CN" altLang="en-US" sz="1400" b="1"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altLang="zh-CN" sz="1400" dirty="0" smtClean="0"/>
                        <a:t>QQ</a:t>
                      </a:r>
                      <a:r>
                        <a:rPr lang="zh-CN" altLang="en-US" sz="1400" dirty="0" smtClean="0"/>
                        <a:t>群</a:t>
                      </a:r>
                      <a:r>
                        <a:rPr lang="en-US" altLang="zh-CN" sz="1400" dirty="0" smtClean="0"/>
                        <a:t>/</a:t>
                      </a:r>
                      <a:r>
                        <a:rPr lang="zh-CN" altLang="en-US" sz="1400" dirty="0" smtClean="0"/>
                        <a:t>微信群</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CN" altLang="en-US" sz="1400" dirty="0" smtClean="0"/>
                        <a:t>相对较小</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zh-CN" altLang="en-US" sz="1400" dirty="0" smtClean="0"/>
                        <a:t>梳理社群，明确定位，制定社群运营落地方案</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396812">
                <a:tc>
                  <a:txBody>
                    <a:bodyPr/>
                    <a:lstStyle/>
                    <a:p>
                      <a:pPr algn="r"/>
                      <a:r>
                        <a:rPr lang="zh-CN" altLang="en-US" sz="1400" b="1" dirty="0" smtClean="0"/>
                        <a:t>个人渠道</a:t>
                      </a:r>
                      <a:endParaRPr lang="zh-CN" altLang="en-US" sz="1400" b="1"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zh-CN" altLang="en-US" sz="1400" dirty="0" smtClean="0"/>
                        <a:t>周围朋友或同事口口相传</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相对较小</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CN" altLang="en-US" sz="1400" dirty="0" smtClean="0"/>
                        <a:t>可能相关</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zh-CN" altLang="en-US" sz="1400" dirty="0" smtClean="0"/>
                        <a:t>扩大口碑传播者规模，激发传播，进行评估与监测</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395082">
                <a:tc>
                  <a:txBody>
                    <a:bodyPr/>
                    <a:lstStyle/>
                    <a:p>
                      <a:pPr marL="0" algn="r" defTabSz="914400" rtl="0" eaLnBrk="1" latinLnBrk="0" hangingPunct="1"/>
                      <a:r>
                        <a:rPr lang="zh-CN" altLang="en-US" sz="1400" b="1" kern="1200" dirty="0" smtClean="0">
                          <a:solidFill>
                            <a:schemeClr val="dk1"/>
                          </a:solidFill>
                          <a:latin typeface="+mn-lt"/>
                          <a:ea typeface="+mn-ea"/>
                          <a:cs typeface="+mn-cs"/>
                        </a:rPr>
                        <a:t>线下公益活动</a:t>
                      </a:r>
                      <a:endParaRPr lang="zh-CN" altLang="en-US" sz="1400" b="1"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zh-CN" altLang="en-US" sz="1400" kern="1200" dirty="0" smtClean="0">
                          <a:solidFill>
                            <a:schemeClr val="dk1"/>
                          </a:solidFill>
                          <a:latin typeface="+mn-lt"/>
                          <a:ea typeface="+mn-ea"/>
                          <a:cs typeface="+mn-cs"/>
                        </a:rPr>
                        <a:t>线下公益活动</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相对较小</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高度相关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zh-CN" altLang="en-US" sz="1400" dirty="0" smtClean="0"/>
                        <a:t>聚焦生动有趣、科技感、体验感，促进品牌互动</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397006">
                <a:tc>
                  <a:txBody>
                    <a:bodyPr/>
                    <a:lstStyle/>
                    <a:p>
                      <a:pPr algn="r"/>
                      <a:r>
                        <a:rPr lang="zh-CN" altLang="en-US" sz="1400" b="1" dirty="0" smtClean="0"/>
                        <a:t>视听平台</a:t>
                      </a:r>
                      <a:endParaRPr lang="zh-CN" altLang="en-US" sz="1400" b="1"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zh-CN" altLang="en-US" sz="1400" dirty="0" smtClean="0"/>
                        <a:t>腾讯、爱奇艺、优酷、抖音等</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较大</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可能相关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可能相关</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zh-CN" altLang="en-US" sz="1400" dirty="0" smtClean="0"/>
                        <a:t>将腾讯视频作为主渠道，聚焦标识、吸引力与粘性</a:t>
                      </a:r>
                      <a:endParaRPr lang="zh-CN" altLang="en-US" sz="1400"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329235">
                <a:tc rowSpan="3">
                  <a:txBody>
                    <a:bodyPr/>
                    <a:lstStyle/>
                    <a:p>
                      <a:pPr algn="r"/>
                      <a:r>
                        <a:rPr lang="zh-CN" altLang="en-US" sz="1400" b="1" dirty="0" smtClean="0"/>
                        <a:t>其他自媒体</a:t>
                      </a:r>
                      <a:endParaRPr lang="zh-CN" altLang="en-US" sz="1400" b="1"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zh-CN" altLang="en-US" sz="1400" dirty="0" smtClean="0"/>
                        <a:t>今日头条号</a:t>
                      </a:r>
                      <a:endParaRPr lang="zh-CN" altLang="en-US" sz="1400" dirty="0"/>
                    </a:p>
                  </a:txBody>
                  <a:tcPr anchor="ctr">
                    <a:lnT w="635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较大</a:t>
                      </a:r>
                    </a:p>
                  </a:txBody>
                  <a:tcPr anchor="ctr">
                    <a:lnT w="635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一般</a:t>
                      </a:r>
                    </a:p>
                  </a:txBody>
                  <a:tcPr anchor="ctr">
                    <a:lnT w="6350" cap="flat" cmpd="sng" algn="ctr">
                      <a:solidFill>
                        <a:schemeClr val="tx1"/>
                      </a:solidFill>
                      <a:prstDash val="solid"/>
                      <a:round/>
                      <a:headEnd type="none" w="med" len="med"/>
                      <a:tailEnd type="none" w="med" len="med"/>
                    </a:lnT>
                    <a:noFill/>
                  </a:tcPr>
                </a:tc>
                <a:tc>
                  <a:txBody>
                    <a:bodyPr/>
                    <a:lstStyle/>
                    <a:p>
                      <a:pPr algn="ctr"/>
                      <a:r>
                        <a:rPr lang="zh-CN" altLang="en-US" sz="1400" dirty="0" smtClean="0"/>
                        <a:t>一般</a:t>
                      </a:r>
                      <a:endParaRPr lang="zh-CN" altLang="en-US" sz="1400" dirty="0"/>
                    </a:p>
                  </a:txBody>
                  <a:tcPr anchor="ctr">
                    <a:lnT w="6350" cap="flat" cmpd="sng" algn="ctr">
                      <a:solidFill>
                        <a:schemeClr val="tx1"/>
                      </a:solidFill>
                      <a:prstDash val="solid"/>
                      <a:round/>
                      <a:headEnd type="none" w="med" len="med"/>
                      <a:tailEnd type="none" w="med" len="med"/>
                    </a:lnT>
                    <a:noFill/>
                  </a:tcPr>
                </a:tc>
                <a:tc>
                  <a:txBody>
                    <a:bodyPr/>
                    <a:lstStyle/>
                    <a:p>
                      <a:r>
                        <a:rPr lang="zh-CN" altLang="en-US" sz="1400" dirty="0" smtClean="0"/>
                        <a:t>侧重温情故事分享和碎片化社会问题观点输出</a:t>
                      </a:r>
                      <a:endParaRPr lang="zh-CN" altLang="en-US" sz="1400" dirty="0"/>
                    </a:p>
                  </a:txBody>
                  <a:tcPr anchor="ctr">
                    <a:lnT w="6350" cap="flat" cmpd="sng" algn="ctr">
                      <a:solidFill>
                        <a:schemeClr val="tx1"/>
                      </a:solidFill>
                      <a:prstDash val="solid"/>
                      <a:round/>
                      <a:headEnd type="none" w="med" len="med"/>
                      <a:tailEnd type="none" w="med" len="med"/>
                    </a:lnT>
                    <a:noFill/>
                  </a:tcPr>
                </a:tc>
              </a:tr>
              <a:tr h="329235">
                <a:tc vMerge="1">
                  <a:txBody>
                    <a:bodyPr/>
                    <a:lstStyle/>
                    <a:p>
                      <a:endParaRPr lang="zh-CN" altLang="en-US" sz="1400" dirty="0"/>
                    </a:p>
                  </a:txBody>
                  <a:tcPr/>
                </a:tc>
                <a:tc>
                  <a:txBody>
                    <a:bodyPr/>
                    <a:lstStyle/>
                    <a:p>
                      <a:r>
                        <a:rPr lang="zh-CN" altLang="en-US" sz="1400" dirty="0" smtClean="0"/>
                        <a:t>知乎</a:t>
                      </a:r>
                      <a:endParaRPr lang="zh-CN" altLang="en-US" sz="1400" dirty="0"/>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较大</a:t>
                      </a:r>
                    </a:p>
                  </a:txBody>
                  <a:tcPr anchor="ctr">
                    <a:noFill/>
                  </a:tcPr>
                </a:tc>
                <a:tc>
                  <a:txBody>
                    <a:bodyPr/>
                    <a:lstStyle/>
                    <a:p>
                      <a:pPr algn="ctr"/>
                      <a:r>
                        <a:rPr lang="zh-CN" altLang="en-US" sz="1400" dirty="0" smtClean="0"/>
                        <a:t>一般</a:t>
                      </a:r>
                      <a:endParaRPr lang="zh-CN" altLang="en-US" sz="1400" dirty="0"/>
                    </a:p>
                  </a:txBody>
                  <a:tcPr anchor="ctr">
                    <a:noFill/>
                  </a:tcPr>
                </a:tc>
                <a:tc>
                  <a:txBody>
                    <a:bodyPr/>
                    <a:lstStyle/>
                    <a:p>
                      <a:pPr algn="ctr"/>
                      <a:r>
                        <a:rPr lang="zh-CN" altLang="en-US" sz="1400" dirty="0" smtClean="0"/>
                        <a:t>一般</a:t>
                      </a:r>
                      <a:endParaRPr lang="zh-CN" altLang="en-US" sz="1400" dirty="0"/>
                    </a:p>
                  </a:txBody>
                  <a:tcPr anchor="ctr">
                    <a:noFill/>
                  </a:tcPr>
                </a:tc>
                <a:tc>
                  <a:txBody>
                    <a:bodyPr/>
                    <a:lstStyle/>
                    <a:p>
                      <a:r>
                        <a:rPr lang="zh-CN" altLang="en-US" sz="1400" dirty="0" smtClean="0"/>
                        <a:t>侧重专业知识分享、</a:t>
                      </a:r>
                      <a:r>
                        <a:rPr lang="en-US" altLang="zh-CN" sz="1400" dirty="0" smtClean="0"/>
                        <a:t>KOL</a:t>
                      </a:r>
                      <a:r>
                        <a:rPr lang="zh-CN" altLang="en-US" sz="1400" dirty="0" smtClean="0"/>
                        <a:t>背书与话题传播</a:t>
                      </a:r>
                      <a:endParaRPr lang="zh-CN" altLang="en-US" sz="1400" dirty="0"/>
                    </a:p>
                  </a:txBody>
                  <a:tcPr anchor="ctr">
                    <a:noFill/>
                  </a:tcPr>
                </a:tc>
              </a:tr>
              <a:tr h="329235">
                <a:tc vMerge="1">
                  <a:txBody>
                    <a:bodyPr/>
                    <a:lstStyle/>
                    <a:p>
                      <a:endParaRPr lang="zh-CN" altLang="en-US" sz="1400" dirty="0"/>
                    </a:p>
                  </a:txBody>
                  <a:tcPr/>
                </a:tc>
                <a:tc>
                  <a:txBody>
                    <a:bodyPr/>
                    <a:lstStyle/>
                    <a:p>
                      <a:r>
                        <a:rPr lang="zh-CN" altLang="en-US" sz="1400" dirty="0" smtClean="0"/>
                        <a:t>简书</a:t>
                      </a:r>
                      <a:endParaRPr lang="zh-CN" altLang="en-US" sz="1400" dirty="0"/>
                    </a:p>
                  </a:txBody>
                  <a:tcPr anchor="ctr">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t>较大</a:t>
                      </a:r>
                    </a:p>
                  </a:txBody>
                  <a:tcPr anchor="ctr">
                    <a:lnB w="6350" cap="flat" cmpd="sng" algn="ctr">
                      <a:solidFill>
                        <a:schemeClr val="tx1"/>
                      </a:solidFill>
                      <a:prstDash val="solid"/>
                      <a:round/>
                      <a:headEnd type="none" w="med" len="med"/>
                      <a:tailEnd type="none" w="med" len="med"/>
                    </a:lnB>
                    <a:noFill/>
                  </a:tcPr>
                </a:tc>
                <a:tc>
                  <a:txBody>
                    <a:bodyPr/>
                    <a:lstStyle/>
                    <a:p>
                      <a:pPr algn="ctr"/>
                      <a:r>
                        <a:rPr lang="zh-CN" altLang="en-US" sz="1400" dirty="0" smtClean="0"/>
                        <a:t>一般</a:t>
                      </a:r>
                      <a:endParaRPr lang="zh-CN" altLang="en-US" sz="1400" dirty="0"/>
                    </a:p>
                  </a:txBody>
                  <a:tcPr anchor="ctr">
                    <a:lnB w="6350" cap="flat" cmpd="sng" algn="ctr">
                      <a:solidFill>
                        <a:schemeClr val="tx1"/>
                      </a:solidFill>
                      <a:prstDash val="solid"/>
                      <a:round/>
                      <a:headEnd type="none" w="med" len="med"/>
                      <a:tailEnd type="none" w="med" len="med"/>
                    </a:lnB>
                    <a:noFill/>
                  </a:tcPr>
                </a:tc>
                <a:tc>
                  <a:txBody>
                    <a:bodyPr/>
                    <a:lstStyle/>
                    <a:p>
                      <a:pPr algn="ctr"/>
                      <a:r>
                        <a:rPr lang="zh-CN" altLang="en-US" sz="1400" dirty="0" smtClean="0"/>
                        <a:t>一般</a:t>
                      </a:r>
                      <a:endParaRPr lang="zh-CN" altLang="en-US" sz="1400" dirty="0"/>
                    </a:p>
                  </a:txBody>
                  <a:tcPr anchor="ctr">
                    <a:lnB w="6350" cap="flat" cmpd="sng" algn="ctr">
                      <a:solidFill>
                        <a:schemeClr val="tx1"/>
                      </a:solidFill>
                      <a:prstDash val="solid"/>
                      <a:round/>
                      <a:headEnd type="none" w="med" len="med"/>
                      <a:tailEnd type="none" w="med" len="med"/>
                    </a:lnB>
                    <a:noFill/>
                  </a:tcPr>
                </a:tc>
                <a:tc>
                  <a:txBody>
                    <a:bodyPr/>
                    <a:lstStyle/>
                    <a:p>
                      <a:r>
                        <a:rPr lang="zh-CN" altLang="en-US" sz="1400" dirty="0" smtClean="0"/>
                        <a:t>侧重温情故事分享、核心作者背书与热点事件传播</a:t>
                      </a:r>
                      <a:endParaRPr lang="zh-CN" altLang="en-US" sz="1400" dirty="0"/>
                    </a:p>
                  </a:txBody>
                  <a:tcPr anchor="ctr">
                    <a:lnB w="6350" cap="flat" cmpd="sng" algn="ctr">
                      <a:solidFill>
                        <a:schemeClr val="tx1"/>
                      </a:solidFill>
                      <a:prstDash val="solid"/>
                      <a:round/>
                      <a:headEnd type="none" w="med" len="med"/>
                      <a:tailEnd type="none" w="med" len="med"/>
                    </a:lnB>
                    <a:noFill/>
                  </a:tcPr>
                </a:tc>
              </a:tr>
            </a:tbl>
          </a:graphicData>
        </a:graphic>
      </p:graphicFrame>
      <p:sp>
        <p:nvSpPr>
          <p:cNvPr id="35" name="矩形 34"/>
          <p:cNvSpPr/>
          <p:nvPr/>
        </p:nvSpPr>
        <p:spPr>
          <a:xfrm>
            <a:off x="263352" y="1134807"/>
            <a:ext cx="11665296" cy="1006507"/>
          </a:xfrm>
          <a:prstGeom prst="rect">
            <a:avLst/>
          </a:prstGeom>
          <a:noFill/>
          <a:ln w="285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36" name="文本框 35"/>
          <p:cNvSpPr txBox="1"/>
          <p:nvPr/>
        </p:nvSpPr>
        <p:spPr>
          <a:xfrm>
            <a:off x="263352" y="1109114"/>
            <a:ext cx="11319407" cy="1023742"/>
          </a:xfrm>
          <a:prstGeom prst="rect">
            <a:avLst/>
          </a:prstGeom>
          <a:noFill/>
        </p:spPr>
        <p:txBody>
          <a:bodyPr wrap="square" rtlCol="0">
            <a:spAutoFit/>
          </a:bodyPr>
          <a:lstStyle/>
          <a:p>
            <a:pPr marL="285750" indent="-285750">
              <a:lnSpc>
                <a:spcPct val="150000"/>
              </a:lnSpc>
              <a:buSzPct val="60000"/>
              <a:buFont typeface="Wingdings" panose="05000000000000000000" pitchFamily="2" charset="2"/>
              <a:buChar char="l"/>
            </a:pPr>
            <a:r>
              <a:rPr lang="zh-CN" altLang="en-US" sz="1400" dirty="0">
                <a:solidFill>
                  <a:srgbClr val="1E1E1E"/>
                </a:solidFill>
                <a:latin typeface="微软雅黑"/>
                <a:ea typeface="微软雅黑"/>
              </a:rPr>
              <a:t>官方网站的信息传播</a:t>
            </a:r>
            <a:r>
              <a:rPr lang="zh-CN" altLang="en-US" sz="1400" dirty="0" smtClean="0">
                <a:solidFill>
                  <a:srgbClr val="1E1E1E"/>
                </a:solidFill>
                <a:latin typeface="微软雅黑"/>
                <a:ea typeface="微软雅黑"/>
              </a:rPr>
              <a:t>效果相对下降</a:t>
            </a:r>
            <a:r>
              <a:rPr lang="zh-CN" altLang="en-US" sz="1400" dirty="0">
                <a:solidFill>
                  <a:srgbClr val="1E1E1E"/>
                </a:solidFill>
                <a:latin typeface="微软雅黑"/>
                <a:ea typeface="微软雅黑"/>
              </a:rPr>
              <a:t>，移动端媒体成为传播信息的主流</a:t>
            </a:r>
            <a:r>
              <a:rPr lang="zh-CN" altLang="en-US" sz="1400" dirty="0" smtClean="0">
                <a:solidFill>
                  <a:srgbClr val="1E1E1E"/>
                </a:solidFill>
                <a:latin typeface="微软雅黑"/>
                <a:ea typeface="微软雅黑"/>
              </a:rPr>
              <a:t>载体，建议在保持官网传播效果基础上，深度优化移动端渠道</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a:solidFill>
                  <a:srgbClr val="1E1E1E"/>
                </a:solidFill>
                <a:latin typeface="微软雅黑"/>
                <a:ea typeface="微软雅黑"/>
              </a:rPr>
              <a:t>社群</a:t>
            </a:r>
            <a:r>
              <a:rPr lang="zh-CN" altLang="en-US" sz="1400" dirty="0" smtClean="0">
                <a:solidFill>
                  <a:srgbClr val="1E1E1E"/>
                </a:solidFill>
                <a:latin typeface="微软雅黑"/>
                <a:ea typeface="微软雅黑"/>
              </a:rPr>
              <a:t>渠道、个人渠道和线下公益活动是满天星</a:t>
            </a:r>
            <a:r>
              <a:rPr lang="zh-CN" altLang="en-US" sz="1400" dirty="0">
                <a:solidFill>
                  <a:srgbClr val="1E1E1E"/>
                </a:solidFill>
                <a:latin typeface="微软雅黑"/>
                <a:ea typeface="微软雅黑"/>
              </a:rPr>
              <a:t>具有较大优势的传播渠道，建议继续保持，并将其作为支持品牌效果</a:t>
            </a:r>
            <a:r>
              <a:rPr lang="zh-CN" altLang="en-US" sz="1400" dirty="0" smtClean="0">
                <a:solidFill>
                  <a:srgbClr val="1E1E1E"/>
                </a:solidFill>
                <a:latin typeface="微软雅黑"/>
                <a:ea typeface="微软雅黑"/>
              </a:rPr>
              <a:t>转化和活动的有效途径</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尝试探索在视听平台、头条号、知乎和简书等热门自媒体平台上的曝光，配合微信平台实现导流效果</a:t>
            </a:r>
            <a:endParaRPr lang="zh-CN" altLang="en-US" sz="1400" dirty="0">
              <a:solidFill>
                <a:srgbClr val="1E1E1E"/>
              </a:solidFill>
              <a:latin typeface="微软雅黑"/>
              <a:ea typeface="微软雅黑"/>
            </a:endParaRPr>
          </a:p>
        </p:txBody>
      </p:sp>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204" y="4748347"/>
            <a:ext cx="354293" cy="354293"/>
          </a:xfrm>
          <a:prstGeom prst="rect">
            <a:avLst/>
          </a:prstGeom>
        </p:spPr>
      </p:pic>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687" y="3127607"/>
            <a:ext cx="360000" cy="360000"/>
          </a:xfrm>
          <a:prstGeom prst="rect">
            <a:avLst/>
          </a:prstGeom>
        </p:spPr>
      </p:pic>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175" y="4044864"/>
            <a:ext cx="252000" cy="252000"/>
          </a:xfrm>
          <a:prstGeom prst="rect">
            <a:avLst/>
          </a:prstGeom>
        </p:spPr>
      </p:pic>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938" y="4343086"/>
            <a:ext cx="531999" cy="432000"/>
          </a:xfrm>
          <a:prstGeom prst="rect">
            <a:avLst/>
          </a:prstGeom>
        </p:spPr>
      </p:pic>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987" y="5254879"/>
            <a:ext cx="289902" cy="289902"/>
          </a:xfrm>
          <a:prstGeom prst="rect">
            <a:avLst/>
          </a:prstGeom>
        </p:spPr>
      </p:pic>
      <p:pic>
        <p:nvPicPr>
          <p:cNvPr id="47" name="Picture 4" descr="https://ss1.baidu.com/6ONXsjip0QIZ8tyhnq/it/u=4094533855,2791674877&amp;fm=58&amp;bpow=500&amp;bpoh=5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769" y="5990224"/>
            <a:ext cx="277161" cy="27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83489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178648"/>
            <a:ext cx="11694582" cy="757130"/>
          </a:xfrm>
        </p:spPr>
        <p:txBody>
          <a:bodyPr/>
          <a:lstStyle/>
          <a:p>
            <a:r>
              <a:rPr lang="zh-CN" altLang="en-US" sz="2400" b="1" dirty="0" smtClean="0"/>
              <a:t>渠道监测：形成监测体系，包括以年度为单位进行的年度品牌健康度回顾和基于某项指标或活动的</a:t>
            </a:r>
            <a:r>
              <a:rPr lang="zh-CN" altLang="en-US" sz="2400" b="1" dirty="0" smtClean="0"/>
              <a:t>监测。</a:t>
            </a:r>
            <a:endParaRPr lang="zh-CN" altLang="en-US" sz="2400" b="1" dirty="0"/>
          </a:p>
        </p:txBody>
      </p:sp>
      <p:sp>
        <p:nvSpPr>
          <p:cNvPr id="39" name="椭圆 38"/>
          <p:cNvSpPr/>
          <p:nvPr/>
        </p:nvSpPr>
        <p:spPr>
          <a:xfrm>
            <a:off x="1233754" y="2735092"/>
            <a:ext cx="720000" cy="720000"/>
          </a:xfrm>
          <a:prstGeom prst="ellipse">
            <a:avLst/>
          </a:prstGeom>
          <a:solidFill>
            <a:srgbClr val="4C519C"/>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指标</a:t>
            </a:r>
          </a:p>
        </p:txBody>
      </p:sp>
      <p:sp>
        <p:nvSpPr>
          <p:cNvPr id="40" name="椭圆 39"/>
          <p:cNvSpPr/>
          <p:nvPr/>
        </p:nvSpPr>
        <p:spPr>
          <a:xfrm>
            <a:off x="4212739" y="2735092"/>
            <a:ext cx="720000" cy="720000"/>
          </a:xfrm>
          <a:prstGeom prst="ellipse">
            <a:avLst/>
          </a:prstGeom>
          <a:solidFill>
            <a:srgbClr val="4C519C"/>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监测</a:t>
            </a:r>
          </a:p>
        </p:txBody>
      </p:sp>
      <p:sp>
        <p:nvSpPr>
          <p:cNvPr id="41" name="椭圆 40"/>
          <p:cNvSpPr/>
          <p:nvPr/>
        </p:nvSpPr>
        <p:spPr>
          <a:xfrm>
            <a:off x="7191724" y="2735092"/>
            <a:ext cx="720000" cy="720000"/>
          </a:xfrm>
          <a:prstGeom prst="ellipse">
            <a:avLst/>
          </a:prstGeom>
          <a:solidFill>
            <a:srgbClr val="4C519C"/>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rPr>
              <a:t>分析</a:t>
            </a:r>
            <a:endParaRPr lang="zh-CN" altLang="en-US" dirty="0">
              <a:solidFill>
                <a:srgbClr val="FFFFFF"/>
              </a:solidFill>
            </a:endParaRPr>
          </a:p>
        </p:txBody>
      </p:sp>
      <p:sp>
        <p:nvSpPr>
          <p:cNvPr id="42" name="椭圆 41"/>
          <p:cNvSpPr/>
          <p:nvPr/>
        </p:nvSpPr>
        <p:spPr>
          <a:xfrm>
            <a:off x="10055625" y="2735092"/>
            <a:ext cx="720000" cy="720000"/>
          </a:xfrm>
          <a:prstGeom prst="ellipse">
            <a:avLst/>
          </a:prstGeom>
          <a:solidFill>
            <a:srgbClr val="4C519C"/>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rPr>
              <a:t>优化</a:t>
            </a:r>
            <a:endParaRPr lang="zh-CN" altLang="en-US" dirty="0">
              <a:solidFill>
                <a:srgbClr val="FFFFFF"/>
              </a:solidFill>
            </a:endParaRPr>
          </a:p>
        </p:txBody>
      </p:sp>
      <p:sp>
        <p:nvSpPr>
          <p:cNvPr id="43" name="右箭头 42"/>
          <p:cNvSpPr/>
          <p:nvPr/>
        </p:nvSpPr>
        <p:spPr>
          <a:xfrm>
            <a:off x="2956712" y="2879108"/>
            <a:ext cx="35739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4" name="右箭头 43"/>
          <p:cNvSpPr/>
          <p:nvPr/>
        </p:nvSpPr>
        <p:spPr>
          <a:xfrm>
            <a:off x="6000571" y="2860715"/>
            <a:ext cx="35739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右箭头 44"/>
          <p:cNvSpPr/>
          <p:nvPr/>
        </p:nvSpPr>
        <p:spPr>
          <a:xfrm>
            <a:off x="8838166" y="2879108"/>
            <a:ext cx="35739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7" name="文本框 46"/>
          <p:cNvSpPr txBox="1"/>
          <p:nvPr/>
        </p:nvSpPr>
        <p:spPr>
          <a:xfrm>
            <a:off x="551384" y="3625860"/>
            <a:ext cx="2160240" cy="523220"/>
          </a:xfrm>
          <a:prstGeom prst="rect">
            <a:avLst/>
          </a:prstGeom>
          <a:noFill/>
        </p:spPr>
        <p:txBody>
          <a:bodyPr wrap="square" rtlCol="0">
            <a:spAutoFit/>
          </a:bodyPr>
          <a:lstStyle/>
          <a:p>
            <a:pPr algn="just"/>
            <a:r>
              <a:rPr lang="zh-CN" altLang="en-US" sz="1400" dirty="0" smtClean="0">
                <a:solidFill>
                  <a:srgbClr val="1E1E1E"/>
                </a:solidFill>
                <a:latin typeface="微软雅黑" panose="020B0503020204020204" pitchFamily="34" charset="-122"/>
                <a:ea typeface="微软雅黑" panose="020B0503020204020204" pitchFamily="34" charset="-122"/>
              </a:rPr>
              <a:t>基于不同传播平台特点和定位，制定监测指标体系</a:t>
            </a:r>
            <a:endParaRPr lang="zh-CN" altLang="en-US" sz="1400" dirty="0">
              <a:solidFill>
                <a:srgbClr val="1E1E1E"/>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3575720" y="3625860"/>
            <a:ext cx="2157126" cy="523220"/>
          </a:xfrm>
          <a:prstGeom prst="rect">
            <a:avLst/>
          </a:prstGeom>
          <a:noFill/>
        </p:spPr>
        <p:txBody>
          <a:bodyPr wrap="square" rtlCol="0">
            <a:spAutoFit/>
          </a:bodyPr>
          <a:lstStyle/>
          <a:p>
            <a:pPr algn="just"/>
            <a:r>
              <a:rPr lang="zh-CN" altLang="en-US" sz="1400" dirty="0" smtClean="0">
                <a:solidFill>
                  <a:srgbClr val="1E1E1E"/>
                </a:solidFill>
                <a:latin typeface="微软雅黑" panose="020B0503020204020204" pitchFamily="34" charset="-122"/>
                <a:ea typeface="微软雅黑" panose="020B0503020204020204" pitchFamily="34" charset="-122"/>
              </a:rPr>
              <a:t>基于不同周期进行对应数据指标的采集与监测</a:t>
            </a:r>
            <a:endParaRPr lang="zh-CN" altLang="en-US" sz="1400" dirty="0">
              <a:solidFill>
                <a:srgbClr val="1E1E1E"/>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6647974" y="3625860"/>
            <a:ext cx="1976239" cy="523220"/>
          </a:xfrm>
          <a:prstGeom prst="rect">
            <a:avLst/>
          </a:prstGeom>
          <a:noFill/>
        </p:spPr>
        <p:txBody>
          <a:bodyPr wrap="square" rtlCol="0">
            <a:spAutoFit/>
          </a:bodyPr>
          <a:lstStyle/>
          <a:p>
            <a:pPr algn="just"/>
            <a:r>
              <a:rPr lang="zh-CN" altLang="en-US" sz="1400" dirty="0" smtClean="0">
                <a:solidFill>
                  <a:srgbClr val="1E1E1E"/>
                </a:solidFill>
                <a:latin typeface="微软雅黑" panose="020B0503020204020204" pitchFamily="34" charset="-122"/>
                <a:ea typeface="微软雅黑" panose="020B0503020204020204" pitchFamily="34" charset="-122"/>
              </a:rPr>
              <a:t>对指标的数值及变化趋势进行分析研究</a:t>
            </a:r>
            <a:endParaRPr lang="zh-CN" altLang="en-US" sz="1400" dirty="0">
              <a:solidFill>
                <a:srgbClr val="1E1E1E"/>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9379828" y="3625860"/>
            <a:ext cx="2071593" cy="523220"/>
          </a:xfrm>
          <a:prstGeom prst="rect">
            <a:avLst/>
          </a:prstGeom>
          <a:noFill/>
        </p:spPr>
        <p:txBody>
          <a:bodyPr wrap="square" rtlCol="0">
            <a:spAutoFit/>
          </a:bodyPr>
          <a:lstStyle/>
          <a:p>
            <a:pPr algn="just"/>
            <a:r>
              <a:rPr lang="zh-CN" altLang="en-US" sz="1400" dirty="0" smtClean="0">
                <a:solidFill>
                  <a:srgbClr val="1E1E1E"/>
                </a:solidFill>
                <a:latin typeface="微软雅黑" panose="020B0503020204020204" pitchFamily="34" charset="-122"/>
                <a:ea typeface="微软雅黑" panose="020B0503020204020204" pitchFamily="34" charset="-122"/>
              </a:rPr>
              <a:t>基于分析结果，进一步优化品牌与传播策略</a:t>
            </a:r>
            <a:endParaRPr lang="zh-CN" altLang="en-US" sz="1400" dirty="0">
              <a:solidFill>
                <a:srgbClr val="1E1E1E"/>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6759596" y="1260121"/>
            <a:ext cx="3168000" cy="862662"/>
            <a:chOff x="3580267" y="1210979"/>
            <a:chExt cx="3690727" cy="1341438"/>
          </a:xfrm>
        </p:grpSpPr>
        <p:sp>
          <p:nvSpPr>
            <p:cNvPr id="56" name="Oval 14"/>
            <p:cNvSpPr>
              <a:spLocks noChangeArrowheads="1"/>
            </p:cNvSpPr>
            <p:nvPr/>
          </p:nvSpPr>
          <p:spPr bwMode="gray">
            <a:xfrm>
              <a:off x="3580267" y="1210979"/>
              <a:ext cx="3690727" cy="1341438"/>
            </a:xfrm>
            <a:prstGeom prst="ellipse">
              <a:avLst/>
            </a:prstGeom>
            <a:solidFill>
              <a:srgbClr val="00206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kern="0" dirty="0">
                <a:solidFill>
                  <a:sysClr val="windowText" lastClr="000000"/>
                </a:solidFill>
                <a:latin typeface="微软雅黑" pitchFamily="34" charset="-122"/>
                <a:ea typeface="微软雅黑" pitchFamily="34" charset="-122"/>
              </a:endParaRPr>
            </a:p>
          </p:txBody>
        </p:sp>
        <p:sp>
          <p:nvSpPr>
            <p:cNvPr id="57" name="Text Box 18"/>
            <p:cNvSpPr txBox="1">
              <a:spLocks noChangeArrowheads="1"/>
            </p:cNvSpPr>
            <p:nvPr/>
          </p:nvSpPr>
          <p:spPr bwMode="auto">
            <a:xfrm>
              <a:off x="3729960" y="1510980"/>
              <a:ext cx="3300249" cy="57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b="1" dirty="0" smtClean="0">
                  <a:solidFill>
                    <a:srgbClr val="FFFFFF"/>
                  </a:solidFill>
                  <a:latin typeface="微软雅黑" panose="020B0503020204020204" pitchFamily="34" charset="-122"/>
                  <a:ea typeface="微软雅黑" panose="020B0503020204020204" pitchFamily="34" charset="-122"/>
                </a:rPr>
                <a:t>基于某个指标</a:t>
              </a:r>
              <a:r>
                <a:rPr lang="en-US" altLang="zh-CN" b="1" dirty="0" smtClean="0">
                  <a:solidFill>
                    <a:srgbClr val="FFFFFF"/>
                  </a:solidFill>
                  <a:latin typeface="微软雅黑" panose="020B0503020204020204" pitchFamily="34" charset="-122"/>
                  <a:ea typeface="微软雅黑" panose="020B0503020204020204" pitchFamily="34" charset="-122"/>
                </a:rPr>
                <a:t>/</a:t>
              </a:r>
              <a:r>
                <a:rPr lang="zh-CN" altLang="en-US" b="1" dirty="0" smtClean="0">
                  <a:solidFill>
                    <a:srgbClr val="FFFFFF"/>
                  </a:solidFill>
                  <a:latin typeface="微软雅黑" panose="020B0503020204020204" pitchFamily="34" charset="-122"/>
                  <a:ea typeface="微软雅黑" panose="020B0503020204020204" pitchFamily="34" charset="-122"/>
                </a:rPr>
                <a:t>活动的监测</a:t>
              </a:r>
              <a:endParaRPr lang="zh-CN" altLang="zh-CN" b="1" dirty="0">
                <a:solidFill>
                  <a:srgbClr val="FFFFFF"/>
                </a:solidFill>
                <a:latin typeface="微软雅黑" panose="020B0503020204020204" pitchFamily="34" charset="-122"/>
                <a:ea typeface="微软雅黑" panose="020B0503020204020204" pitchFamily="34" charset="-122"/>
              </a:endParaRPr>
            </a:p>
          </p:txBody>
        </p:sp>
      </p:grpSp>
      <p:grpSp>
        <p:nvGrpSpPr>
          <p:cNvPr id="58" name="组合 9"/>
          <p:cNvGrpSpPr/>
          <p:nvPr/>
        </p:nvGrpSpPr>
        <p:grpSpPr>
          <a:xfrm>
            <a:off x="2727148" y="1260121"/>
            <a:ext cx="3168000" cy="862662"/>
            <a:chOff x="3580267" y="1210979"/>
            <a:chExt cx="3690726" cy="1341438"/>
          </a:xfrm>
        </p:grpSpPr>
        <p:sp>
          <p:nvSpPr>
            <p:cNvPr id="59" name="Oval 14"/>
            <p:cNvSpPr>
              <a:spLocks noChangeArrowheads="1"/>
            </p:cNvSpPr>
            <p:nvPr/>
          </p:nvSpPr>
          <p:spPr bwMode="gray">
            <a:xfrm>
              <a:off x="3580267" y="1210979"/>
              <a:ext cx="3690726" cy="1341438"/>
            </a:xfrm>
            <a:prstGeom prst="ellipse">
              <a:avLst/>
            </a:prstGeom>
            <a:solidFill>
              <a:srgbClr val="00206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kern="0" dirty="0">
                <a:solidFill>
                  <a:sysClr val="windowText" lastClr="000000"/>
                </a:solidFill>
                <a:latin typeface="微软雅黑" pitchFamily="34" charset="-122"/>
                <a:ea typeface="微软雅黑" pitchFamily="34" charset="-122"/>
              </a:endParaRPr>
            </a:p>
          </p:txBody>
        </p:sp>
        <p:sp>
          <p:nvSpPr>
            <p:cNvPr id="60" name="Text Box 18"/>
            <p:cNvSpPr txBox="1">
              <a:spLocks noChangeArrowheads="1"/>
            </p:cNvSpPr>
            <p:nvPr/>
          </p:nvSpPr>
          <p:spPr bwMode="auto">
            <a:xfrm>
              <a:off x="4111037" y="1510980"/>
              <a:ext cx="2635419" cy="57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b="1" dirty="0" smtClean="0">
                  <a:solidFill>
                    <a:srgbClr val="FFFFFF"/>
                  </a:solidFill>
                  <a:latin typeface="微软雅黑" panose="020B0503020204020204" pitchFamily="34" charset="-122"/>
                  <a:ea typeface="微软雅黑" panose="020B0503020204020204" pitchFamily="34" charset="-122"/>
                </a:rPr>
                <a:t>年度品牌健康度回顾</a:t>
              </a:r>
              <a:endParaRPr lang="zh-CN" altLang="zh-CN" b="1" dirty="0">
                <a:solidFill>
                  <a:srgbClr val="FFFFFF"/>
                </a:solidFill>
                <a:latin typeface="微软雅黑" panose="020B0503020204020204" pitchFamily="34" charset="-122"/>
                <a:ea typeface="微软雅黑" panose="020B0503020204020204" pitchFamily="34" charset="-122"/>
              </a:endParaRPr>
            </a:p>
          </p:txBody>
        </p:sp>
      </p:grpSp>
      <p:sp>
        <p:nvSpPr>
          <p:cNvPr id="11" name="左大括号 10"/>
          <p:cNvSpPr/>
          <p:nvPr/>
        </p:nvSpPr>
        <p:spPr>
          <a:xfrm rot="5400000">
            <a:off x="5789073" y="-2677983"/>
            <a:ext cx="397830" cy="10009112"/>
          </a:xfrm>
          <a:prstGeom prst="leftBrace">
            <a:avLst/>
          </a:prstGeom>
          <a:noFill/>
          <a:ln w="9525" cap="flat" cmpd="sng" algn="ctr">
            <a:solidFill>
              <a:srgbClr val="7F7F7F"/>
            </a:solidFill>
            <a:prstDash val="dash"/>
          </a:ln>
        </p:spPr>
        <p:txBody>
          <a:bodyPr rtlCol="0" anchor="ctr"/>
          <a:lstStyle/>
          <a:p>
            <a:pPr algn="ctr"/>
            <a:endParaRPr lang="zh-CN" altLang="en-US"/>
          </a:p>
        </p:txBody>
      </p:sp>
      <p:sp>
        <p:nvSpPr>
          <p:cNvPr id="36" name="矩形 35"/>
          <p:cNvSpPr/>
          <p:nvPr/>
        </p:nvSpPr>
        <p:spPr>
          <a:xfrm>
            <a:off x="764716" y="6197308"/>
            <a:ext cx="2370691" cy="954107"/>
          </a:xfrm>
          <a:prstGeom prst="rect">
            <a:avLst/>
          </a:prstGeom>
        </p:spPr>
        <p:txBody>
          <a:bodyPr wrap="square">
            <a:spAutoFit/>
          </a:bodyPr>
          <a:lstStyle/>
          <a:p>
            <a:r>
              <a:rPr lang="zh-CN" altLang="en-US" sz="1400" dirty="0" smtClean="0">
                <a:latin typeface="+mn-ea"/>
                <a:ea typeface="+mn-ea"/>
              </a:rPr>
              <a:t>示例：</a:t>
            </a:r>
            <a:r>
              <a:rPr lang="en-US" altLang="zh-CN" sz="1400" dirty="0" smtClean="0">
                <a:latin typeface="+mn-ea"/>
                <a:ea typeface="+mn-ea"/>
              </a:rPr>
              <a:t>99</a:t>
            </a:r>
            <a:r>
              <a:rPr lang="zh-CN" altLang="zh-CN" sz="1400" dirty="0" smtClean="0">
                <a:latin typeface="+mn-ea"/>
                <a:ea typeface="+mn-ea"/>
              </a:rPr>
              <a:t>公益日</a:t>
            </a:r>
            <a:r>
              <a:rPr lang="zh-CN" altLang="en-US" sz="1400" dirty="0" smtClean="0">
                <a:latin typeface="+mn-ea"/>
                <a:ea typeface="+mn-ea"/>
              </a:rPr>
              <a:t>设立传播</a:t>
            </a:r>
            <a:r>
              <a:rPr lang="en-US" altLang="zh-CN" sz="1400" dirty="0" smtClean="0">
                <a:latin typeface="+mn-ea"/>
                <a:ea typeface="+mn-ea"/>
              </a:rPr>
              <a:t>KPI</a:t>
            </a:r>
            <a:r>
              <a:rPr lang="zh-CN" altLang="en-US" sz="1400" dirty="0" smtClean="0">
                <a:latin typeface="+mn-ea"/>
                <a:ea typeface="+mn-ea"/>
              </a:rPr>
              <a:t>，传播与募款的关系</a:t>
            </a:r>
            <a:endParaRPr lang="en-US" altLang="zh-CN" sz="1400" dirty="0" smtClean="0">
              <a:latin typeface="+mn-ea"/>
              <a:ea typeface="+mn-ea"/>
            </a:endParaRPr>
          </a:p>
          <a:p>
            <a:endParaRPr lang="en-US" altLang="zh-CN" sz="1400" dirty="0" smtClean="0">
              <a:latin typeface="+mn-ea"/>
              <a:ea typeface="+mn-ea"/>
            </a:endParaRPr>
          </a:p>
          <a:p>
            <a:endParaRPr lang="zh-CN" altLang="zh-CN" sz="1400" dirty="0">
              <a:latin typeface="+mn-ea"/>
              <a:ea typeface="+mn-ea"/>
            </a:endParaRPr>
          </a:p>
        </p:txBody>
      </p:sp>
      <p:sp>
        <p:nvSpPr>
          <p:cNvPr id="63" name="矩形 62"/>
          <p:cNvSpPr/>
          <p:nvPr/>
        </p:nvSpPr>
        <p:spPr>
          <a:xfrm>
            <a:off x="383550" y="4246045"/>
            <a:ext cx="2685351" cy="417743"/>
          </a:xfrm>
          <a:prstGeom prst="rect">
            <a:avLst/>
          </a:prstGeom>
        </p:spPr>
        <p:txBody>
          <a:bodyPr wrap="none">
            <a:spAutoFit/>
          </a:bodyPr>
          <a:lstStyle/>
          <a:p>
            <a:pPr indent="444500">
              <a:lnSpc>
                <a:spcPct val="150000"/>
              </a:lnSpc>
              <a:spcBef>
                <a:spcPct val="50000"/>
              </a:spcBef>
              <a:buClr>
                <a:srgbClr val="003399"/>
              </a:buClr>
              <a:buFont typeface="Wingdings" pitchFamily="2" charset="2"/>
              <a:buChar char="Ü"/>
              <a:defRPr/>
            </a:pPr>
            <a:r>
              <a:rPr lang="zh-CN" altLang="en-US" sz="1600" b="1" kern="0" dirty="0">
                <a:ea typeface="微软雅黑" pitchFamily="34" charset="-122"/>
              </a:rPr>
              <a:t>年度品牌健康度回顾：</a:t>
            </a:r>
          </a:p>
        </p:txBody>
      </p:sp>
      <p:sp>
        <p:nvSpPr>
          <p:cNvPr id="64" name="矩形 63"/>
          <p:cNvSpPr/>
          <p:nvPr/>
        </p:nvSpPr>
        <p:spPr>
          <a:xfrm>
            <a:off x="47328" y="5819552"/>
            <a:ext cx="3236784" cy="417743"/>
          </a:xfrm>
          <a:prstGeom prst="rect">
            <a:avLst/>
          </a:prstGeom>
        </p:spPr>
        <p:txBody>
          <a:bodyPr wrap="none">
            <a:spAutoFit/>
          </a:bodyPr>
          <a:lstStyle/>
          <a:p>
            <a:pPr marL="285750" indent="444500">
              <a:lnSpc>
                <a:spcPct val="150000"/>
              </a:lnSpc>
              <a:spcBef>
                <a:spcPct val="50000"/>
              </a:spcBef>
              <a:buClr>
                <a:srgbClr val="003399"/>
              </a:buClr>
              <a:buFont typeface="Wingdings" pitchFamily="2" charset="2"/>
              <a:buChar char="Ü"/>
              <a:defRPr/>
            </a:pPr>
            <a:r>
              <a:rPr lang="zh-CN" altLang="en-US" sz="1600" b="1" kern="0" dirty="0">
                <a:ea typeface="微软雅黑" pitchFamily="34" charset="-122"/>
              </a:rPr>
              <a:t>基于某个指标</a:t>
            </a:r>
            <a:r>
              <a:rPr lang="en-US" altLang="zh-CN" sz="1600" b="1" kern="0" dirty="0">
                <a:ea typeface="微软雅黑" pitchFamily="34" charset="-122"/>
              </a:rPr>
              <a:t>/</a:t>
            </a:r>
            <a:r>
              <a:rPr lang="zh-CN" altLang="en-US" sz="1600" b="1" kern="0" dirty="0">
                <a:ea typeface="微软雅黑" pitchFamily="34" charset="-122"/>
              </a:rPr>
              <a:t>活动的监测</a:t>
            </a:r>
          </a:p>
        </p:txBody>
      </p:sp>
      <p:sp>
        <p:nvSpPr>
          <p:cNvPr id="66" name="矩形 65"/>
          <p:cNvSpPr/>
          <p:nvPr/>
        </p:nvSpPr>
        <p:spPr>
          <a:xfrm>
            <a:off x="681903" y="4623070"/>
            <a:ext cx="2500841" cy="1384995"/>
          </a:xfrm>
          <a:prstGeom prst="rect">
            <a:avLst/>
          </a:prstGeom>
        </p:spPr>
        <p:txBody>
          <a:bodyPr wrap="square">
            <a:spAutoFit/>
          </a:bodyPr>
          <a:lstStyle/>
          <a:p>
            <a:r>
              <a:rPr lang="zh-CN" altLang="en-US" sz="1400" dirty="0">
                <a:latin typeface="+mn-ea"/>
                <a:ea typeface="+mn-ea"/>
              </a:rPr>
              <a:t>示例</a:t>
            </a:r>
          </a:p>
          <a:p>
            <a:r>
              <a:rPr lang="zh-CN" altLang="en-US" sz="1400" dirty="0" smtClean="0">
                <a:latin typeface="+mn-ea"/>
                <a:ea typeface="+mn-ea"/>
              </a:rPr>
              <a:t>满天星的现有形象</a:t>
            </a:r>
          </a:p>
          <a:p>
            <a:r>
              <a:rPr lang="zh-CN" altLang="en-US" sz="1400" dirty="0" smtClean="0">
                <a:latin typeface="+mn-ea"/>
                <a:ea typeface="+mn-ea"/>
              </a:rPr>
              <a:t>满天星</a:t>
            </a:r>
            <a:r>
              <a:rPr lang="zh-CN" altLang="en-US" sz="1400" dirty="0">
                <a:latin typeface="+mn-ea"/>
                <a:ea typeface="+mn-ea"/>
              </a:rPr>
              <a:t>的品牌与受众关系诊断</a:t>
            </a:r>
          </a:p>
          <a:p>
            <a:r>
              <a:rPr lang="zh-CN" altLang="en-US" sz="1400" dirty="0">
                <a:latin typeface="+mn-ea"/>
                <a:ea typeface="+mn-ea"/>
              </a:rPr>
              <a:t>满天星与同类机构关系诊断</a:t>
            </a:r>
          </a:p>
          <a:p>
            <a:r>
              <a:rPr lang="zh-CN" altLang="en-US" sz="1400" dirty="0">
                <a:latin typeface="+mn-ea"/>
                <a:ea typeface="+mn-ea"/>
              </a:rPr>
              <a:t>满天星品牌信息架构梳理</a:t>
            </a:r>
          </a:p>
          <a:p>
            <a:r>
              <a:rPr lang="en-US" altLang="zh-CN" sz="1400" dirty="0">
                <a:latin typeface="+mn-ea"/>
                <a:ea typeface="+mn-ea"/>
              </a:rPr>
              <a:t>······</a:t>
            </a:r>
          </a:p>
        </p:txBody>
      </p:sp>
      <p:sp>
        <p:nvSpPr>
          <p:cNvPr id="67" name="矩形 66"/>
          <p:cNvSpPr/>
          <p:nvPr/>
        </p:nvSpPr>
        <p:spPr>
          <a:xfrm>
            <a:off x="8660336" y="4403833"/>
            <a:ext cx="3590046" cy="1938992"/>
          </a:xfrm>
          <a:prstGeom prst="rect">
            <a:avLst/>
          </a:prstGeom>
        </p:spPr>
        <p:txBody>
          <a:bodyPr wrap="square">
            <a:spAutoFit/>
          </a:bodyPr>
          <a:lstStyle/>
          <a:p>
            <a:pPr marL="571500" indent="444500">
              <a:lnSpc>
                <a:spcPct val="150000"/>
              </a:lnSpc>
              <a:spcBef>
                <a:spcPct val="50000"/>
              </a:spcBef>
              <a:buClr>
                <a:srgbClr val="003399"/>
              </a:buClr>
              <a:buFont typeface="Wingdings" pitchFamily="2" charset="2"/>
              <a:buChar char="Ü"/>
              <a:defRPr/>
            </a:pPr>
            <a:r>
              <a:rPr lang="zh-CN" altLang="zh-CN" sz="1600" kern="0" dirty="0">
                <a:ea typeface="微软雅黑" pitchFamily="34" charset="-122"/>
              </a:rPr>
              <a:t>累计品牌</a:t>
            </a:r>
            <a:r>
              <a:rPr lang="zh-CN" altLang="zh-CN" sz="1600" kern="0" dirty="0" smtClean="0">
                <a:ea typeface="微软雅黑" pitchFamily="34" charset="-122"/>
              </a:rPr>
              <a:t>资产</a:t>
            </a:r>
            <a:endParaRPr lang="zh-CN" altLang="zh-CN" sz="1600" kern="0" dirty="0">
              <a:ea typeface="微软雅黑" pitchFamily="34" charset="-122"/>
            </a:endParaRPr>
          </a:p>
          <a:p>
            <a:pPr marL="571500" indent="444500">
              <a:lnSpc>
                <a:spcPct val="150000"/>
              </a:lnSpc>
              <a:spcBef>
                <a:spcPct val="50000"/>
              </a:spcBef>
              <a:buClr>
                <a:srgbClr val="003399"/>
              </a:buClr>
              <a:buFont typeface="Wingdings" pitchFamily="2" charset="2"/>
              <a:buChar char="Ü"/>
              <a:defRPr/>
            </a:pPr>
            <a:r>
              <a:rPr lang="zh-CN" altLang="zh-CN" sz="1600" kern="0" dirty="0">
                <a:ea typeface="微软雅黑" pitchFamily="34" charset="-122"/>
              </a:rPr>
              <a:t>定期梳理品牌信息架构图 </a:t>
            </a:r>
          </a:p>
          <a:p>
            <a:pPr marL="571500" indent="444500">
              <a:lnSpc>
                <a:spcPct val="150000"/>
              </a:lnSpc>
              <a:spcBef>
                <a:spcPct val="50000"/>
              </a:spcBef>
              <a:buClr>
                <a:srgbClr val="003399"/>
              </a:buClr>
              <a:buFont typeface="Wingdings" pitchFamily="2" charset="2"/>
              <a:buChar char="Ü"/>
              <a:defRPr/>
            </a:pPr>
            <a:r>
              <a:rPr lang="zh-CN" altLang="zh-CN" sz="1600" kern="0" dirty="0">
                <a:ea typeface="微软雅黑" pitchFamily="34" charset="-122"/>
              </a:rPr>
              <a:t>调整品牌传播核心内容</a:t>
            </a:r>
          </a:p>
          <a:p>
            <a:pPr marL="571500" indent="444500">
              <a:lnSpc>
                <a:spcPct val="150000"/>
              </a:lnSpc>
              <a:spcBef>
                <a:spcPct val="50000"/>
              </a:spcBef>
              <a:buClr>
                <a:srgbClr val="003399"/>
              </a:buClr>
              <a:buFont typeface="Wingdings" pitchFamily="2" charset="2"/>
              <a:buChar char="Ü"/>
              <a:defRPr/>
            </a:pPr>
            <a:r>
              <a:rPr lang="zh-CN" altLang="zh-CN" sz="1600" kern="0" dirty="0">
                <a:ea typeface="微软雅黑" pitchFamily="34" charset="-122"/>
              </a:rPr>
              <a:t>快速调整自身传播方式</a:t>
            </a:r>
          </a:p>
        </p:txBody>
      </p:sp>
      <p:sp>
        <p:nvSpPr>
          <p:cNvPr id="68" name="矩形 67"/>
          <p:cNvSpPr/>
          <p:nvPr/>
        </p:nvSpPr>
        <p:spPr>
          <a:xfrm>
            <a:off x="4451333" y="5287122"/>
            <a:ext cx="3262432" cy="1446550"/>
          </a:xfrm>
          <a:prstGeom prst="rect">
            <a:avLst/>
          </a:prstGeom>
        </p:spPr>
        <p:txBody>
          <a:bodyPr wrap="none">
            <a:spAutoFit/>
          </a:bodyPr>
          <a:lstStyle/>
          <a:p>
            <a:pPr marL="571500" indent="444500">
              <a:lnSpc>
                <a:spcPct val="150000"/>
              </a:lnSpc>
              <a:spcBef>
                <a:spcPct val="50000"/>
              </a:spcBef>
              <a:buClr>
                <a:srgbClr val="003399"/>
              </a:buClr>
              <a:buFont typeface="Wingdings" pitchFamily="2" charset="2"/>
              <a:buChar char="Ü"/>
              <a:defRPr/>
            </a:pPr>
            <a:r>
              <a:rPr lang="zh-CN" altLang="en-US" sz="1600" b="1" kern="0" dirty="0">
                <a:ea typeface="微软雅黑" pitchFamily="34" charset="-122"/>
              </a:rPr>
              <a:t>以项目制运营专人负责</a:t>
            </a:r>
            <a:endParaRPr lang="en-US" altLang="zh-CN" sz="1600" b="1" kern="0" dirty="0">
              <a:ea typeface="微软雅黑" pitchFamily="34" charset="-122"/>
            </a:endParaRPr>
          </a:p>
          <a:p>
            <a:pPr marL="571500" indent="444500">
              <a:lnSpc>
                <a:spcPct val="150000"/>
              </a:lnSpc>
              <a:spcBef>
                <a:spcPct val="50000"/>
              </a:spcBef>
              <a:buClr>
                <a:srgbClr val="003399"/>
              </a:buClr>
              <a:buFont typeface="Wingdings" pitchFamily="2" charset="2"/>
              <a:buChar char="Ü"/>
              <a:defRPr/>
            </a:pPr>
            <a:r>
              <a:rPr lang="zh-CN" altLang="en-US" sz="1600" b="1" kern="0" dirty="0">
                <a:ea typeface="微软雅黑" pitchFamily="34" charset="-122"/>
              </a:rPr>
              <a:t>定性研究</a:t>
            </a:r>
            <a:r>
              <a:rPr lang="en-US" altLang="zh-CN" sz="1600" b="1" kern="0" dirty="0">
                <a:ea typeface="微软雅黑" pitchFamily="34" charset="-122"/>
              </a:rPr>
              <a:t>&amp;</a:t>
            </a:r>
            <a:r>
              <a:rPr lang="zh-CN" altLang="en-US" sz="1600" b="1" kern="0" dirty="0">
                <a:ea typeface="微软雅黑" pitchFamily="34" charset="-122"/>
              </a:rPr>
              <a:t>定量</a:t>
            </a:r>
            <a:r>
              <a:rPr lang="zh-CN" altLang="en-US" sz="1600" b="1" kern="0" dirty="0" smtClean="0">
                <a:ea typeface="微软雅黑" pitchFamily="34" charset="-122"/>
              </a:rPr>
              <a:t>研究</a:t>
            </a:r>
            <a:endParaRPr lang="en-US" altLang="zh-CN" sz="1600" b="1" kern="0" dirty="0" smtClean="0">
              <a:ea typeface="微软雅黑" pitchFamily="34" charset="-122"/>
            </a:endParaRPr>
          </a:p>
          <a:p>
            <a:pPr marL="571500" indent="444500">
              <a:lnSpc>
                <a:spcPct val="150000"/>
              </a:lnSpc>
              <a:spcBef>
                <a:spcPct val="50000"/>
              </a:spcBef>
              <a:buClr>
                <a:srgbClr val="003399"/>
              </a:buClr>
              <a:buFont typeface="Wingdings" pitchFamily="2" charset="2"/>
              <a:buChar char="Ü"/>
              <a:defRPr/>
            </a:pPr>
            <a:r>
              <a:rPr lang="zh-CN" altLang="en-US" sz="1600" b="1" kern="0" dirty="0" smtClean="0">
                <a:ea typeface="微软雅黑" pitchFamily="34" charset="-122"/>
              </a:rPr>
              <a:t>“抓住机会拿反馈”</a:t>
            </a:r>
            <a:endParaRPr lang="zh-CN" altLang="en-US" sz="1600" b="1" kern="0" dirty="0">
              <a:ea typeface="微软雅黑" pitchFamily="34" charset="-122"/>
            </a:endParaRPr>
          </a:p>
        </p:txBody>
      </p:sp>
      <p:sp>
        <p:nvSpPr>
          <p:cNvPr id="69" name="Freeform 87"/>
          <p:cNvSpPr>
            <a:spLocks/>
          </p:cNvSpPr>
          <p:nvPr/>
        </p:nvSpPr>
        <p:spPr bwMode="gray">
          <a:xfrm>
            <a:off x="6611540" y="4166896"/>
            <a:ext cx="553095" cy="963612"/>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1">
              <a:lumMod val="75000"/>
            </a:schemeClr>
          </a:solidFill>
          <a:ln w="25400" cap="flat" cmpd="sng" algn="ctr">
            <a:noFill/>
            <a:prstDash val="solid"/>
          </a:ln>
          <a:effectLst>
            <a:outerShdw blurRad="50800" dist="38100" algn="l" rotWithShape="0">
              <a:prstClr val="black">
                <a:alpha val="40000"/>
              </a:prstClr>
            </a:outerShdw>
          </a:effectLst>
          <a:extLst/>
        </p:spPr>
        <p:txBody>
          <a:bodyPr anchor="ctr"/>
          <a:lstStyle/>
          <a:p>
            <a:pPr algn="ctr" fontAlgn="base">
              <a:lnSpc>
                <a:spcPct val="120000"/>
              </a:lnSpc>
              <a:spcBef>
                <a:spcPct val="0"/>
              </a:spcBef>
              <a:spcAft>
                <a:spcPct val="0"/>
              </a:spcAft>
              <a:defRPr/>
            </a:pPr>
            <a:endParaRPr lang="zh-CN" altLang="en-US" b="1" kern="0" dirty="0">
              <a:solidFill>
                <a:sysClr val="window" lastClr="FFFFFF"/>
              </a:solidFill>
              <a:latin typeface="微软雅黑" pitchFamily="34" charset="-122"/>
              <a:ea typeface="微软雅黑" pitchFamily="34" charset="-122"/>
            </a:endParaRPr>
          </a:p>
        </p:txBody>
      </p:sp>
      <p:sp>
        <p:nvSpPr>
          <p:cNvPr id="70" name="Freeform 7"/>
          <p:cNvSpPr>
            <a:spLocks/>
          </p:cNvSpPr>
          <p:nvPr/>
        </p:nvSpPr>
        <p:spPr bwMode="gray">
          <a:xfrm flipH="1">
            <a:off x="4891808" y="4162461"/>
            <a:ext cx="553095" cy="963612"/>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1">
              <a:lumMod val="75000"/>
            </a:schemeClr>
          </a:solidFill>
          <a:ln w="25400" cap="flat" cmpd="sng" algn="ctr">
            <a:noFill/>
            <a:prstDash val="solid"/>
          </a:ln>
          <a:effectLst>
            <a:outerShdw blurRad="50800" dist="38100" algn="l" rotWithShape="0">
              <a:prstClr val="black">
                <a:alpha val="40000"/>
              </a:prstClr>
            </a:outerShdw>
          </a:effectLst>
          <a:extLst/>
        </p:spPr>
        <p:txBody>
          <a:bodyPr anchor="ctr"/>
          <a:lstStyle/>
          <a:p>
            <a:pPr algn="ctr" fontAlgn="base">
              <a:lnSpc>
                <a:spcPct val="120000"/>
              </a:lnSpc>
              <a:spcBef>
                <a:spcPct val="0"/>
              </a:spcBef>
              <a:spcAft>
                <a:spcPct val="0"/>
              </a:spcAft>
              <a:defRPr/>
            </a:pPr>
            <a:endParaRPr lang="zh-CN" altLang="en-US" b="1" kern="0" dirty="0">
              <a:solidFill>
                <a:sysClr val="window" lastClr="FFFFFF"/>
              </a:solidFill>
              <a:latin typeface="微软雅黑" pitchFamily="34" charset="-122"/>
              <a:ea typeface="微软雅黑" pitchFamily="34" charset="-122"/>
            </a:endParaRPr>
          </a:p>
        </p:txBody>
      </p:sp>
    </p:spTree>
    <p:extLst>
      <p:ext uri="{BB962C8B-B14F-4D97-AF65-F5344CB8AC3E}">
        <p14:creationId xmlns:p14="http://schemas.microsoft.com/office/powerpoint/2010/main" val="2662561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8"/>
                                        </p:tgtEl>
                                        <p:attrNameLst>
                                          <p:attrName>style.visibility</p:attrName>
                                        </p:attrNameLst>
                                      </p:cBhvr>
                                      <p:to>
                                        <p:strVal val="visible"/>
                                      </p:to>
                                    </p:set>
                                    <p:anim calcmode="lin" valueType="num">
                                      <p:cBhvr>
                                        <p:cTn id="14" dur="500" fill="hold"/>
                                        <p:tgtEl>
                                          <p:spTgt spid="58"/>
                                        </p:tgtEl>
                                        <p:attrNameLst>
                                          <p:attrName>ppt_w</p:attrName>
                                        </p:attrNameLst>
                                      </p:cBhvr>
                                      <p:tavLst>
                                        <p:tav tm="0">
                                          <p:val>
                                            <p:fltVal val="0"/>
                                          </p:val>
                                        </p:tav>
                                        <p:tav tm="100000">
                                          <p:val>
                                            <p:strVal val="#ppt_w"/>
                                          </p:val>
                                        </p:tav>
                                      </p:tavLst>
                                    </p:anim>
                                    <p:anim calcmode="lin" valueType="num">
                                      <p:cBhvr>
                                        <p:cTn id="15" dur="500" fill="hold"/>
                                        <p:tgtEl>
                                          <p:spTgt spid="58"/>
                                        </p:tgtEl>
                                        <p:attrNameLst>
                                          <p:attrName>ppt_h</p:attrName>
                                        </p:attrNameLst>
                                      </p:cBhvr>
                                      <p:tavLst>
                                        <p:tav tm="0">
                                          <p:val>
                                            <p:fltVal val="0"/>
                                          </p:val>
                                        </p:tav>
                                        <p:tav tm="100000">
                                          <p:val>
                                            <p:strVal val="#ppt_h"/>
                                          </p:val>
                                        </p:tav>
                                      </p:tavLst>
                                    </p:anim>
                                    <p:animEffect transition="in" filter="fade">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ipe(right)">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178648"/>
            <a:ext cx="11694582" cy="757130"/>
          </a:xfrm>
        </p:spPr>
        <p:txBody>
          <a:bodyPr/>
          <a:lstStyle/>
          <a:p>
            <a:r>
              <a:rPr lang="zh-CN" altLang="en-US" sz="2400" b="1" dirty="0" smtClean="0"/>
              <a:t>渠道整合：形成主力渠道、粘性渠道、口碑渠道与拓展渠道四大层次，建立起日常运营监测</a:t>
            </a:r>
            <a:r>
              <a:rPr lang="zh-CN" altLang="en-US" sz="2400" b="1" dirty="0" smtClean="0"/>
              <a:t>体系。</a:t>
            </a:r>
            <a:endParaRPr lang="zh-CN" altLang="en-US" sz="2400" b="1" dirty="0"/>
          </a:p>
        </p:txBody>
      </p:sp>
      <p:sp>
        <p:nvSpPr>
          <p:cNvPr id="6" name="圆角矩形 5"/>
          <p:cNvSpPr/>
          <p:nvPr/>
        </p:nvSpPr>
        <p:spPr>
          <a:xfrm flipH="1">
            <a:off x="318812" y="3817001"/>
            <a:ext cx="5654662" cy="1980000"/>
          </a:xfrm>
          <a:prstGeom prst="roundRect">
            <a:avLst/>
          </a:prstGeom>
          <a:solidFill>
            <a:schemeClr val="accent5">
              <a:lumMod val="20000"/>
              <a:lumOff val="80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圆角矩形 7"/>
          <p:cNvSpPr/>
          <p:nvPr/>
        </p:nvSpPr>
        <p:spPr>
          <a:xfrm>
            <a:off x="5969706" y="3817001"/>
            <a:ext cx="5654662" cy="1980000"/>
          </a:xfrm>
          <a:prstGeom prst="roundRect">
            <a:avLst/>
          </a:prstGeom>
          <a:solidFill>
            <a:schemeClr val="accent3">
              <a:lumMod val="20000"/>
              <a:lumOff val="80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矩形 18"/>
          <p:cNvSpPr/>
          <p:nvPr/>
        </p:nvSpPr>
        <p:spPr>
          <a:xfrm>
            <a:off x="8667353" y="4247610"/>
            <a:ext cx="2116285" cy="307777"/>
          </a:xfrm>
          <a:prstGeom prst="rect">
            <a:avLst/>
          </a:prstGeom>
        </p:spPr>
        <p:txBody>
          <a:bodyPr wrap="none">
            <a:spAutoFit/>
          </a:bodyPr>
          <a:lstStyle/>
          <a:p>
            <a:r>
              <a:rPr lang="zh-CN" altLang="en-US" sz="1400" b="1" dirty="0" smtClean="0">
                <a:solidFill>
                  <a:srgbClr val="C00000"/>
                </a:solidFill>
                <a:latin typeface="微软雅黑"/>
                <a:ea typeface="微软雅黑"/>
              </a:rPr>
              <a:t>线上社群</a:t>
            </a:r>
            <a:r>
              <a:rPr lang="en-US" altLang="zh-CN" sz="1400" b="1" dirty="0" smtClean="0">
                <a:solidFill>
                  <a:srgbClr val="C00000"/>
                </a:solidFill>
                <a:latin typeface="微软雅黑"/>
                <a:ea typeface="微软雅黑"/>
              </a:rPr>
              <a:t>+</a:t>
            </a:r>
            <a:r>
              <a:rPr lang="zh-CN" altLang="en-US" sz="1400" b="1" dirty="0" smtClean="0">
                <a:solidFill>
                  <a:srgbClr val="C00000"/>
                </a:solidFill>
                <a:latin typeface="微软雅黑"/>
                <a:ea typeface="微软雅黑"/>
              </a:rPr>
              <a:t>线下公益活动</a:t>
            </a:r>
            <a:endParaRPr lang="zh-CN" altLang="en-US" sz="1400" dirty="0">
              <a:solidFill>
                <a:srgbClr val="1E1E1E"/>
              </a:solidFill>
              <a:latin typeface="微软雅黑"/>
              <a:ea typeface="微软雅黑"/>
            </a:endParaRPr>
          </a:p>
        </p:txBody>
      </p:sp>
      <p:sp>
        <p:nvSpPr>
          <p:cNvPr id="20" name="矩形 19"/>
          <p:cNvSpPr/>
          <p:nvPr/>
        </p:nvSpPr>
        <p:spPr>
          <a:xfrm>
            <a:off x="7574591" y="4518652"/>
            <a:ext cx="4063933" cy="738664"/>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sz="1400" dirty="0" smtClean="0">
                <a:solidFill>
                  <a:srgbClr val="FFFFFF">
                    <a:lumMod val="50000"/>
                  </a:srgbClr>
                </a:solidFill>
                <a:latin typeface="微软雅黑"/>
                <a:ea typeface="微软雅黑"/>
              </a:rPr>
              <a:t>用户接触时间</a:t>
            </a:r>
            <a:r>
              <a:rPr lang="zh-CN" altLang="en-US" sz="1400" dirty="0">
                <a:solidFill>
                  <a:srgbClr val="FFFFFF">
                    <a:lumMod val="50000"/>
                  </a:srgbClr>
                </a:solidFill>
                <a:latin typeface="微软雅黑"/>
                <a:ea typeface="微软雅黑"/>
              </a:rPr>
              <a:t>长、深度高，支持品牌</a:t>
            </a:r>
            <a:r>
              <a:rPr lang="zh-CN" altLang="en-US" sz="1400" dirty="0" smtClean="0">
                <a:solidFill>
                  <a:srgbClr val="FFFFFF">
                    <a:lumMod val="50000"/>
                  </a:srgbClr>
                </a:solidFill>
                <a:latin typeface="微软雅黑"/>
                <a:ea typeface="微软雅黑"/>
              </a:rPr>
              <a:t>互动</a:t>
            </a:r>
            <a:endParaRPr lang="en-US" altLang="zh-CN" sz="1400" dirty="0" smtClean="0">
              <a:solidFill>
                <a:srgbClr val="FFFFFF">
                  <a:lumMod val="50000"/>
                </a:srgbClr>
              </a:solidFill>
              <a:latin typeface="微软雅黑"/>
              <a:ea typeface="微软雅黑"/>
            </a:endParaRPr>
          </a:p>
          <a:p>
            <a:pPr marL="285750" indent="-285750">
              <a:lnSpc>
                <a:spcPct val="150000"/>
              </a:lnSpc>
              <a:buFont typeface="Arial" panose="020B0604020202020204" pitchFamily="34" charset="0"/>
              <a:buChar char="•"/>
            </a:pPr>
            <a:r>
              <a:rPr lang="zh-CN" altLang="en-US" sz="1400" dirty="0" smtClean="0">
                <a:solidFill>
                  <a:srgbClr val="FFFFFF">
                    <a:lumMod val="50000"/>
                  </a:srgbClr>
                </a:solidFill>
                <a:latin typeface="微软雅黑"/>
                <a:ea typeface="微软雅黑"/>
              </a:rPr>
              <a:t>建议继续保持，但要注意品牌互动模式与策略</a:t>
            </a:r>
            <a:endParaRPr lang="zh-CN" altLang="en-US" sz="1400" dirty="0">
              <a:solidFill>
                <a:srgbClr val="FFFFFF">
                  <a:lumMod val="50000"/>
                </a:srgbClr>
              </a:solidFill>
              <a:latin typeface="微软雅黑"/>
              <a:ea typeface="微软雅黑"/>
            </a:endParaRPr>
          </a:p>
        </p:txBody>
      </p:sp>
      <p:sp>
        <p:nvSpPr>
          <p:cNvPr id="23" name="矩形 22"/>
          <p:cNvSpPr/>
          <p:nvPr/>
        </p:nvSpPr>
        <p:spPr>
          <a:xfrm>
            <a:off x="482241" y="4247610"/>
            <a:ext cx="2339102" cy="307777"/>
          </a:xfrm>
          <a:prstGeom prst="rect">
            <a:avLst/>
          </a:prstGeom>
        </p:spPr>
        <p:txBody>
          <a:bodyPr wrap="none">
            <a:spAutoFit/>
          </a:bodyPr>
          <a:lstStyle/>
          <a:p>
            <a:pPr algn="r"/>
            <a:r>
              <a:rPr lang="zh-CN" altLang="en-US" sz="1400" b="1" dirty="0" smtClean="0">
                <a:solidFill>
                  <a:srgbClr val="C00000"/>
                </a:solidFill>
                <a:latin typeface="微软雅黑"/>
                <a:ea typeface="微软雅黑"/>
              </a:rPr>
              <a:t>其他自媒体平台与视听平台</a:t>
            </a:r>
            <a:endParaRPr lang="zh-CN" altLang="en-US" sz="1400" dirty="0">
              <a:solidFill>
                <a:srgbClr val="1E1E1E"/>
              </a:solidFill>
              <a:latin typeface="微软雅黑"/>
              <a:ea typeface="微软雅黑"/>
            </a:endParaRPr>
          </a:p>
        </p:txBody>
      </p:sp>
      <p:sp>
        <p:nvSpPr>
          <p:cNvPr id="24" name="矩形 23"/>
          <p:cNvSpPr/>
          <p:nvPr/>
        </p:nvSpPr>
        <p:spPr>
          <a:xfrm>
            <a:off x="453460" y="4532874"/>
            <a:ext cx="3704860" cy="700576"/>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sz="1400" dirty="0" smtClean="0">
                <a:solidFill>
                  <a:srgbClr val="FFFFFF">
                    <a:lumMod val="50000"/>
                  </a:srgbClr>
                </a:solidFill>
                <a:latin typeface="微软雅黑"/>
                <a:ea typeface="微软雅黑"/>
              </a:rPr>
              <a:t>覆盖</a:t>
            </a:r>
            <a:r>
              <a:rPr lang="zh-CN" altLang="en-US" sz="1400" dirty="0">
                <a:solidFill>
                  <a:srgbClr val="FFFFFF">
                    <a:lumMod val="50000"/>
                  </a:srgbClr>
                </a:solidFill>
                <a:latin typeface="微软雅黑"/>
                <a:ea typeface="微软雅黑"/>
              </a:rPr>
              <a:t>用户</a:t>
            </a:r>
            <a:r>
              <a:rPr lang="zh-CN" altLang="en-US" sz="1400" dirty="0" smtClean="0">
                <a:solidFill>
                  <a:srgbClr val="FFFFFF">
                    <a:lumMod val="50000"/>
                  </a:srgbClr>
                </a:solidFill>
                <a:latin typeface="微软雅黑"/>
                <a:ea typeface="微软雅黑"/>
              </a:rPr>
              <a:t>广但无</a:t>
            </a:r>
            <a:r>
              <a:rPr lang="zh-CN" altLang="en-US" sz="1400" dirty="0">
                <a:solidFill>
                  <a:srgbClr val="FFFFFF">
                    <a:lumMod val="50000"/>
                  </a:srgbClr>
                </a:solidFill>
                <a:latin typeface="微软雅黑"/>
                <a:ea typeface="微软雅黑"/>
              </a:rPr>
              <a:t>积累，可</a:t>
            </a:r>
            <a:r>
              <a:rPr lang="zh-CN" altLang="en-US" sz="1400" dirty="0" smtClean="0">
                <a:solidFill>
                  <a:srgbClr val="FFFFFF">
                    <a:lumMod val="50000"/>
                  </a:srgbClr>
                </a:solidFill>
                <a:latin typeface="微软雅黑"/>
                <a:ea typeface="微软雅黑"/>
              </a:rPr>
              <a:t>尝试拓展</a:t>
            </a:r>
            <a:endParaRPr lang="en-US" altLang="zh-CN" sz="1400" dirty="0" smtClean="0">
              <a:solidFill>
                <a:srgbClr val="FFFFFF">
                  <a:lumMod val="50000"/>
                </a:srgbClr>
              </a:solidFill>
              <a:latin typeface="微软雅黑"/>
              <a:ea typeface="微软雅黑"/>
            </a:endParaRPr>
          </a:p>
          <a:p>
            <a:pPr marL="285750" indent="-285750">
              <a:lnSpc>
                <a:spcPct val="150000"/>
              </a:lnSpc>
              <a:buFont typeface="Arial" panose="020B0604020202020204" pitchFamily="34" charset="0"/>
              <a:buChar char="•"/>
            </a:pPr>
            <a:r>
              <a:rPr lang="zh-CN" altLang="en-US" sz="1400" dirty="0" smtClean="0">
                <a:solidFill>
                  <a:srgbClr val="FFFFFF">
                    <a:lumMod val="50000"/>
                  </a:srgbClr>
                </a:solidFill>
                <a:latin typeface="微软雅黑"/>
                <a:ea typeface="微软雅黑"/>
              </a:rPr>
              <a:t>建议尝试探索头条号、知乎、简书等平台</a:t>
            </a:r>
            <a:endParaRPr lang="zh-CN" altLang="en-US" sz="1400" dirty="0">
              <a:solidFill>
                <a:srgbClr val="FFFFFF">
                  <a:lumMod val="50000"/>
                </a:srgbClr>
              </a:solidFill>
              <a:latin typeface="微软雅黑"/>
              <a:ea typeface="微软雅黑"/>
            </a:endParaRPr>
          </a:p>
        </p:txBody>
      </p:sp>
      <p:pic>
        <p:nvPicPr>
          <p:cNvPr id="32" name="图片 31"/>
          <p:cNvPicPr>
            <a:picLocks noChangeAspect="1"/>
          </p:cNvPicPr>
          <p:nvPr/>
        </p:nvPicPr>
        <p:blipFill rotWithShape="1">
          <a:blip r:embed="rId2" cstate="print">
            <a:extLst>
              <a:ext uri="{28A0092B-C50C-407E-A947-70E740481C1C}">
                <a14:useLocalDpi xmlns:a14="http://schemas.microsoft.com/office/drawing/2010/main" val="0"/>
              </a:ext>
            </a:extLst>
          </a:blip>
          <a:srcRect r="57958" b="37010"/>
          <a:stretch/>
        </p:blipFill>
        <p:spPr>
          <a:xfrm>
            <a:off x="4529885" y="4188306"/>
            <a:ext cx="419919" cy="192716"/>
          </a:xfrm>
          <a:prstGeom prst="rect">
            <a:avLst/>
          </a:prstGeom>
        </p:spPr>
      </p:pic>
      <p:sp>
        <p:nvSpPr>
          <p:cNvPr id="34" name="圆角矩形 33"/>
          <p:cNvSpPr/>
          <p:nvPr/>
        </p:nvSpPr>
        <p:spPr>
          <a:xfrm>
            <a:off x="7630133" y="4247426"/>
            <a:ext cx="1015086" cy="2693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FF"/>
                </a:solidFill>
              </a:rPr>
              <a:t>粘性</a:t>
            </a:r>
            <a:r>
              <a:rPr lang="zh-CN" altLang="en-US" sz="1400" dirty="0" smtClean="0">
                <a:solidFill>
                  <a:srgbClr val="FFFFFF"/>
                </a:solidFill>
              </a:rPr>
              <a:t>渠道</a:t>
            </a:r>
            <a:endParaRPr lang="zh-CN" altLang="en-US" sz="1400" dirty="0">
              <a:solidFill>
                <a:srgbClr val="FFFFFF"/>
              </a:solidFill>
            </a:endParaRPr>
          </a:p>
        </p:txBody>
      </p:sp>
      <p:sp>
        <p:nvSpPr>
          <p:cNvPr id="37" name="圆角矩形 36"/>
          <p:cNvSpPr/>
          <p:nvPr/>
        </p:nvSpPr>
        <p:spPr>
          <a:xfrm>
            <a:off x="2826137" y="4255575"/>
            <a:ext cx="1015086" cy="2693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FF"/>
                </a:solidFill>
              </a:rPr>
              <a:t>拓展</a:t>
            </a:r>
            <a:r>
              <a:rPr lang="zh-CN" altLang="en-US" sz="1400" dirty="0" smtClean="0">
                <a:solidFill>
                  <a:srgbClr val="FFFFFF"/>
                </a:solidFill>
              </a:rPr>
              <a:t>渠道</a:t>
            </a:r>
            <a:endParaRPr lang="zh-CN" altLang="en-US" sz="1400" dirty="0">
              <a:solidFill>
                <a:srgbClr val="FFFFFF"/>
              </a:solidFill>
            </a:endParaRPr>
          </a:p>
        </p:txBody>
      </p:sp>
      <p:sp>
        <p:nvSpPr>
          <p:cNvPr id="7" name="圆角矩形 6"/>
          <p:cNvSpPr/>
          <p:nvPr/>
        </p:nvSpPr>
        <p:spPr>
          <a:xfrm flipH="1">
            <a:off x="318812" y="1484783"/>
            <a:ext cx="5654662" cy="1980000"/>
          </a:xfrm>
          <a:prstGeom prst="roundRect">
            <a:avLst/>
          </a:prstGeom>
          <a:solidFill>
            <a:schemeClr val="accent3">
              <a:lumMod val="20000"/>
              <a:lumOff val="80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圆角矩形 8"/>
          <p:cNvSpPr/>
          <p:nvPr/>
        </p:nvSpPr>
        <p:spPr>
          <a:xfrm>
            <a:off x="5969706" y="1484784"/>
            <a:ext cx="5654662" cy="1980000"/>
          </a:xfrm>
          <a:prstGeom prst="roundRect">
            <a:avLst/>
          </a:prstGeom>
          <a:solidFill>
            <a:schemeClr val="accent2">
              <a:lumMod val="20000"/>
              <a:lumOff val="80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矩形 16"/>
          <p:cNvSpPr/>
          <p:nvPr/>
        </p:nvSpPr>
        <p:spPr>
          <a:xfrm>
            <a:off x="8626213" y="1661405"/>
            <a:ext cx="2073003" cy="307777"/>
          </a:xfrm>
          <a:prstGeom prst="rect">
            <a:avLst/>
          </a:prstGeom>
        </p:spPr>
        <p:txBody>
          <a:bodyPr wrap="none">
            <a:spAutoFit/>
          </a:bodyPr>
          <a:lstStyle/>
          <a:p>
            <a:r>
              <a:rPr lang="zh-CN" altLang="en-US" sz="1400" b="1" dirty="0" smtClean="0">
                <a:solidFill>
                  <a:srgbClr val="C00000"/>
                </a:solidFill>
                <a:latin typeface="微软雅黑"/>
                <a:ea typeface="微软雅黑"/>
              </a:rPr>
              <a:t>微</a:t>
            </a:r>
            <a:r>
              <a:rPr lang="zh-CN" altLang="en-US" sz="1400" b="1" dirty="0">
                <a:solidFill>
                  <a:srgbClr val="C00000"/>
                </a:solidFill>
                <a:latin typeface="微软雅黑"/>
                <a:ea typeface="微软雅黑"/>
              </a:rPr>
              <a:t>信公众号</a:t>
            </a:r>
            <a:r>
              <a:rPr lang="en-US" altLang="zh-CN" sz="1400" b="1" dirty="0">
                <a:solidFill>
                  <a:srgbClr val="C00000"/>
                </a:solidFill>
                <a:latin typeface="微软雅黑"/>
                <a:ea typeface="微软雅黑"/>
              </a:rPr>
              <a:t>+</a:t>
            </a:r>
            <a:r>
              <a:rPr lang="zh-CN" altLang="en-US" sz="1400" b="1" dirty="0">
                <a:solidFill>
                  <a:srgbClr val="C00000"/>
                </a:solidFill>
                <a:latin typeface="微软雅黑"/>
                <a:ea typeface="微软雅黑"/>
              </a:rPr>
              <a:t>官网</a:t>
            </a:r>
            <a:r>
              <a:rPr lang="en-US" altLang="zh-CN" sz="1400" b="1" dirty="0">
                <a:solidFill>
                  <a:srgbClr val="C00000"/>
                </a:solidFill>
                <a:latin typeface="微软雅黑"/>
                <a:ea typeface="微软雅黑"/>
              </a:rPr>
              <a:t>+</a:t>
            </a:r>
            <a:r>
              <a:rPr lang="zh-CN" altLang="en-US" sz="1400" b="1" dirty="0">
                <a:solidFill>
                  <a:srgbClr val="C00000"/>
                </a:solidFill>
                <a:latin typeface="微软雅黑"/>
                <a:ea typeface="微软雅黑"/>
              </a:rPr>
              <a:t>微博</a:t>
            </a:r>
            <a:endParaRPr lang="zh-CN" altLang="en-US" sz="1400" dirty="0">
              <a:solidFill>
                <a:srgbClr val="1E1E1E"/>
              </a:solidFill>
              <a:latin typeface="微软雅黑"/>
              <a:ea typeface="微软雅黑"/>
            </a:endParaRPr>
          </a:p>
        </p:txBody>
      </p:sp>
      <p:sp>
        <p:nvSpPr>
          <p:cNvPr id="18" name="矩形 17"/>
          <p:cNvSpPr/>
          <p:nvPr/>
        </p:nvSpPr>
        <p:spPr>
          <a:xfrm>
            <a:off x="7574591" y="2040381"/>
            <a:ext cx="3345788" cy="738664"/>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sz="1400" dirty="0" smtClean="0">
                <a:solidFill>
                  <a:srgbClr val="FFFFFF">
                    <a:lumMod val="50000"/>
                  </a:srgbClr>
                </a:solidFill>
                <a:latin typeface="微软雅黑"/>
                <a:ea typeface="微软雅黑"/>
              </a:rPr>
              <a:t>覆盖</a:t>
            </a:r>
            <a:r>
              <a:rPr lang="zh-CN" altLang="en-US" sz="1400" dirty="0">
                <a:solidFill>
                  <a:srgbClr val="FFFFFF">
                    <a:lumMod val="50000"/>
                  </a:srgbClr>
                </a:solidFill>
                <a:latin typeface="微软雅黑"/>
                <a:ea typeface="微软雅黑"/>
              </a:rPr>
              <a:t>用户</a:t>
            </a:r>
            <a:r>
              <a:rPr lang="zh-CN" altLang="en-US" sz="1400" dirty="0" smtClean="0">
                <a:solidFill>
                  <a:srgbClr val="FFFFFF">
                    <a:lumMod val="50000"/>
                  </a:srgbClr>
                </a:solidFill>
                <a:latin typeface="微软雅黑"/>
                <a:ea typeface="微软雅黑"/>
              </a:rPr>
              <a:t>广</a:t>
            </a:r>
            <a:r>
              <a:rPr lang="zh-CN" altLang="en-US" sz="1400" dirty="0">
                <a:solidFill>
                  <a:srgbClr val="FFFFFF">
                    <a:lumMod val="50000"/>
                  </a:srgbClr>
                </a:solidFill>
                <a:latin typeface="微软雅黑"/>
                <a:ea typeface="微软雅黑"/>
              </a:rPr>
              <a:t>，</a:t>
            </a:r>
            <a:r>
              <a:rPr lang="zh-CN" altLang="en-US" sz="1400" dirty="0" smtClean="0">
                <a:solidFill>
                  <a:srgbClr val="FFFFFF">
                    <a:lumMod val="50000"/>
                  </a:srgbClr>
                </a:solidFill>
                <a:latin typeface="微软雅黑"/>
                <a:ea typeface="微软雅黑"/>
              </a:rPr>
              <a:t>用于支持</a:t>
            </a:r>
            <a:r>
              <a:rPr lang="zh-CN" altLang="en-US" sz="1400" dirty="0">
                <a:solidFill>
                  <a:srgbClr val="FFFFFF">
                    <a:lumMod val="50000"/>
                  </a:srgbClr>
                </a:solidFill>
                <a:latin typeface="微软雅黑"/>
                <a:ea typeface="微软雅黑"/>
              </a:rPr>
              <a:t>品牌认知</a:t>
            </a:r>
            <a:r>
              <a:rPr lang="zh-CN" altLang="en-US" sz="1400" dirty="0" smtClean="0">
                <a:solidFill>
                  <a:srgbClr val="FFFFFF">
                    <a:lumMod val="50000"/>
                  </a:srgbClr>
                </a:solidFill>
                <a:latin typeface="微软雅黑"/>
                <a:ea typeface="微软雅黑"/>
              </a:rPr>
              <a:t>打造</a:t>
            </a:r>
            <a:endParaRPr lang="en-US" altLang="zh-CN" sz="1400" dirty="0" smtClean="0">
              <a:solidFill>
                <a:srgbClr val="FFFFFF">
                  <a:lumMod val="50000"/>
                </a:srgbClr>
              </a:solidFill>
              <a:latin typeface="微软雅黑"/>
              <a:ea typeface="微软雅黑"/>
            </a:endParaRPr>
          </a:p>
          <a:p>
            <a:pPr marL="285750" indent="-285750">
              <a:lnSpc>
                <a:spcPct val="150000"/>
              </a:lnSpc>
              <a:buFont typeface="Arial" panose="020B0604020202020204" pitchFamily="34" charset="0"/>
              <a:buChar char="•"/>
            </a:pPr>
            <a:r>
              <a:rPr lang="zh-CN" altLang="en-US" sz="1400" dirty="0" smtClean="0">
                <a:solidFill>
                  <a:srgbClr val="FFFFFF">
                    <a:lumMod val="50000"/>
                  </a:srgbClr>
                </a:solidFill>
                <a:latin typeface="微软雅黑"/>
                <a:ea typeface="微软雅黑"/>
              </a:rPr>
              <a:t>侧重平台传播内容和互动形式的改进</a:t>
            </a:r>
            <a:endParaRPr lang="zh-CN" altLang="en-US" sz="1400" dirty="0">
              <a:solidFill>
                <a:srgbClr val="FFFFFF">
                  <a:lumMod val="50000"/>
                </a:srgbClr>
              </a:solidFill>
              <a:latin typeface="微软雅黑"/>
              <a:ea typeface="微软雅黑"/>
            </a:endParaRPr>
          </a:p>
        </p:txBody>
      </p:sp>
      <p:sp>
        <p:nvSpPr>
          <p:cNvPr id="21" name="矩形 20"/>
          <p:cNvSpPr/>
          <p:nvPr/>
        </p:nvSpPr>
        <p:spPr>
          <a:xfrm>
            <a:off x="449650" y="1658282"/>
            <a:ext cx="2339102" cy="307777"/>
          </a:xfrm>
          <a:prstGeom prst="rect">
            <a:avLst/>
          </a:prstGeom>
        </p:spPr>
        <p:txBody>
          <a:bodyPr wrap="none">
            <a:spAutoFit/>
          </a:bodyPr>
          <a:lstStyle/>
          <a:p>
            <a:pPr algn="r"/>
            <a:r>
              <a:rPr lang="zh-CN" altLang="en-US" sz="1400" b="1" dirty="0" smtClean="0">
                <a:solidFill>
                  <a:srgbClr val="C00000"/>
                </a:solidFill>
                <a:latin typeface="微软雅黑"/>
                <a:ea typeface="微软雅黑"/>
              </a:rPr>
              <a:t>周围</a:t>
            </a:r>
            <a:r>
              <a:rPr lang="zh-CN" altLang="en-US" sz="1400" b="1" dirty="0">
                <a:solidFill>
                  <a:srgbClr val="C00000"/>
                </a:solidFill>
                <a:latin typeface="微软雅黑"/>
                <a:ea typeface="微软雅黑"/>
              </a:rPr>
              <a:t>朋友和同事的口口相传</a:t>
            </a:r>
          </a:p>
        </p:txBody>
      </p:sp>
      <p:sp>
        <p:nvSpPr>
          <p:cNvPr id="22" name="矩形 21"/>
          <p:cNvSpPr/>
          <p:nvPr/>
        </p:nvSpPr>
        <p:spPr>
          <a:xfrm>
            <a:off x="475313" y="2040381"/>
            <a:ext cx="4063933" cy="738664"/>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sz="1400" dirty="0" smtClean="0">
                <a:solidFill>
                  <a:srgbClr val="FFFFFF">
                    <a:lumMod val="50000"/>
                  </a:srgbClr>
                </a:solidFill>
                <a:latin typeface="微软雅黑"/>
                <a:ea typeface="微软雅黑"/>
              </a:rPr>
              <a:t>口碑</a:t>
            </a:r>
            <a:r>
              <a:rPr lang="zh-CN" altLang="en-US" sz="1400" dirty="0">
                <a:solidFill>
                  <a:srgbClr val="FFFFFF">
                    <a:lumMod val="50000"/>
                  </a:srgbClr>
                </a:solidFill>
                <a:latin typeface="微软雅黑"/>
                <a:ea typeface="微软雅黑"/>
              </a:rPr>
              <a:t>传播</a:t>
            </a:r>
            <a:r>
              <a:rPr lang="zh-CN" altLang="en-US" sz="1400" dirty="0" smtClean="0">
                <a:solidFill>
                  <a:srgbClr val="FFFFFF">
                    <a:lumMod val="50000"/>
                  </a:srgbClr>
                </a:solidFill>
                <a:latin typeface="微软雅黑"/>
                <a:ea typeface="微软雅黑"/>
              </a:rPr>
              <a:t>，效果</a:t>
            </a:r>
            <a:r>
              <a:rPr lang="zh-CN" altLang="en-US" sz="1400" dirty="0">
                <a:solidFill>
                  <a:srgbClr val="FFFFFF">
                    <a:lumMod val="50000"/>
                  </a:srgbClr>
                </a:solidFill>
                <a:latin typeface="微软雅黑"/>
                <a:ea typeface="微软雅黑"/>
              </a:rPr>
              <a:t>好，支持品牌效果转化</a:t>
            </a:r>
          </a:p>
          <a:p>
            <a:pPr marL="285750" indent="-285750">
              <a:lnSpc>
                <a:spcPct val="150000"/>
              </a:lnSpc>
              <a:buFont typeface="Arial" panose="020B0604020202020204" pitchFamily="34" charset="0"/>
              <a:buChar char="•"/>
            </a:pPr>
            <a:r>
              <a:rPr lang="zh-CN" altLang="en-US" sz="1400" dirty="0" smtClean="0">
                <a:solidFill>
                  <a:srgbClr val="FFFFFF">
                    <a:lumMod val="50000"/>
                  </a:srgbClr>
                </a:solidFill>
                <a:latin typeface="微软雅黑"/>
                <a:ea typeface="微软雅黑"/>
              </a:rPr>
              <a:t>建议继续保持，但要注意口碑传播的实际效果</a:t>
            </a:r>
            <a:endParaRPr lang="zh-CN" altLang="en-US" sz="1400" dirty="0">
              <a:solidFill>
                <a:srgbClr val="FFFFFF">
                  <a:lumMod val="50000"/>
                </a:srgbClr>
              </a:solidFill>
              <a:latin typeface="微软雅黑"/>
              <a:ea typeface="微软雅黑"/>
            </a:endParaRPr>
          </a:p>
        </p:txBody>
      </p:sp>
      <p:sp>
        <p:nvSpPr>
          <p:cNvPr id="33" name="圆角矩形 32"/>
          <p:cNvSpPr/>
          <p:nvPr/>
        </p:nvSpPr>
        <p:spPr>
          <a:xfrm>
            <a:off x="7589541" y="1688106"/>
            <a:ext cx="1015086" cy="2693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rPr>
              <a:t>主力渠道</a:t>
            </a:r>
            <a:endParaRPr lang="zh-CN" altLang="en-US" sz="1400" dirty="0">
              <a:solidFill>
                <a:srgbClr val="FFFFFF"/>
              </a:solidFill>
            </a:endParaRPr>
          </a:p>
        </p:txBody>
      </p:sp>
      <p:sp>
        <p:nvSpPr>
          <p:cNvPr id="38" name="圆角矩形 37"/>
          <p:cNvSpPr/>
          <p:nvPr/>
        </p:nvSpPr>
        <p:spPr>
          <a:xfrm>
            <a:off x="2830675" y="1685887"/>
            <a:ext cx="1015086" cy="2693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FF"/>
                </a:solidFill>
              </a:rPr>
              <a:t>口碑</a:t>
            </a:r>
            <a:r>
              <a:rPr lang="zh-CN" altLang="en-US" sz="1400" dirty="0" smtClean="0">
                <a:solidFill>
                  <a:srgbClr val="FFFFFF"/>
                </a:solidFill>
              </a:rPr>
              <a:t>渠道</a:t>
            </a:r>
            <a:endParaRPr lang="zh-CN" altLang="en-US" sz="1400" dirty="0">
              <a:solidFill>
                <a:srgbClr val="FFFFFF"/>
              </a:solidFill>
            </a:endParaRPr>
          </a:p>
        </p:txBody>
      </p:sp>
      <p:grpSp>
        <p:nvGrpSpPr>
          <p:cNvPr id="3" name="组合 2"/>
          <p:cNvGrpSpPr/>
          <p:nvPr/>
        </p:nvGrpSpPr>
        <p:grpSpPr>
          <a:xfrm>
            <a:off x="3494138" y="1872497"/>
            <a:ext cx="4680520" cy="3564065"/>
            <a:chOff x="3494138" y="1872497"/>
            <a:chExt cx="4680520" cy="3564065"/>
          </a:xfrm>
        </p:grpSpPr>
        <p:graphicFrame>
          <p:nvGraphicFramePr>
            <p:cNvPr id="12" name="Chart 6"/>
            <p:cNvGraphicFramePr/>
            <p:nvPr>
              <p:extLst>
                <p:ext uri="{D42A27DB-BD31-4B8C-83A1-F6EECF244321}">
                  <p14:modId xmlns:p14="http://schemas.microsoft.com/office/powerpoint/2010/main" val="1685431146"/>
                </p:ext>
              </p:extLst>
            </p:nvPr>
          </p:nvGraphicFramePr>
          <p:xfrm>
            <a:off x="3494138" y="1872497"/>
            <a:ext cx="4680520" cy="3564065"/>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6" descr="https://f10.baidu.com/it/u=2637631149,908982834&amp;fm=7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0789" y="2865583"/>
              <a:ext cx="41475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s://ss0.bdstatic.com/70cFuHSh_Q1YnxGkpoWK1HF6hhy/it/u=1762755322,1862428578&amp;fm=27&amp;gp=0.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0484" t="17410" r="11515" b="23258"/>
            <a:stretch>
              <a:fillRect/>
            </a:stretch>
          </p:blipFill>
          <p:spPr bwMode="auto">
            <a:xfrm>
              <a:off x="6936135" y="3315367"/>
              <a:ext cx="490710" cy="32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0987" y="2541246"/>
              <a:ext cx="360000" cy="360000"/>
            </a:xfrm>
            <a:prstGeom prst="rect">
              <a:avLst/>
            </a:prstGeom>
          </p:spPr>
        </p:pic>
        <p:sp>
          <p:nvSpPr>
            <p:cNvPr id="16" name="文本框 15"/>
            <p:cNvSpPr txBox="1"/>
            <p:nvPr/>
          </p:nvSpPr>
          <p:spPr>
            <a:xfrm rot="2460299">
              <a:off x="6138998" y="3231307"/>
              <a:ext cx="962237" cy="307777"/>
            </a:xfrm>
            <a:prstGeom prst="rect">
              <a:avLst/>
            </a:prstGeom>
            <a:noFill/>
          </p:spPr>
          <p:txBody>
            <a:bodyPr wrap="square" rtlCol="0">
              <a:spAutoFit/>
            </a:bodyPr>
            <a:lstStyle/>
            <a:p>
              <a:r>
                <a:rPr lang="zh-CN" altLang="en-US" sz="1400" dirty="0" smtClean="0">
                  <a:solidFill>
                    <a:srgbClr val="FFFFFF"/>
                  </a:solidFill>
                  <a:latin typeface="微软雅黑"/>
                  <a:ea typeface="微软雅黑"/>
                </a:rPr>
                <a:t>主力渠道</a:t>
              </a:r>
              <a:endParaRPr lang="zh-CN" altLang="en-US" sz="1400" dirty="0">
                <a:solidFill>
                  <a:srgbClr val="FFFFFF"/>
                </a:solidFill>
                <a:latin typeface="微软雅黑"/>
                <a:ea typeface="微软雅黑"/>
              </a:endParaRPr>
            </a:p>
          </p:txBody>
        </p:sp>
        <p:sp>
          <p:nvSpPr>
            <p:cNvPr id="25" name="文本框 24"/>
            <p:cNvSpPr txBox="1"/>
            <p:nvPr/>
          </p:nvSpPr>
          <p:spPr>
            <a:xfrm rot="18581227">
              <a:off x="6137319" y="4254053"/>
              <a:ext cx="962237" cy="307777"/>
            </a:xfrm>
            <a:prstGeom prst="rect">
              <a:avLst/>
            </a:prstGeom>
            <a:noFill/>
          </p:spPr>
          <p:txBody>
            <a:bodyPr wrap="square" rtlCol="0">
              <a:spAutoFit/>
            </a:bodyPr>
            <a:lstStyle/>
            <a:p>
              <a:r>
                <a:rPr lang="zh-CN" altLang="en-US" sz="1400" dirty="0">
                  <a:solidFill>
                    <a:srgbClr val="FFFFFF"/>
                  </a:solidFill>
                  <a:latin typeface="微软雅黑"/>
                  <a:ea typeface="微软雅黑"/>
                </a:rPr>
                <a:t>粘性</a:t>
              </a:r>
              <a:r>
                <a:rPr lang="zh-CN" altLang="en-US" sz="1400" dirty="0" smtClean="0">
                  <a:solidFill>
                    <a:srgbClr val="FFFFFF"/>
                  </a:solidFill>
                  <a:latin typeface="微软雅黑"/>
                  <a:ea typeface="微软雅黑"/>
                </a:rPr>
                <a:t>渠道</a:t>
              </a:r>
              <a:endParaRPr lang="zh-CN" altLang="en-US" sz="1400" dirty="0">
                <a:solidFill>
                  <a:srgbClr val="FFFFFF"/>
                </a:solidFill>
                <a:latin typeface="微软雅黑"/>
                <a:ea typeface="微软雅黑"/>
              </a:endParaRPr>
            </a:p>
          </p:txBody>
        </p:sp>
        <p:pic>
          <p:nvPicPr>
            <p:cNvPr id="26"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34416" y="4301298"/>
              <a:ext cx="315512" cy="315512"/>
            </a:xfrm>
            <a:prstGeom prst="rect">
              <a:avLst/>
            </a:prstGeom>
          </p:spPr>
        </p:pic>
        <p:pic>
          <p:nvPicPr>
            <p:cNvPr id="27" name="图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561" y="4760106"/>
              <a:ext cx="448097" cy="448097"/>
            </a:xfrm>
            <a:prstGeom prst="rect">
              <a:avLst/>
            </a:prstGeom>
          </p:spPr>
        </p:pic>
        <p:pic>
          <p:nvPicPr>
            <p:cNvPr id="28" name="图片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87281" y="3179890"/>
              <a:ext cx="397381" cy="397381"/>
            </a:xfrm>
            <a:prstGeom prst="rect">
              <a:avLst/>
            </a:prstGeom>
          </p:spPr>
        </p:pic>
        <p:pic>
          <p:nvPicPr>
            <p:cNvPr id="29" name="图片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2290" y="2570403"/>
              <a:ext cx="753666" cy="612000"/>
            </a:xfrm>
            <a:prstGeom prst="rect">
              <a:avLst/>
            </a:prstGeom>
          </p:spPr>
        </p:pic>
        <p:pic>
          <p:nvPicPr>
            <p:cNvPr id="30" name="图片 29"/>
            <p:cNvPicPr>
              <a:picLocks noChangeAspect="1"/>
            </p:cNvPicPr>
            <p:nvPr/>
          </p:nvPicPr>
          <p:blipFill rotWithShape="1">
            <a:blip r:embed="rId11" cstate="print">
              <a:extLst>
                <a:ext uri="{28A0092B-C50C-407E-A947-70E740481C1C}">
                  <a14:useLocalDpi xmlns:a14="http://schemas.microsoft.com/office/drawing/2010/main" val="0"/>
                </a:ext>
              </a:extLst>
            </a:blip>
            <a:srcRect l="9610" t="16498" r="54879" b="19585"/>
            <a:stretch>
              <a:fillRect/>
            </a:stretch>
          </p:blipFill>
          <p:spPr>
            <a:xfrm>
              <a:off x="5266973" y="4925475"/>
              <a:ext cx="385564" cy="350513"/>
            </a:xfrm>
            <a:prstGeom prst="rect">
              <a:avLst/>
            </a:prstGeom>
          </p:spPr>
        </p:pic>
        <p:pic>
          <p:nvPicPr>
            <p:cNvPr id="31" name="图片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04648" y="4635573"/>
              <a:ext cx="289902" cy="289902"/>
            </a:xfrm>
            <a:prstGeom prst="rect">
              <a:avLst/>
            </a:prstGeom>
          </p:spPr>
        </p:pic>
        <p:sp>
          <p:nvSpPr>
            <p:cNvPr id="52" name="矩形 51"/>
            <p:cNvSpPr/>
            <p:nvPr/>
          </p:nvSpPr>
          <p:spPr>
            <a:xfrm>
              <a:off x="5356552" y="3976837"/>
              <a:ext cx="1261885" cy="307777"/>
            </a:xfrm>
            <a:prstGeom prst="rect">
              <a:avLst/>
            </a:prstGeom>
          </p:spPr>
          <p:txBody>
            <a:bodyPr wrap="none">
              <a:spAutoFit/>
            </a:bodyPr>
            <a:lstStyle/>
            <a:p>
              <a:pPr algn="r"/>
              <a:r>
                <a:rPr lang="zh-CN" altLang="en-US" sz="1400" b="1" dirty="0">
                  <a:solidFill>
                    <a:srgbClr val="3C4093"/>
                  </a:solidFill>
                  <a:latin typeface="微软雅黑"/>
                  <a:ea typeface="微软雅黑"/>
                </a:rPr>
                <a:t>品牌</a:t>
              </a:r>
              <a:r>
                <a:rPr lang="zh-CN" altLang="en-US" sz="1400" b="1" dirty="0" smtClean="0">
                  <a:solidFill>
                    <a:srgbClr val="3C4093"/>
                  </a:solidFill>
                  <a:latin typeface="微软雅黑"/>
                  <a:ea typeface="微软雅黑"/>
                </a:rPr>
                <a:t>传播矩阵</a:t>
              </a:r>
              <a:endParaRPr lang="zh-CN" altLang="en-US" sz="1400" dirty="0">
                <a:solidFill>
                  <a:srgbClr val="3C4093"/>
                </a:solidFill>
                <a:latin typeface="微软雅黑"/>
                <a:ea typeface="微软雅黑"/>
              </a:endParaRPr>
            </a:p>
          </p:txBody>
        </p:sp>
        <p:sp>
          <p:nvSpPr>
            <p:cNvPr id="53" name="文本框 52"/>
            <p:cNvSpPr txBox="1"/>
            <p:nvPr/>
          </p:nvSpPr>
          <p:spPr>
            <a:xfrm rot="18382378">
              <a:off x="4911778" y="3178503"/>
              <a:ext cx="962237" cy="307777"/>
            </a:xfrm>
            <a:prstGeom prst="rect">
              <a:avLst/>
            </a:prstGeom>
            <a:noFill/>
          </p:spPr>
          <p:txBody>
            <a:bodyPr wrap="square" rtlCol="0">
              <a:spAutoFit/>
            </a:bodyPr>
            <a:lstStyle/>
            <a:p>
              <a:r>
                <a:rPr lang="zh-CN" altLang="en-US" sz="1400" dirty="0" smtClean="0">
                  <a:solidFill>
                    <a:srgbClr val="FFFFFF"/>
                  </a:solidFill>
                  <a:latin typeface="微软雅黑"/>
                  <a:ea typeface="微软雅黑"/>
                </a:rPr>
                <a:t>口碑渠道</a:t>
              </a:r>
              <a:endParaRPr lang="zh-CN" altLang="en-US" sz="1400" dirty="0">
                <a:solidFill>
                  <a:srgbClr val="FFFFFF"/>
                </a:solidFill>
                <a:latin typeface="微软雅黑"/>
                <a:ea typeface="微软雅黑"/>
              </a:endParaRPr>
            </a:p>
          </p:txBody>
        </p:sp>
        <p:sp>
          <p:nvSpPr>
            <p:cNvPr id="54" name="文本框 53"/>
            <p:cNvSpPr txBox="1"/>
            <p:nvPr/>
          </p:nvSpPr>
          <p:spPr>
            <a:xfrm rot="2867456">
              <a:off x="4980362" y="4352266"/>
              <a:ext cx="962237" cy="307777"/>
            </a:xfrm>
            <a:prstGeom prst="rect">
              <a:avLst/>
            </a:prstGeom>
            <a:noFill/>
          </p:spPr>
          <p:txBody>
            <a:bodyPr wrap="square" rtlCol="0">
              <a:spAutoFit/>
            </a:bodyPr>
            <a:lstStyle/>
            <a:p>
              <a:r>
                <a:rPr lang="zh-CN" altLang="en-US" sz="1400" dirty="0" smtClean="0">
                  <a:solidFill>
                    <a:srgbClr val="FFFFFF"/>
                  </a:solidFill>
                  <a:latin typeface="微软雅黑"/>
                  <a:ea typeface="微软雅黑"/>
                </a:rPr>
                <a:t>拓展渠道</a:t>
              </a:r>
              <a:endParaRPr lang="zh-CN" altLang="en-US" sz="1400" dirty="0">
                <a:solidFill>
                  <a:srgbClr val="FFFFFF"/>
                </a:solidFill>
                <a:latin typeface="微软雅黑"/>
                <a:ea typeface="微软雅黑"/>
              </a:endParaRPr>
            </a:p>
          </p:txBody>
        </p:sp>
        <p:pic>
          <p:nvPicPr>
            <p:cNvPr id="51" name="图片 5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614782" y="2515899"/>
              <a:ext cx="541287" cy="541287"/>
            </a:xfrm>
            <a:prstGeom prst="rect">
              <a:avLst/>
            </a:prstGeom>
          </p:spPr>
        </p:pic>
      </p:grpSp>
      <p:grpSp>
        <p:nvGrpSpPr>
          <p:cNvPr id="36" name="组合 35"/>
          <p:cNvGrpSpPr/>
          <p:nvPr/>
        </p:nvGrpSpPr>
        <p:grpSpPr>
          <a:xfrm>
            <a:off x="3040273" y="6076289"/>
            <a:ext cx="1987826" cy="369332"/>
            <a:chOff x="3040273" y="6076289"/>
            <a:chExt cx="1987826" cy="369332"/>
          </a:xfrm>
        </p:grpSpPr>
        <p:sp>
          <p:nvSpPr>
            <p:cNvPr id="55" name="圆角矩形 54"/>
            <p:cNvSpPr/>
            <p:nvPr/>
          </p:nvSpPr>
          <p:spPr>
            <a:xfrm>
              <a:off x="3040273" y="6107993"/>
              <a:ext cx="988889" cy="305924"/>
            </a:xfrm>
            <a:prstGeom prst="roundRect">
              <a:avLst/>
            </a:prstGeom>
            <a:solidFill>
              <a:schemeClr val="accent2">
                <a:lumMod val="20000"/>
                <a:lumOff val="80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5" name="矩形 34"/>
            <p:cNvSpPr/>
            <p:nvPr/>
          </p:nvSpPr>
          <p:spPr>
            <a:xfrm>
              <a:off x="4050392" y="6076289"/>
              <a:ext cx="977707" cy="369332"/>
            </a:xfrm>
            <a:prstGeom prst="rect">
              <a:avLst/>
            </a:prstGeom>
          </p:spPr>
          <p:txBody>
            <a:bodyPr wrap="square">
              <a:spAutoFit/>
            </a:bodyPr>
            <a:lstStyle/>
            <a:p>
              <a:pPr>
                <a:lnSpc>
                  <a:spcPct val="150000"/>
                </a:lnSpc>
              </a:pPr>
              <a:r>
                <a:rPr lang="zh-CN" altLang="en-US" sz="1200" dirty="0" smtClean="0">
                  <a:latin typeface="+mn-ea"/>
                  <a:ea typeface="+mn-ea"/>
                </a:rPr>
                <a:t>巩固和规范</a:t>
              </a:r>
              <a:endParaRPr lang="zh-CN" altLang="en-US" sz="1200" dirty="0">
                <a:latin typeface="+mn-ea"/>
                <a:ea typeface="+mn-ea"/>
              </a:endParaRPr>
            </a:p>
          </p:txBody>
        </p:sp>
      </p:grpSp>
      <p:grpSp>
        <p:nvGrpSpPr>
          <p:cNvPr id="56" name="组合 55"/>
          <p:cNvGrpSpPr/>
          <p:nvPr/>
        </p:nvGrpSpPr>
        <p:grpSpPr>
          <a:xfrm>
            <a:off x="5192201" y="6076289"/>
            <a:ext cx="1987826" cy="337628"/>
            <a:chOff x="3040273" y="6076289"/>
            <a:chExt cx="1987826" cy="337628"/>
          </a:xfrm>
        </p:grpSpPr>
        <p:sp>
          <p:nvSpPr>
            <p:cNvPr id="57" name="圆角矩形 56"/>
            <p:cNvSpPr/>
            <p:nvPr/>
          </p:nvSpPr>
          <p:spPr>
            <a:xfrm>
              <a:off x="3040273" y="6107993"/>
              <a:ext cx="988889" cy="305924"/>
            </a:xfrm>
            <a:prstGeom prst="roundRect">
              <a:avLst/>
            </a:prstGeom>
            <a:solidFill>
              <a:schemeClr val="accent3">
                <a:lumMod val="20000"/>
                <a:lumOff val="80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8" name="矩形 57"/>
            <p:cNvSpPr/>
            <p:nvPr/>
          </p:nvSpPr>
          <p:spPr>
            <a:xfrm>
              <a:off x="4050392" y="6076289"/>
              <a:ext cx="977707" cy="336695"/>
            </a:xfrm>
            <a:prstGeom prst="rect">
              <a:avLst/>
            </a:prstGeom>
          </p:spPr>
          <p:txBody>
            <a:bodyPr wrap="square">
              <a:spAutoFit/>
            </a:bodyPr>
            <a:lstStyle/>
            <a:p>
              <a:pPr>
                <a:lnSpc>
                  <a:spcPct val="150000"/>
                </a:lnSpc>
              </a:pPr>
              <a:r>
                <a:rPr lang="zh-CN" altLang="en-US" sz="1200" dirty="0" smtClean="0">
                  <a:latin typeface="+mn-ea"/>
                  <a:ea typeface="+mn-ea"/>
                </a:rPr>
                <a:t>优化</a:t>
              </a:r>
              <a:endParaRPr lang="zh-CN" altLang="en-US" sz="1200" dirty="0">
                <a:latin typeface="+mn-ea"/>
                <a:ea typeface="+mn-ea"/>
              </a:endParaRPr>
            </a:p>
          </p:txBody>
        </p:sp>
      </p:grpSp>
      <p:grpSp>
        <p:nvGrpSpPr>
          <p:cNvPr id="59" name="组合 58"/>
          <p:cNvGrpSpPr/>
          <p:nvPr/>
        </p:nvGrpSpPr>
        <p:grpSpPr>
          <a:xfrm>
            <a:off x="6888088" y="6076289"/>
            <a:ext cx="1987826" cy="337628"/>
            <a:chOff x="3040273" y="6076289"/>
            <a:chExt cx="1987826" cy="337628"/>
          </a:xfrm>
        </p:grpSpPr>
        <p:sp>
          <p:nvSpPr>
            <p:cNvPr id="60" name="圆角矩形 59"/>
            <p:cNvSpPr/>
            <p:nvPr/>
          </p:nvSpPr>
          <p:spPr>
            <a:xfrm>
              <a:off x="3040273" y="6107993"/>
              <a:ext cx="988889" cy="305924"/>
            </a:xfrm>
            <a:prstGeom prst="roundRect">
              <a:avLst/>
            </a:prstGeom>
            <a:solidFill>
              <a:schemeClr val="accent5">
                <a:lumMod val="20000"/>
                <a:lumOff val="80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1" name="矩形 60"/>
            <p:cNvSpPr/>
            <p:nvPr/>
          </p:nvSpPr>
          <p:spPr>
            <a:xfrm>
              <a:off x="4050392" y="6076289"/>
              <a:ext cx="977707" cy="336695"/>
            </a:xfrm>
            <a:prstGeom prst="rect">
              <a:avLst/>
            </a:prstGeom>
          </p:spPr>
          <p:txBody>
            <a:bodyPr wrap="square">
              <a:spAutoFit/>
            </a:bodyPr>
            <a:lstStyle/>
            <a:p>
              <a:pPr>
                <a:lnSpc>
                  <a:spcPct val="150000"/>
                </a:lnSpc>
              </a:pPr>
              <a:r>
                <a:rPr lang="zh-CN" altLang="en-US" sz="1200" dirty="0" smtClean="0">
                  <a:latin typeface="+mn-ea"/>
                  <a:ea typeface="+mn-ea"/>
                </a:rPr>
                <a:t>拓展</a:t>
              </a:r>
              <a:endParaRPr lang="zh-CN" altLang="en-US" sz="1200" dirty="0">
                <a:latin typeface="+mn-ea"/>
                <a:ea typeface="+mn-ea"/>
              </a:endParaRPr>
            </a:p>
          </p:txBody>
        </p:sp>
      </p:grpSp>
    </p:spTree>
    <p:extLst>
      <p:ext uri="{BB962C8B-B14F-4D97-AF65-F5344CB8AC3E}">
        <p14:creationId xmlns:p14="http://schemas.microsoft.com/office/powerpoint/2010/main" val="356197886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r>
              <a:rPr lang="zh-CN" altLang="en-US" sz="2400" b="1" dirty="0" smtClean="0"/>
              <a:t>主力渠道：进一步优化官网和官方微信</a:t>
            </a:r>
            <a:r>
              <a:rPr lang="zh-CN" altLang="en-US" sz="2400" b="1" dirty="0" smtClean="0"/>
              <a:t>平台。</a:t>
            </a:r>
            <a:endParaRPr lang="zh-CN" altLang="en-US" sz="2400" b="1" dirty="0"/>
          </a:p>
        </p:txBody>
      </p:sp>
      <p:sp>
        <p:nvSpPr>
          <p:cNvPr id="4" name="矩形 3"/>
          <p:cNvSpPr/>
          <p:nvPr/>
        </p:nvSpPr>
        <p:spPr>
          <a:xfrm>
            <a:off x="119336" y="1134807"/>
            <a:ext cx="11953328" cy="1574113"/>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grpSp>
        <p:nvGrpSpPr>
          <p:cNvPr id="8" name="组合 7"/>
          <p:cNvGrpSpPr/>
          <p:nvPr/>
        </p:nvGrpSpPr>
        <p:grpSpPr>
          <a:xfrm>
            <a:off x="1488731" y="1393204"/>
            <a:ext cx="1152128" cy="1152128"/>
            <a:chOff x="368744" y="1237786"/>
            <a:chExt cx="1152128" cy="1152128"/>
          </a:xfrm>
        </p:grpSpPr>
        <p:pic>
          <p:nvPicPr>
            <p:cNvPr id="5" name="Picture 6" descr="https://f10.baidu.com/it/u=2637631149,908982834&amp;fm=7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8793" y="1418033"/>
              <a:ext cx="912030" cy="791635"/>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368744" y="1237786"/>
              <a:ext cx="1152128" cy="1152128"/>
            </a:xfrm>
            <a:prstGeom prst="ellipse">
              <a:avLst/>
            </a:prstGeom>
            <a:noFill/>
            <a:ln w="38100">
              <a:solidFill>
                <a:srgbClr val="86C6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7" name="矩形 6"/>
          <p:cNvSpPr/>
          <p:nvPr/>
        </p:nvSpPr>
        <p:spPr>
          <a:xfrm>
            <a:off x="2728213" y="1229365"/>
            <a:ext cx="432048" cy="1384995"/>
          </a:xfrm>
          <a:prstGeom prst="rect">
            <a:avLst/>
          </a:prstGeom>
          <a:solidFill>
            <a:srgbClr val="4B4F9B"/>
          </a:solidFill>
        </p:spPr>
        <p:txBody>
          <a:bodyPr wrap="square">
            <a:spAutoFit/>
          </a:bodyPr>
          <a:lstStyle/>
          <a:p>
            <a:pPr algn="ctr"/>
            <a:r>
              <a:rPr lang="zh-CN" altLang="en-US" sz="1400" dirty="0" smtClean="0">
                <a:solidFill>
                  <a:srgbClr val="FFFFFF"/>
                </a:solidFill>
                <a:latin typeface="微软雅黑"/>
                <a:ea typeface="微软雅黑"/>
              </a:rPr>
              <a:t>渠道特征分析</a:t>
            </a:r>
            <a:endParaRPr lang="zh-CN" altLang="en-US" sz="1400" dirty="0">
              <a:solidFill>
                <a:srgbClr val="FFFFFF"/>
              </a:solidFill>
              <a:latin typeface="微软雅黑"/>
              <a:ea typeface="微软雅黑"/>
            </a:endParaRPr>
          </a:p>
        </p:txBody>
      </p:sp>
      <p:sp>
        <p:nvSpPr>
          <p:cNvPr id="9" name="文本框 8"/>
          <p:cNvSpPr txBox="1"/>
          <p:nvPr/>
        </p:nvSpPr>
        <p:spPr>
          <a:xfrm>
            <a:off x="3301781" y="1229365"/>
            <a:ext cx="9992522" cy="1384995"/>
          </a:xfrm>
          <a:prstGeom prst="rect">
            <a:avLst/>
          </a:prstGeom>
          <a:noFill/>
        </p:spPr>
        <p:txBody>
          <a:bodyPr wrap="square" rtlCol="0">
            <a:spAutoFit/>
          </a:bodyPr>
          <a:lstStyle/>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用户特征：主动搜索或关注，用户呈现多元化，覆盖面</a:t>
            </a:r>
            <a:r>
              <a:rPr lang="zh-CN" altLang="en-US" sz="1400" dirty="0">
                <a:solidFill>
                  <a:srgbClr val="1E1E1E"/>
                </a:solidFill>
                <a:latin typeface="微软雅黑"/>
                <a:ea typeface="微软雅黑"/>
              </a:rPr>
              <a:t>广，适于支持</a:t>
            </a:r>
            <a:r>
              <a:rPr lang="zh-CN" altLang="en-US" sz="1400" dirty="0">
                <a:solidFill>
                  <a:srgbClr val="C00000"/>
                </a:solidFill>
                <a:latin typeface="微软雅黑"/>
                <a:ea typeface="微软雅黑"/>
              </a:rPr>
              <a:t>品牌认知</a:t>
            </a:r>
            <a:r>
              <a:rPr lang="zh-CN" altLang="en-US" sz="1400" dirty="0" smtClean="0">
                <a:solidFill>
                  <a:srgbClr val="C00000"/>
                </a:solidFill>
                <a:latin typeface="微软雅黑"/>
                <a:ea typeface="微软雅黑"/>
              </a:rPr>
              <a:t>打造</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内容特征：全面而精准地传递机构核心价值与重要内容，微信可以实现订阅信息推送</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传播特征：官网较单向，微信可以通过</a:t>
            </a:r>
            <a:r>
              <a:rPr lang="zh-CN" altLang="en-US" sz="1400" dirty="0" smtClean="0">
                <a:solidFill>
                  <a:srgbClr val="C00000"/>
                </a:solidFill>
                <a:latin typeface="微软雅黑"/>
                <a:ea typeface="微软雅黑"/>
              </a:rPr>
              <a:t>朋友圈传播、</a:t>
            </a:r>
            <a:r>
              <a:rPr lang="zh-CN" altLang="en-US" sz="1400" dirty="0">
                <a:solidFill>
                  <a:srgbClr val="C00000"/>
                </a:solidFill>
                <a:latin typeface="微软雅黑"/>
                <a:ea typeface="微软雅黑"/>
              </a:rPr>
              <a:t>公众号之间的互相</a:t>
            </a:r>
            <a:r>
              <a:rPr lang="zh-CN" altLang="en-US" sz="1400" dirty="0" smtClean="0">
                <a:solidFill>
                  <a:srgbClr val="C00000"/>
                </a:solidFill>
                <a:latin typeface="微软雅黑"/>
                <a:ea typeface="微软雅黑"/>
              </a:rPr>
              <a:t>推荐及站外流量导入</a:t>
            </a:r>
            <a:r>
              <a:rPr lang="zh-CN" altLang="en-US" sz="1400" dirty="0" smtClean="0">
                <a:solidFill>
                  <a:srgbClr val="1E1E1E"/>
                </a:solidFill>
                <a:latin typeface="微软雅黑"/>
                <a:ea typeface="微软雅黑"/>
              </a:rPr>
              <a:t>提高关注</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进驻要求：</a:t>
            </a:r>
            <a:r>
              <a:rPr lang="zh-CN" altLang="en-US" sz="1400" dirty="0">
                <a:solidFill>
                  <a:srgbClr val="1E1E1E"/>
                </a:solidFill>
                <a:latin typeface="微软雅黑"/>
                <a:ea typeface="微软雅黑"/>
              </a:rPr>
              <a:t>进驻门槛低，审核相对宽松，提供机构</a:t>
            </a:r>
            <a:r>
              <a:rPr lang="zh-CN" altLang="en-US" sz="1400" dirty="0" smtClean="0">
                <a:solidFill>
                  <a:srgbClr val="1E1E1E"/>
                </a:solidFill>
                <a:latin typeface="微软雅黑"/>
                <a:ea typeface="微软雅黑"/>
              </a:rPr>
              <a:t>号</a:t>
            </a:r>
            <a:endParaRPr lang="en-US" altLang="zh-CN" sz="1400" dirty="0" smtClean="0">
              <a:solidFill>
                <a:srgbClr val="1E1E1E"/>
              </a:solidFill>
              <a:latin typeface="微软雅黑"/>
              <a:ea typeface="微软雅黑"/>
            </a:endParaRPr>
          </a:p>
        </p:txBody>
      </p:sp>
      <p:sp>
        <p:nvSpPr>
          <p:cNvPr id="10" name="矩形 9"/>
          <p:cNvSpPr/>
          <p:nvPr/>
        </p:nvSpPr>
        <p:spPr>
          <a:xfrm>
            <a:off x="119336" y="2825351"/>
            <a:ext cx="11953328" cy="3844009"/>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12" name="矩形 11"/>
          <p:cNvSpPr/>
          <p:nvPr/>
        </p:nvSpPr>
        <p:spPr>
          <a:xfrm>
            <a:off x="7275763" y="3898266"/>
            <a:ext cx="919514" cy="1680511"/>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sz="1600" b="1" kern="0" dirty="0" smtClean="0">
                <a:solidFill>
                  <a:srgbClr val="FFFFFF"/>
                </a:solidFill>
                <a:latin typeface="微软雅黑"/>
                <a:ea typeface="微软雅黑"/>
                <a:cs typeface="Arial" charset="0"/>
              </a:rPr>
              <a:t>优化菜单布局</a:t>
            </a:r>
            <a:endParaRPr lang="zh-CN" altLang="en-US" sz="1600" b="1" kern="0" dirty="0">
              <a:solidFill>
                <a:srgbClr val="FFFFFF"/>
              </a:solidFill>
              <a:latin typeface="微软雅黑"/>
              <a:ea typeface="微软雅黑"/>
              <a:cs typeface="Arial" charset="0"/>
            </a:endParaRPr>
          </a:p>
        </p:txBody>
      </p:sp>
      <p:sp>
        <p:nvSpPr>
          <p:cNvPr id="14" name="矩形 13"/>
          <p:cNvSpPr/>
          <p:nvPr/>
        </p:nvSpPr>
        <p:spPr>
          <a:xfrm>
            <a:off x="8593477" y="2924944"/>
            <a:ext cx="2455839" cy="1115238"/>
          </a:xfrm>
          <a:prstGeom prst="rect">
            <a:avLst/>
          </a:prstGeom>
          <a:noFill/>
          <a:ln>
            <a:noFill/>
          </a:ln>
          <a:effectLst/>
        </p:spPr>
        <p:txBody>
          <a:bodyPr spcFirstLastPara="0" vert="horz" wrap="square" lIns="205740" tIns="205740" rIns="205740" bIns="205740" numCol="1" spcCol="1270" anchor="ctr" anchorCtr="0">
            <a:noAutofit/>
          </a:bodyPr>
          <a:lstStyle/>
          <a:p>
            <a:pPr algn="ctr" defTabSz="2400300" fontAlgn="auto">
              <a:lnSpc>
                <a:spcPct val="90000"/>
              </a:lnSpc>
              <a:spcAft>
                <a:spcPct val="35000"/>
              </a:spcAft>
              <a:defRPr/>
            </a:pPr>
            <a:endParaRPr lang="zh-CN" altLang="en-US" sz="5400">
              <a:solidFill>
                <a:sysClr val="window" lastClr="FFFFFF"/>
              </a:solidFill>
              <a:latin typeface="微软雅黑"/>
              <a:ea typeface="微软雅黑"/>
            </a:endParaRPr>
          </a:p>
        </p:txBody>
      </p:sp>
      <p:sp>
        <p:nvSpPr>
          <p:cNvPr id="15" name="矩形 14"/>
          <p:cNvSpPr/>
          <p:nvPr/>
        </p:nvSpPr>
        <p:spPr>
          <a:xfrm>
            <a:off x="492559" y="5078991"/>
            <a:ext cx="2451677" cy="1418899"/>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16" name="矩形 15"/>
          <p:cNvSpPr/>
          <p:nvPr/>
        </p:nvSpPr>
        <p:spPr>
          <a:xfrm>
            <a:off x="8256240" y="3861048"/>
            <a:ext cx="3596264" cy="1721177"/>
          </a:xfrm>
          <a:prstGeom prst="rect">
            <a:avLst/>
          </a:prstGeom>
        </p:spPr>
        <p:txBody>
          <a:bodyPr wrap="square">
            <a:spAutoFit/>
          </a:bodyPr>
          <a:lstStyle/>
          <a:p>
            <a:pPr marL="171450" indent="-171450">
              <a:lnSpc>
                <a:spcPct val="126000"/>
              </a:lnSpc>
              <a:buFont typeface="Arial" pitchFamily="34" charset="0"/>
              <a:buChar char="•"/>
            </a:pPr>
            <a:r>
              <a:rPr lang="zh-CN" altLang="en-US" sz="1200" kern="0" dirty="0" smtClean="0">
                <a:solidFill>
                  <a:srgbClr val="C00000"/>
                </a:solidFill>
                <a:latin typeface="微软雅黑"/>
                <a:ea typeface="微软雅黑"/>
              </a:rPr>
              <a:t>品牌宣传类：</a:t>
            </a:r>
            <a:r>
              <a:rPr lang="zh-CN" altLang="en-US" sz="1200" kern="0" dirty="0">
                <a:solidFill>
                  <a:srgbClr val="1E1E1E"/>
                </a:solidFill>
                <a:latin typeface="微软雅黑"/>
                <a:ea typeface="微软雅黑"/>
              </a:rPr>
              <a:t>添加</a:t>
            </a:r>
            <a:r>
              <a:rPr lang="zh-CN" altLang="en-US" sz="1200" kern="0" dirty="0" smtClean="0">
                <a:solidFill>
                  <a:srgbClr val="1E1E1E"/>
                </a:solidFill>
                <a:latin typeface="微软雅黑"/>
                <a:ea typeface="微软雅黑"/>
              </a:rPr>
              <a:t>“机构</a:t>
            </a:r>
            <a:r>
              <a:rPr lang="en-US" altLang="zh-CN" sz="1200" kern="0" dirty="0" smtClean="0">
                <a:solidFill>
                  <a:srgbClr val="1E1E1E"/>
                </a:solidFill>
                <a:latin typeface="微软雅黑"/>
                <a:ea typeface="微软雅黑"/>
              </a:rPr>
              <a:t>MVV</a:t>
            </a:r>
            <a:r>
              <a:rPr lang="zh-CN" altLang="en-US" sz="1200" kern="0" dirty="0" smtClean="0">
                <a:solidFill>
                  <a:srgbClr val="1E1E1E"/>
                </a:solidFill>
                <a:latin typeface="微软雅黑"/>
                <a:ea typeface="微软雅黑"/>
              </a:rPr>
              <a:t>、品牌故事”等</a:t>
            </a:r>
            <a:r>
              <a:rPr lang="zh-CN" altLang="en-US" sz="1200" kern="0" dirty="0">
                <a:solidFill>
                  <a:srgbClr val="1E1E1E"/>
                </a:solidFill>
                <a:latin typeface="微软雅黑"/>
                <a:ea typeface="微软雅黑"/>
              </a:rPr>
              <a:t>内容，</a:t>
            </a:r>
            <a:r>
              <a:rPr lang="zh-CN" altLang="en-US" sz="1200" kern="0" dirty="0" smtClean="0">
                <a:solidFill>
                  <a:srgbClr val="1E1E1E"/>
                </a:solidFill>
                <a:latin typeface="微软雅黑"/>
                <a:ea typeface="微软雅黑"/>
              </a:rPr>
              <a:t>让用户了解</a:t>
            </a:r>
            <a:r>
              <a:rPr lang="zh-CN" altLang="en-US" sz="1200" kern="0" dirty="0">
                <a:solidFill>
                  <a:srgbClr val="1E1E1E"/>
                </a:solidFill>
                <a:latin typeface="微软雅黑"/>
                <a:ea typeface="微软雅黑"/>
              </a:rPr>
              <a:t>、熟悉品牌</a:t>
            </a:r>
            <a:r>
              <a:rPr lang="zh-CN" altLang="en-US" sz="1200" kern="0" dirty="0" smtClean="0">
                <a:solidFill>
                  <a:srgbClr val="1E1E1E"/>
                </a:solidFill>
                <a:latin typeface="微软雅黑"/>
                <a:ea typeface="微软雅黑"/>
              </a:rPr>
              <a:t>与主要项目，</a:t>
            </a:r>
            <a:r>
              <a:rPr lang="zh-CN" altLang="en-US" sz="1200" kern="0" dirty="0">
                <a:solidFill>
                  <a:srgbClr val="1E1E1E"/>
                </a:solidFill>
                <a:latin typeface="微软雅黑"/>
                <a:ea typeface="微软雅黑"/>
              </a:rPr>
              <a:t>能更好的</a:t>
            </a:r>
            <a:r>
              <a:rPr lang="zh-CN" altLang="en-US" sz="1200" kern="0" dirty="0" smtClean="0">
                <a:solidFill>
                  <a:srgbClr val="1E1E1E"/>
                </a:solidFill>
                <a:latin typeface="微软雅黑"/>
                <a:ea typeface="微软雅黑"/>
              </a:rPr>
              <a:t>服务用户</a:t>
            </a:r>
            <a:endParaRPr lang="en-US" altLang="zh-CN" sz="1200" kern="0" dirty="0" smtClean="0">
              <a:solidFill>
                <a:srgbClr val="1E1E1E"/>
              </a:solidFill>
              <a:latin typeface="微软雅黑"/>
              <a:ea typeface="微软雅黑"/>
            </a:endParaRPr>
          </a:p>
          <a:p>
            <a:pPr marL="171450" indent="-171450">
              <a:lnSpc>
                <a:spcPct val="126000"/>
              </a:lnSpc>
              <a:buFont typeface="Arial" pitchFamily="34" charset="0"/>
              <a:buChar char="•"/>
            </a:pPr>
            <a:r>
              <a:rPr lang="zh-CN" altLang="en-US" sz="1200" kern="0" dirty="0" smtClean="0">
                <a:solidFill>
                  <a:srgbClr val="C00000"/>
                </a:solidFill>
                <a:latin typeface="微软雅黑"/>
                <a:ea typeface="微软雅黑"/>
              </a:rPr>
              <a:t>内容索引类：</a:t>
            </a:r>
            <a:r>
              <a:rPr lang="zh-CN" altLang="en-US" sz="1200" kern="0" dirty="0" smtClean="0">
                <a:solidFill>
                  <a:srgbClr val="1E1E1E"/>
                </a:solidFill>
                <a:latin typeface="微软雅黑"/>
                <a:ea typeface="微软雅黑"/>
              </a:rPr>
              <a:t>设置“故事、案例、报告、最新</a:t>
            </a:r>
            <a:r>
              <a:rPr lang="zh-CN" altLang="en-US" sz="1200" kern="0" dirty="0">
                <a:solidFill>
                  <a:srgbClr val="1E1E1E"/>
                </a:solidFill>
                <a:latin typeface="微软雅黑"/>
                <a:ea typeface="微软雅黑"/>
              </a:rPr>
              <a:t>资讯</a:t>
            </a:r>
            <a:r>
              <a:rPr lang="zh-CN" altLang="en-US" sz="1200" kern="0" dirty="0" smtClean="0">
                <a:solidFill>
                  <a:srgbClr val="1E1E1E"/>
                </a:solidFill>
                <a:latin typeface="微软雅黑"/>
                <a:ea typeface="微软雅黑"/>
              </a:rPr>
              <a:t>”等分类实现</a:t>
            </a:r>
            <a:r>
              <a:rPr lang="zh-CN" altLang="en-US" sz="1200" kern="0" dirty="0">
                <a:solidFill>
                  <a:srgbClr val="1E1E1E"/>
                </a:solidFill>
                <a:latin typeface="微软雅黑"/>
                <a:ea typeface="微软雅黑"/>
              </a:rPr>
              <a:t>索引</a:t>
            </a:r>
            <a:r>
              <a:rPr lang="zh-CN" altLang="en-US" sz="1200" kern="0" dirty="0" smtClean="0">
                <a:solidFill>
                  <a:srgbClr val="1E1E1E"/>
                </a:solidFill>
                <a:latin typeface="微软雅黑"/>
                <a:ea typeface="微软雅黑"/>
              </a:rPr>
              <a:t>功能</a:t>
            </a:r>
            <a:endParaRPr lang="en-US" altLang="zh-CN" sz="1200" kern="0" dirty="0" smtClean="0">
              <a:solidFill>
                <a:srgbClr val="1E1E1E"/>
              </a:solidFill>
              <a:latin typeface="微软雅黑"/>
              <a:ea typeface="微软雅黑"/>
            </a:endParaRPr>
          </a:p>
          <a:p>
            <a:pPr marL="171450" indent="-171450">
              <a:lnSpc>
                <a:spcPct val="126000"/>
              </a:lnSpc>
              <a:buFont typeface="Arial" pitchFamily="34" charset="0"/>
              <a:buChar char="•"/>
            </a:pPr>
            <a:r>
              <a:rPr lang="zh-CN" altLang="en-US" sz="1200" kern="0" dirty="0" smtClean="0">
                <a:solidFill>
                  <a:srgbClr val="C00000"/>
                </a:solidFill>
                <a:latin typeface="微软雅黑"/>
                <a:ea typeface="微软雅黑"/>
              </a:rPr>
              <a:t>我的捐赠类：</a:t>
            </a:r>
            <a:r>
              <a:rPr lang="zh-CN" altLang="en-US" sz="1200" kern="0" dirty="0" smtClean="0">
                <a:solidFill>
                  <a:srgbClr val="1E1E1E"/>
                </a:solidFill>
                <a:latin typeface="微软雅黑"/>
                <a:ea typeface="微软雅黑"/>
              </a:rPr>
              <a:t>提供在线捐赠、捐赠查询、捐赠反馈与跟踪等功能</a:t>
            </a:r>
            <a:endParaRPr lang="en-US" altLang="zh-CN" sz="1200" kern="0" dirty="0" smtClean="0">
              <a:solidFill>
                <a:srgbClr val="1E1E1E"/>
              </a:solidFill>
              <a:latin typeface="微软雅黑"/>
              <a:ea typeface="微软雅黑"/>
            </a:endParaRPr>
          </a:p>
        </p:txBody>
      </p:sp>
      <p:grpSp>
        <p:nvGrpSpPr>
          <p:cNvPr id="3" name="组合 2"/>
          <p:cNvGrpSpPr/>
          <p:nvPr/>
        </p:nvGrpSpPr>
        <p:grpSpPr>
          <a:xfrm>
            <a:off x="187209" y="2895738"/>
            <a:ext cx="7007060" cy="2872446"/>
            <a:chOff x="-3676674" y="2895737"/>
            <a:chExt cx="8540137" cy="3858300"/>
          </a:xfrm>
        </p:grpSpPr>
        <p:sp>
          <p:nvSpPr>
            <p:cNvPr id="31" name="等腰三角形 30"/>
            <p:cNvSpPr/>
            <p:nvPr/>
          </p:nvSpPr>
          <p:spPr>
            <a:xfrm rot="16200000" flipV="1">
              <a:off x="3073743" y="4964316"/>
              <a:ext cx="3457686" cy="121755"/>
            </a:xfrm>
            <a:prstGeom prst="triangle">
              <a:avLst>
                <a:gd name="adj" fmla="val 50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40" name="组合 39"/>
            <p:cNvGrpSpPr/>
            <p:nvPr/>
          </p:nvGrpSpPr>
          <p:grpSpPr>
            <a:xfrm>
              <a:off x="1694183" y="2895737"/>
              <a:ext cx="1400342" cy="2092607"/>
              <a:chOff x="1694183" y="2895737"/>
              <a:chExt cx="1400342" cy="2092607"/>
            </a:xfrm>
          </p:grpSpPr>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5338" y="2895737"/>
                <a:ext cx="1247800" cy="1247800"/>
              </a:xfrm>
              <a:prstGeom prst="rect">
                <a:avLst/>
              </a:prstGeom>
            </p:spPr>
          </p:pic>
          <p:sp>
            <p:nvSpPr>
              <p:cNvPr id="35" name="文本框 34"/>
              <p:cNvSpPr txBox="1"/>
              <p:nvPr/>
            </p:nvSpPr>
            <p:spPr>
              <a:xfrm>
                <a:off x="1694183" y="4526679"/>
                <a:ext cx="1400342" cy="461665"/>
              </a:xfrm>
              <a:prstGeom prst="rect">
                <a:avLst/>
              </a:prstGeom>
              <a:noFill/>
            </p:spPr>
            <p:txBody>
              <a:bodyPr wrap="square" rtlCol="0">
                <a:spAutoFit/>
              </a:bodyPr>
              <a:lstStyle/>
              <a:p>
                <a:pPr algn="ctr"/>
                <a:r>
                  <a:rPr lang="zh-CN" altLang="en-US" sz="1200" b="1" dirty="0" smtClean="0">
                    <a:solidFill>
                      <a:srgbClr val="1E1E1E"/>
                    </a:solidFill>
                    <a:latin typeface="微软雅黑"/>
                    <a:ea typeface="微软雅黑"/>
                  </a:rPr>
                  <a:t>满天星公益</a:t>
                </a:r>
                <a:endParaRPr lang="en-US" altLang="zh-CN" sz="1200" b="1" dirty="0" smtClean="0">
                  <a:solidFill>
                    <a:srgbClr val="1E1E1E"/>
                  </a:solidFill>
                  <a:latin typeface="微软雅黑"/>
                  <a:ea typeface="微软雅黑"/>
                </a:endParaRPr>
              </a:p>
              <a:p>
                <a:pPr algn="ctr"/>
                <a:r>
                  <a:rPr lang="zh-CN" altLang="en-US" sz="1200" b="1" dirty="0" smtClean="0">
                    <a:solidFill>
                      <a:srgbClr val="1E1E1E"/>
                    </a:solidFill>
                    <a:latin typeface="微软雅黑"/>
                    <a:ea typeface="微软雅黑"/>
                  </a:rPr>
                  <a:t>（面向所有）</a:t>
                </a:r>
                <a:endParaRPr lang="zh-CN" altLang="en-US" sz="1200" b="1" dirty="0">
                  <a:solidFill>
                    <a:srgbClr val="1E1E1E"/>
                  </a:solidFill>
                  <a:latin typeface="微软雅黑"/>
                  <a:ea typeface="微软雅黑"/>
                </a:endParaRPr>
              </a:p>
            </p:txBody>
          </p:sp>
        </p:grpSp>
        <p:grpSp>
          <p:nvGrpSpPr>
            <p:cNvPr id="39" name="组合 38"/>
            <p:cNvGrpSpPr/>
            <p:nvPr/>
          </p:nvGrpSpPr>
          <p:grpSpPr>
            <a:xfrm>
              <a:off x="119336" y="5216770"/>
              <a:ext cx="1400342" cy="1410199"/>
              <a:chOff x="345820" y="5216770"/>
              <a:chExt cx="1400342" cy="1410199"/>
            </a:xfrm>
          </p:grpSpPr>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254" y="5216770"/>
                <a:ext cx="957004" cy="957004"/>
              </a:xfrm>
              <a:prstGeom prst="rect">
                <a:avLst/>
              </a:prstGeom>
            </p:spPr>
          </p:pic>
          <p:sp>
            <p:nvSpPr>
              <p:cNvPr id="36" name="文本框 35"/>
              <p:cNvSpPr txBox="1"/>
              <p:nvPr/>
            </p:nvSpPr>
            <p:spPr>
              <a:xfrm>
                <a:off x="345820" y="6165304"/>
                <a:ext cx="1400342" cy="461665"/>
              </a:xfrm>
              <a:prstGeom prst="rect">
                <a:avLst/>
              </a:prstGeom>
              <a:noFill/>
            </p:spPr>
            <p:txBody>
              <a:bodyPr wrap="square" rtlCol="0">
                <a:spAutoFit/>
              </a:bodyPr>
              <a:lstStyle/>
              <a:p>
                <a:pPr algn="ctr"/>
                <a:r>
                  <a:rPr lang="zh-CN" altLang="en-US" sz="1200" b="1" dirty="0" smtClean="0">
                    <a:solidFill>
                      <a:srgbClr val="1E1E1E"/>
                    </a:solidFill>
                    <a:latin typeface="微软雅黑"/>
                    <a:ea typeface="微软雅黑"/>
                  </a:rPr>
                  <a:t>满天星儿童阅读</a:t>
                </a:r>
                <a:endParaRPr lang="en-US" altLang="zh-CN" sz="1200" b="1" dirty="0" smtClean="0">
                  <a:solidFill>
                    <a:srgbClr val="1E1E1E"/>
                  </a:solidFill>
                  <a:latin typeface="微软雅黑"/>
                  <a:ea typeface="微软雅黑"/>
                </a:endParaRPr>
              </a:p>
              <a:p>
                <a:pPr algn="ctr"/>
                <a:r>
                  <a:rPr lang="zh-CN" altLang="en-US" sz="1200" b="1" dirty="0" smtClean="0">
                    <a:solidFill>
                      <a:srgbClr val="1E1E1E"/>
                    </a:solidFill>
                    <a:latin typeface="微软雅黑"/>
                    <a:ea typeface="微软雅黑"/>
                  </a:rPr>
                  <a:t>（面向家长）</a:t>
                </a:r>
                <a:endParaRPr lang="zh-CN" altLang="en-US" sz="1200" b="1" dirty="0">
                  <a:solidFill>
                    <a:srgbClr val="1E1E1E"/>
                  </a:solidFill>
                  <a:latin typeface="微软雅黑"/>
                  <a:ea typeface="微软雅黑"/>
                </a:endParaRPr>
              </a:p>
            </p:txBody>
          </p:sp>
        </p:grpSp>
        <p:grpSp>
          <p:nvGrpSpPr>
            <p:cNvPr id="38" name="组合 37"/>
            <p:cNvGrpSpPr/>
            <p:nvPr/>
          </p:nvGrpSpPr>
          <p:grpSpPr>
            <a:xfrm>
              <a:off x="3141312" y="5102389"/>
              <a:ext cx="1586536" cy="1524580"/>
              <a:chOff x="2925288" y="5102389"/>
              <a:chExt cx="1586536" cy="1524580"/>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6770" y="5102389"/>
                <a:ext cx="1247800" cy="1247800"/>
              </a:xfrm>
              <a:prstGeom prst="rect">
                <a:avLst/>
              </a:prstGeom>
            </p:spPr>
          </p:pic>
          <p:sp>
            <p:nvSpPr>
              <p:cNvPr id="37" name="文本框 36"/>
              <p:cNvSpPr txBox="1"/>
              <p:nvPr/>
            </p:nvSpPr>
            <p:spPr>
              <a:xfrm>
                <a:off x="2925288" y="6165304"/>
                <a:ext cx="1586536" cy="461665"/>
              </a:xfrm>
              <a:prstGeom prst="rect">
                <a:avLst/>
              </a:prstGeom>
              <a:noFill/>
            </p:spPr>
            <p:txBody>
              <a:bodyPr wrap="square" rtlCol="0">
                <a:spAutoFit/>
              </a:bodyPr>
              <a:lstStyle/>
              <a:p>
                <a:pPr algn="ctr"/>
                <a:r>
                  <a:rPr lang="zh-CN" altLang="en-US" sz="1200" b="1" dirty="0">
                    <a:solidFill>
                      <a:srgbClr val="1E1E1E"/>
                    </a:solidFill>
                    <a:latin typeface="微软雅黑"/>
                    <a:ea typeface="微软雅黑"/>
                  </a:rPr>
                  <a:t>满天星教师共享</a:t>
                </a:r>
                <a:r>
                  <a:rPr lang="zh-CN" altLang="en-US" sz="1200" b="1" dirty="0" smtClean="0">
                    <a:solidFill>
                      <a:srgbClr val="1E1E1E"/>
                    </a:solidFill>
                    <a:latin typeface="微软雅黑"/>
                    <a:ea typeface="微软雅黑"/>
                  </a:rPr>
                  <a:t>平台</a:t>
                </a:r>
                <a:endParaRPr lang="en-US" altLang="zh-CN" sz="1200" b="1" dirty="0" smtClean="0">
                  <a:solidFill>
                    <a:srgbClr val="1E1E1E"/>
                  </a:solidFill>
                  <a:latin typeface="微软雅黑"/>
                  <a:ea typeface="微软雅黑"/>
                </a:endParaRPr>
              </a:p>
              <a:p>
                <a:pPr algn="ctr"/>
                <a:r>
                  <a:rPr lang="zh-CN" altLang="en-US" sz="1200" b="1" dirty="0" smtClean="0">
                    <a:solidFill>
                      <a:srgbClr val="1E1E1E"/>
                    </a:solidFill>
                    <a:latin typeface="微软雅黑"/>
                    <a:ea typeface="微软雅黑"/>
                  </a:rPr>
                  <a:t>（面向教师）</a:t>
                </a:r>
                <a:endParaRPr lang="zh-CN" altLang="en-US" sz="1200" b="1" dirty="0">
                  <a:solidFill>
                    <a:srgbClr val="1E1E1E"/>
                  </a:solidFill>
                  <a:latin typeface="微软雅黑"/>
                  <a:ea typeface="微软雅黑"/>
                </a:endParaRPr>
              </a:p>
            </p:txBody>
          </p:sp>
        </p:grpSp>
        <p:sp>
          <p:nvSpPr>
            <p:cNvPr id="41" name="椭圆 40"/>
            <p:cNvSpPr/>
            <p:nvPr/>
          </p:nvSpPr>
          <p:spPr>
            <a:xfrm>
              <a:off x="1636512" y="2895737"/>
              <a:ext cx="1515686" cy="1664390"/>
            </a:xfrm>
            <a:prstGeom prst="ellipse">
              <a:avLst/>
            </a:prstGeom>
            <a:noFill/>
            <a:ln w="57150">
              <a:solidFill>
                <a:srgbClr val="3C4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49" name="直接箭头连接符 48"/>
            <p:cNvCxnSpPr/>
            <p:nvPr/>
          </p:nvCxnSpPr>
          <p:spPr>
            <a:xfrm flipH="1">
              <a:off x="911424" y="4112190"/>
              <a:ext cx="441497" cy="828978"/>
            </a:xfrm>
            <a:prstGeom prst="straightConnector1">
              <a:avLst/>
            </a:prstGeom>
            <a:noFill/>
            <a:ln w="9525" cap="flat" cmpd="sng" algn="ctr">
              <a:solidFill>
                <a:srgbClr val="7F7F7F"/>
              </a:solidFill>
              <a:prstDash val="dash"/>
              <a:tailEnd type="triangle"/>
            </a:ln>
          </p:spPr>
        </p:cxnSp>
        <p:cxnSp>
          <p:nvCxnSpPr>
            <p:cNvPr id="51" name="直接箭头连接符 50"/>
            <p:cNvCxnSpPr/>
            <p:nvPr/>
          </p:nvCxnSpPr>
          <p:spPr>
            <a:xfrm>
              <a:off x="1739067" y="6483279"/>
              <a:ext cx="1465425" cy="0"/>
            </a:xfrm>
            <a:prstGeom prst="straightConnector1">
              <a:avLst/>
            </a:prstGeom>
            <a:noFill/>
            <a:ln w="9525" cap="flat" cmpd="sng" algn="ctr">
              <a:solidFill>
                <a:srgbClr val="7F7F7F"/>
              </a:solidFill>
              <a:prstDash val="dash"/>
              <a:tailEnd type="triangle"/>
            </a:ln>
          </p:spPr>
        </p:cxnSp>
        <p:cxnSp>
          <p:nvCxnSpPr>
            <p:cNvPr id="53" name="直接箭头连接符 52"/>
            <p:cNvCxnSpPr/>
            <p:nvPr/>
          </p:nvCxnSpPr>
          <p:spPr>
            <a:xfrm flipH="1" flipV="1">
              <a:off x="3430419" y="4149080"/>
              <a:ext cx="505341" cy="828977"/>
            </a:xfrm>
            <a:prstGeom prst="straightConnector1">
              <a:avLst/>
            </a:prstGeom>
            <a:noFill/>
            <a:ln w="9525" cap="flat" cmpd="sng" algn="ctr">
              <a:solidFill>
                <a:srgbClr val="7F7F7F"/>
              </a:solidFill>
              <a:prstDash val="dash"/>
              <a:tailEnd type="triangle"/>
            </a:ln>
          </p:spPr>
        </p:cxnSp>
        <p:cxnSp>
          <p:nvCxnSpPr>
            <p:cNvPr id="56" name="直接箭头连接符 55"/>
            <p:cNvCxnSpPr/>
            <p:nvPr/>
          </p:nvCxnSpPr>
          <p:spPr>
            <a:xfrm flipV="1">
              <a:off x="1088856" y="4215545"/>
              <a:ext cx="399875" cy="725623"/>
            </a:xfrm>
            <a:prstGeom prst="straightConnector1">
              <a:avLst/>
            </a:prstGeom>
            <a:noFill/>
            <a:ln w="9525" cap="flat" cmpd="sng" algn="ctr">
              <a:solidFill>
                <a:srgbClr val="7F7F7F"/>
              </a:solidFill>
              <a:prstDash val="dash"/>
              <a:tailEnd type="triangle"/>
            </a:ln>
          </p:spPr>
        </p:cxnSp>
        <p:cxnSp>
          <p:nvCxnSpPr>
            <p:cNvPr id="58" name="直接箭头连接符 57"/>
            <p:cNvCxnSpPr/>
            <p:nvPr/>
          </p:nvCxnSpPr>
          <p:spPr>
            <a:xfrm flipH="1">
              <a:off x="1703512" y="6707121"/>
              <a:ext cx="1440160" cy="0"/>
            </a:xfrm>
            <a:prstGeom prst="straightConnector1">
              <a:avLst/>
            </a:prstGeom>
            <a:noFill/>
            <a:ln w="9525" cap="flat" cmpd="sng" algn="ctr">
              <a:solidFill>
                <a:srgbClr val="7F7F7F"/>
              </a:solidFill>
              <a:prstDash val="dash"/>
              <a:tailEnd type="triangle"/>
            </a:ln>
          </p:spPr>
        </p:cxnSp>
        <p:cxnSp>
          <p:nvCxnSpPr>
            <p:cNvPr id="61" name="直接箭头连接符 60"/>
            <p:cNvCxnSpPr/>
            <p:nvPr/>
          </p:nvCxnSpPr>
          <p:spPr>
            <a:xfrm>
              <a:off x="3382221" y="4355042"/>
              <a:ext cx="368015" cy="670153"/>
            </a:xfrm>
            <a:prstGeom prst="straightConnector1">
              <a:avLst/>
            </a:prstGeom>
            <a:noFill/>
            <a:ln w="9525" cap="flat" cmpd="sng" algn="ctr">
              <a:solidFill>
                <a:srgbClr val="7F7F7F"/>
              </a:solidFill>
              <a:prstDash val="dash"/>
              <a:tailEnd type="triangle"/>
            </a:ln>
          </p:spPr>
        </p:cxnSp>
        <p:sp>
          <p:nvSpPr>
            <p:cNvPr id="63" name="文本框 62"/>
            <p:cNvSpPr txBox="1"/>
            <p:nvPr/>
          </p:nvSpPr>
          <p:spPr>
            <a:xfrm>
              <a:off x="-3676674" y="5476908"/>
              <a:ext cx="2025399" cy="351397"/>
            </a:xfrm>
            <a:prstGeom prst="rect">
              <a:avLst/>
            </a:prstGeom>
            <a:noFill/>
          </p:spPr>
          <p:txBody>
            <a:bodyPr wrap="square" rtlCol="0">
              <a:spAutoFit/>
            </a:bodyPr>
            <a:lstStyle/>
            <a:p>
              <a:pPr marL="228600" indent="-228600">
                <a:buFontTx/>
                <a:buAutoNum type="arabicPeriod"/>
              </a:pPr>
              <a:endParaRPr lang="zh-CN" altLang="en-US" sz="1100" dirty="0">
                <a:solidFill>
                  <a:srgbClr val="1E1E1E"/>
                </a:solidFill>
                <a:latin typeface="微软雅黑"/>
                <a:ea typeface="微软雅黑"/>
              </a:endParaRPr>
            </a:p>
          </p:txBody>
        </p:sp>
      </p:grpSp>
      <p:pic>
        <p:nvPicPr>
          <p:cNvPr id="42" name="图片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504" y="1295596"/>
            <a:ext cx="1297636" cy="1297636"/>
          </a:xfrm>
          <a:prstGeom prst="rect">
            <a:avLst/>
          </a:prstGeom>
        </p:spPr>
      </p:pic>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62" y="2825351"/>
            <a:ext cx="1297636" cy="1297636"/>
          </a:xfrm>
          <a:prstGeom prst="rect">
            <a:avLst/>
          </a:prstGeom>
        </p:spPr>
      </p:pic>
      <p:sp>
        <p:nvSpPr>
          <p:cNvPr id="46" name="矩形 45"/>
          <p:cNvSpPr/>
          <p:nvPr/>
        </p:nvSpPr>
        <p:spPr>
          <a:xfrm>
            <a:off x="7275763" y="2950212"/>
            <a:ext cx="919514" cy="816918"/>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sz="1600" b="1" kern="0" dirty="0" smtClean="0">
                <a:solidFill>
                  <a:srgbClr val="FFFFFF"/>
                </a:solidFill>
                <a:latin typeface="微软雅黑"/>
                <a:ea typeface="微软雅黑"/>
                <a:cs typeface="Arial" charset="0"/>
              </a:rPr>
              <a:t>梳理现有公众号</a:t>
            </a:r>
            <a:endParaRPr lang="zh-CN" altLang="en-US" sz="1600" b="1" kern="0" dirty="0">
              <a:solidFill>
                <a:srgbClr val="FFFFFF"/>
              </a:solidFill>
              <a:latin typeface="微软雅黑"/>
              <a:ea typeface="微软雅黑"/>
              <a:cs typeface="Arial" charset="0"/>
            </a:endParaRPr>
          </a:p>
        </p:txBody>
      </p:sp>
      <p:sp>
        <p:nvSpPr>
          <p:cNvPr id="47" name="矩形 46"/>
          <p:cNvSpPr/>
          <p:nvPr/>
        </p:nvSpPr>
        <p:spPr>
          <a:xfrm>
            <a:off x="8288402" y="2953790"/>
            <a:ext cx="3644573" cy="816917"/>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48" name="矩形 47"/>
          <p:cNvSpPr/>
          <p:nvPr/>
        </p:nvSpPr>
        <p:spPr>
          <a:xfrm>
            <a:off x="8336711" y="2977337"/>
            <a:ext cx="3611016" cy="790409"/>
          </a:xfrm>
          <a:prstGeom prst="rect">
            <a:avLst/>
          </a:prstGeom>
        </p:spPr>
        <p:txBody>
          <a:bodyPr wrap="square">
            <a:spAutoFit/>
          </a:bodyPr>
          <a:lstStyle/>
          <a:p>
            <a:pPr marL="171450" indent="-171450">
              <a:lnSpc>
                <a:spcPct val="126000"/>
              </a:lnSpc>
              <a:buFont typeface="Arial" pitchFamily="34" charset="0"/>
              <a:buChar char="•"/>
            </a:pPr>
            <a:r>
              <a:rPr lang="zh-CN" altLang="en-US" sz="1200" kern="0" dirty="0">
                <a:latin typeface="微软雅黑"/>
                <a:ea typeface="微软雅黑"/>
              </a:rPr>
              <a:t>厘清公众号之间的关系，确立各自的宣传重点与计划</a:t>
            </a:r>
            <a:endParaRPr lang="en-US" altLang="zh-CN" sz="1200" kern="0" dirty="0">
              <a:latin typeface="微软雅黑"/>
              <a:ea typeface="微软雅黑"/>
            </a:endParaRPr>
          </a:p>
          <a:p>
            <a:pPr marL="171450" indent="-171450">
              <a:lnSpc>
                <a:spcPct val="126000"/>
              </a:lnSpc>
              <a:buFont typeface="Arial" pitchFamily="34" charset="0"/>
              <a:buChar char="•"/>
            </a:pPr>
            <a:r>
              <a:rPr lang="zh-CN" altLang="en-US" sz="1200" kern="0" dirty="0">
                <a:latin typeface="微软雅黑"/>
                <a:ea typeface="微软雅黑"/>
              </a:rPr>
              <a:t>替换为具有代表性的</a:t>
            </a:r>
            <a:r>
              <a:rPr lang="en-US" altLang="zh-CN" sz="1200" kern="0" dirty="0">
                <a:latin typeface="微软雅黑"/>
                <a:ea typeface="微软雅黑"/>
              </a:rPr>
              <a:t>LOGO</a:t>
            </a:r>
            <a:r>
              <a:rPr lang="zh-CN" altLang="en-US" sz="1200" kern="0" dirty="0">
                <a:latin typeface="微软雅黑"/>
                <a:ea typeface="微软雅黑"/>
              </a:rPr>
              <a:t>标识</a:t>
            </a:r>
          </a:p>
        </p:txBody>
      </p:sp>
      <p:sp>
        <p:nvSpPr>
          <p:cNvPr id="79" name="矩形 78"/>
          <p:cNvSpPr/>
          <p:nvPr/>
        </p:nvSpPr>
        <p:spPr>
          <a:xfrm>
            <a:off x="492559" y="4281800"/>
            <a:ext cx="2451677" cy="682530"/>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sz="1600" b="1" kern="0" dirty="0" smtClean="0">
                <a:solidFill>
                  <a:srgbClr val="FFFFFF"/>
                </a:solidFill>
                <a:latin typeface="微软雅黑"/>
                <a:ea typeface="微软雅黑"/>
                <a:cs typeface="Arial" charset="0"/>
              </a:rPr>
              <a:t>品牌核心信息漏出</a:t>
            </a:r>
            <a:endParaRPr lang="zh-CN" altLang="en-US" sz="1600" b="1" kern="0" dirty="0">
              <a:solidFill>
                <a:srgbClr val="FFFFFF"/>
              </a:solidFill>
              <a:latin typeface="微软雅黑"/>
              <a:ea typeface="微软雅黑"/>
              <a:cs typeface="Arial" charset="0"/>
            </a:endParaRPr>
          </a:p>
        </p:txBody>
      </p:sp>
      <p:sp>
        <p:nvSpPr>
          <p:cNvPr id="80" name="矩形 79"/>
          <p:cNvSpPr/>
          <p:nvPr/>
        </p:nvSpPr>
        <p:spPr>
          <a:xfrm>
            <a:off x="553948" y="5078991"/>
            <a:ext cx="2260953" cy="790409"/>
          </a:xfrm>
          <a:prstGeom prst="rect">
            <a:avLst/>
          </a:prstGeom>
        </p:spPr>
        <p:txBody>
          <a:bodyPr wrap="square">
            <a:spAutoFit/>
          </a:bodyPr>
          <a:lstStyle/>
          <a:p>
            <a:pPr marL="171450" indent="-171450">
              <a:lnSpc>
                <a:spcPct val="126000"/>
              </a:lnSpc>
              <a:buFont typeface="Arial" pitchFamily="34" charset="0"/>
              <a:buChar char="•"/>
            </a:pPr>
            <a:r>
              <a:rPr lang="zh-CN" altLang="en-US" sz="1200" kern="0" dirty="0" smtClean="0">
                <a:latin typeface="微软雅黑"/>
                <a:ea typeface="微软雅黑"/>
              </a:rPr>
              <a:t>维持现有信息更新</a:t>
            </a:r>
            <a:endParaRPr lang="en-US" altLang="zh-CN" sz="1200" kern="0" dirty="0" smtClean="0">
              <a:latin typeface="微软雅黑"/>
              <a:ea typeface="微软雅黑"/>
            </a:endParaRPr>
          </a:p>
          <a:p>
            <a:pPr marL="171450" indent="-171450">
              <a:lnSpc>
                <a:spcPct val="126000"/>
              </a:lnSpc>
              <a:buFont typeface="Arial" pitchFamily="34" charset="0"/>
              <a:buChar char="•"/>
            </a:pPr>
            <a:r>
              <a:rPr lang="zh-CN" altLang="en-US" sz="1200" kern="0" dirty="0">
                <a:solidFill>
                  <a:srgbClr val="1E1E1E"/>
                </a:solidFill>
                <a:latin typeface="微软雅黑"/>
                <a:ea typeface="微软雅黑"/>
              </a:rPr>
              <a:t>添加“机构</a:t>
            </a:r>
            <a:r>
              <a:rPr lang="en-US" altLang="zh-CN" sz="1200" kern="0" dirty="0">
                <a:solidFill>
                  <a:srgbClr val="1E1E1E"/>
                </a:solidFill>
                <a:latin typeface="微软雅黑"/>
                <a:ea typeface="微软雅黑"/>
              </a:rPr>
              <a:t>MVV</a:t>
            </a:r>
            <a:r>
              <a:rPr lang="zh-CN" altLang="en-US" sz="1200" kern="0" dirty="0">
                <a:solidFill>
                  <a:srgbClr val="1E1E1E"/>
                </a:solidFill>
                <a:latin typeface="微软雅黑"/>
                <a:ea typeface="微软雅黑"/>
              </a:rPr>
              <a:t>、品牌故事”等</a:t>
            </a:r>
            <a:r>
              <a:rPr lang="zh-CN" altLang="en-US" sz="1200" kern="0" dirty="0" smtClean="0">
                <a:solidFill>
                  <a:srgbClr val="1E1E1E"/>
                </a:solidFill>
                <a:latin typeface="微软雅黑"/>
                <a:ea typeface="微软雅黑"/>
              </a:rPr>
              <a:t>内容在重点位置</a:t>
            </a:r>
            <a:r>
              <a:rPr lang="zh-CN" altLang="en-US" sz="1200" kern="0" dirty="0" smtClean="0">
                <a:solidFill>
                  <a:srgbClr val="1E1E1E"/>
                </a:solidFill>
                <a:latin typeface="微软雅黑"/>
                <a:ea typeface="微软雅黑"/>
              </a:rPr>
              <a:t>展现</a:t>
            </a:r>
            <a:endParaRPr lang="en-US" altLang="zh-CN" sz="1200" kern="0" dirty="0" smtClean="0">
              <a:solidFill>
                <a:srgbClr val="1E1E1E"/>
              </a:solidFill>
              <a:latin typeface="微软雅黑"/>
              <a:ea typeface="微软雅黑"/>
            </a:endParaRPr>
          </a:p>
        </p:txBody>
      </p:sp>
      <p:sp>
        <p:nvSpPr>
          <p:cNvPr id="81" name="矩形 80"/>
          <p:cNvSpPr/>
          <p:nvPr/>
        </p:nvSpPr>
        <p:spPr>
          <a:xfrm>
            <a:off x="8340778" y="3842603"/>
            <a:ext cx="3587870" cy="1685509"/>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82" name="等腰三角形 81"/>
          <p:cNvSpPr/>
          <p:nvPr/>
        </p:nvSpPr>
        <p:spPr>
          <a:xfrm flipV="1">
            <a:off x="429524" y="4079560"/>
            <a:ext cx="2509800" cy="121755"/>
          </a:xfrm>
          <a:prstGeom prst="triangle">
            <a:avLst>
              <a:gd name="adj" fmla="val 50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3" name="矩形 82"/>
          <p:cNvSpPr/>
          <p:nvPr/>
        </p:nvSpPr>
        <p:spPr>
          <a:xfrm>
            <a:off x="7275763" y="5705187"/>
            <a:ext cx="946689" cy="702596"/>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sz="1600" b="1" kern="0" dirty="0" smtClean="0">
                <a:solidFill>
                  <a:srgbClr val="FFFFFF"/>
                </a:solidFill>
                <a:latin typeface="微软雅黑"/>
                <a:ea typeface="微软雅黑"/>
                <a:cs typeface="Arial" charset="0"/>
              </a:rPr>
              <a:t>提高站外引入</a:t>
            </a:r>
            <a:endParaRPr lang="en-US" altLang="zh-CN" sz="1600" b="1" kern="0" dirty="0" smtClean="0">
              <a:solidFill>
                <a:srgbClr val="FFFFFF"/>
              </a:solidFill>
              <a:latin typeface="微软雅黑"/>
              <a:ea typeface="微软雅黑"/>
              <a:cs typeface="Arial" charset="0"/>
            </a:endParaRPr>
          </a:p>
        </p:txBody>
      </p:sp>
      <p:sp>
        <p:nvSpPr>
          <p:cNvPr id="84" name="矩形 83"/>
          <p:cNvSpPr/>
          <p:nvPr/>
        </p:nvSpPr>
        <p:spPr>
          <a:xfrm>
            <a:off x="8332384" y="5678732"/>
            <a:ext cx="3596264" cy="702596"/>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85" name="矩形 84"/>
          <p:cNvSpPr/>
          <p:nvPr/>
        </p:nvSpPr>
        <p:spPr>
          <a:xfrm>
            <a:off x="8485212" y="5775137"/>
            <a:ext cx="3515444" cy="557717"/>
          </a:xfrm>
          <a:prstGeom prst="rect">
            <a:avLst/>
          </a:prstGeom>
        </p:spPr>
        <p:txBody>
          <a:bodyPr wrap="square">
            <a:spAutoFit/>
          </a:bodyPr>
          <a:lstStyle/>
          <a:p>
            <a:pPr marL="171450" indent="-171450">
              <a:lnSpc>
                <a:spcPct val="126000"/>
              </a:lnSpc>
              <a:buFont typeface="Arial" pitchFamily="34" charset="0"/>
              <a:buChar char="•"/>
            </a:pPr>
            <a:r>
              <a:rPr lang="en-US" altLang="zh-CN" sz="1200" kern="0" dirty="0" smtClean="0">
                <a:latin typeface="微软雅黑"/>
                <a:ea typeface="微软雅黑"/>
              </a:rPr>
              <a:t>·</a:t>
            </a:r>
            <a:r>
              <a:rPr lang="zh-CN" altLang="en-US" sz="1200" kern="0" dirty="0" smtClean="0">
                <a:latin typeface="微软雅黑"/>
                <a:ea typeface="微软雅黑"/>
              </a:rPr>
              <a:t>在</a:t>
            </a:r>
            <a:r>
              <a:rPr lang="zh-CN" altLang="en-US" sz="1200" kern="0" dirty="0">
                <a:latin typeface="微软雅黑"/>
                <a:ea typeface="微软雅黑"/>
              </a:rPr>
              <a:t>其他宣传平台（官网、社群、其他自媒体等）增加微信平台曝光的机会</a:t>
            </a:r>
          </a:p>
        </p:txBody>
      </p:sp>
    </p:spTree>
    <p:extLst>
      <p:ext uri="{BB962C8B-B14F-4D97-AF65-F5344CB8AC3E}">
        <p14:creationId xmlns:p14="http://schemas.microsoft.com/office/powerpoint/2010/main" val="322762199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r>
              <a:rPr lang="zh-CN" altLang="en-US" sz="2400" b="1" dirty="0" smtClean="0"/>
              <a:t>口碑渠道</a:t>
            </a:r>
            <a:r>
              <a:rPr lang="zh-CN" altLang="en-US" sz="2400" b="1" dirty="0"/>
              <a:t>：</a:t>
            </a:r>
            <a:r>
              <a:rPr lang="zh-CN" altLang="en-US" sz="2400" b="1" dirty="0" smtClean="0"/>
              <a:t>扩大口碑传播的人群规模，提高口碑传播的实际转化</a:t>
            </a:r>
            <a:r>
              <a:rPr lang="zh-CN" altLang="en-US" sz="2400" b="1" dirty="0" smtClean="0"/>
              <a:t>效果。</a:t>
            </a:r>
            <a:endParaRPr lang="zh-CN" altLang="en-US" sz="2400" b="1" dirty="0"/>
          </a:p>
        </p:txBody>
      </p:sp>
      <p:sp>
        <p:nvSpPr>
          <p:cNvPr id="31" name="矩形 30"/>
          <p:cNvSpPr/>
          <p:nvPr/>
        </p:nvSpPr>
        <p:spPr>
          <a:xfrm>
            <a:off x="119336" y="1134807"/>
            <a:ext cx="11953328" cy="1574113"/>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36" name="矩形 35"/>
          <p:cNvSpPr/>
          <p:nvPr/>
        </p:nvSpPr>
        <p:spPr>
          <a:xfrm>
            <a:off x="1487488" y="1229365"/>
            <a:ext cx="432048" cy="1384995"/>
          </a:xfrm>
          <a:prstGeom prst="rect">
            <a:avLst/>
          </a:prstGeom>
          <a:solidFill>
            <a:srgbClr val="4B4F9B"/>
          </a:solidFill>
        </p:spPr>
        <p:txBody>
          <a:bodyPr wrap="square">
            <a:spAutoFit/>
          </a:bodyPr>
          <a:lstStyle/>
          <a:p>
            <a:pPr algn="ctr"/>
            <a:r>
              <a:rPr lang="zh-CN" altLang="en-US" sz="1400" dirty="0" smtClean="0">
                <a:solidFill>
                  <a:srgbClr val="FFFFFF"/>
                </a:solidFill>
                <a:latin typeface="微软雅黑"/>
                <a:ea typeface="微软雅黑"/>
              </a:rPr>
              <a:t>渠道特征分析</a:t>
            </a:r>
            <a:endParaRPr lang="zh-CN" altLang="en-US" sz="1400" dirty="0">
              <a:solidFill>
                <a:srgbClr val="FFFFFF"/>
              </a:solidFill>
              <a:latin typeface="微软雅黑"/>
              <a:ea typeface="微软雅黑"/>
            </a:endParaRPr>
          </a:p>
        </p:txBody>
      </p:sp>
      <p:sp>
        <p:nvSpPr>
          <p:cNvPr id="38" name="矩形 37"/>
          <p:cNvSpPr/>
          <p:nvPr/>
        </p:nvSpPr>
        <p:spPr>
          <a:xfrm>
            <a:off x="119336" y="2825351"/>
            <a:ext cx="11953328" cy="3844009"/>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60" name="文本框 59"/>
          <p:cNvSpPr txBox="1"/>
          <p:nvPr/>
        </p:nvSpPr>
        <p:spPr>
          <a:xfrm>
            <a:off x="1962737" y="1202455"/>
            <a:ext cx="10100538" cy="1384995"/>
          </a:xfrm>
          <a:prstGeom prst="rect">
            <a:avLst/>
          </a:prstGeom>
          <a:noFill/>
        </p:spPr>
        <p:txBody>
          <a:bodyPr wrap="square" rtlCol="0">
            <a:spAutoFit/>
          </a:bodyPr>
          <a:lstStyle/>
          <a:p>
            <a:pPr marL="285750" indent="-285750">
              <a:lnSpc>
                <a:spcPct val="150000"/>
              </a:lnSpc>
              <a:buSzPct val="60000"/>
              <a:buFont typeface="Wingdings" panose="05000000000000000000" pitchFamily="2" charset="2"/>
              <a:buChar char="l"/>
            </a:pPr>
            <a:r>
              <a:rPr lang="zh-CN" altLang="en-US" sz="1400" dirty="0">
                <a:solidFill>
                  <a:srgbClr val="1E1E1E"/>
                </a:solidFill>
                <a:latin typeface="微软雅黑"/>
                <a:ea typeface="微软雅黑"/>
              </a:rPr>
              <a:t>用户</a:t>
            </a:r>
            <a:r>
              <a:rPr lang="zh-CN" altLang="en-US" sz="1400" dirty="0" smtClean="0">
                <a:solidFill>
                  <a:srgbClr val="1E1E1E"/>
                </a:solidFill>
                <a:latin typeface="微软雅黑"/>
                <a:ea typeface="微软雅黑"/>
              </a:rPr>
              <a:t>特征：谈论者成为在口碑渠道进行品牌宣传的重要起点，“服务</a:t>
            </a:r>
            <a:r>
              <a:rPr lang="en-US" altLang="zh-CN" sz="1400" dirty="0" smtClean="0">
                <a:solidFill>
                  <a:srgbClr val="1E1E1E"/>
                </a:solidFill>
                <a:latin typeface="微软雅黑"/>
                <a:ea typeface="微软雅黑"/>
              </a:rPr>
              <a:t>-</a:t>
            </a:r>
            <a:r>
              <a:rPr lang="zh-CN" altLang="en-US" sz="1400" dirty="0" smtClean="0">
                <a:solidFill>
                  <a:srgbClr val="1E1E1E"/>
                </a:solidFill>
                <a:latin typeface="微软雅黑"/>
                <a:ea typeface="微软雅黑"/>
              </a:rPr>
              <a:t>谈论者</a:t>
            </a:r>
            <a:r>
              <a:rPr lang="en-US" altLang="zh-CN" sz="1400" dirty="0" smtClean="0">
                <a:solidFill>
                  <a:srgbClr val="1E1E1E"/>
                </a:solidFill>
                <a:latin typeface="微软雅黑"/>
                <a:ea typeface="微软雅黑"/>
              </a:rPr>
              <a:t>-</a:t>
            </a:r>
            <a:r>
              <a:rPr lang="zh-CN" altLang="en-US" sz="1400" dirty="0" smtClean="0">
                <a:solidFill>
                  <a:srgbClr val="1E1E1E"/>
                </a:solidFill>
                <a:latin typeface="微软雅黑"/>
                <a:ea typeface="微软雅黑"/>
              </a:rPr>
              <a:t>朋友圈”构成口碑传播的价值链与信任链</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内容特征：通过谈论者的自身经历和体验，传播更具真实感、体验感与说服力的内容</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a:solidFill>
                  <a:srgbClr val="1E1E1E"/>
                </a:solidFill>
                <a:latin typeface="微软雅黑"/>
                <a:ea typeface="微软雅黑"/>
              </a:rPr>
              <a:t>传播特征</a:t>
            </a:r>
            <a:r>
              <a:rPr lang="zh-CN" altLang="en-US" sz="1400" dirty="0" smtClean="0">
                <a:solidFill>
                  <a:srgbClr val="1E1E1E"/>
                </a:solidFill>
                <a:latin typeface="微软雅黑"/>
                <a:ea typeface="微软雅黑"/>
              </a:rPr>
              <a:t>：基于谈论者和其朋友</a:t>
            </a:r>
            <a:r>
              <a:rPr lang="zh-CN" altLang="en-US" sz="1400" dirty="0">
                <a:solidFill>
                  <a:srgbClr val="1E1E1E"/>
                </a:solidFill>
                <a:latin typeface="微软雅黑"/>
                <a:ea typeface="微软雅黑"/>
              </a:rPr>
              <a:t>圈之间的</a:t>
            </a:r>
            <a:r>
              <a:rPr lang="zh-CN" altLang="en-US" sz="1400" dirty="0" smtClean="0">
                <a:solidFill>
                  <a:srgbClr val="1E1E1E"/>
                </a:solidFill>
                <a:latin typeface="微软雅黑"/>
                <a:ea typeface="微软雅黑"/>
              </a:rPr>
              <a:t>信任链进行传播，关键在于以服务向用户传递价值，触动用户二次传播</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要       求：进入目标者信任链较为困难</a:t>
            </a:r>
            <a:endParaRPr lang="zh-CN" altLang="en-US" sz="1400" dirty="0">
              <a:solidFill>
                <a:srgbClr val="1E1E1E"/>
              </a:solidFill>
              <a:latin typeface="微软雅黑"/>
              <a:ea typeface="微软雅黑"/>
            </a:endParaRPr>
          </a:p>
        </p:txBody>
      </p:sp>
      <p:pic>
        <p:nvPicPr>
          <p:cNvPr id="65" name="图片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820" y="1467504"/>
            <a:ext cx="507060" cy="507060"/>
          </a:xfrm>
          <a:prstGeom prst="rect">
            <a:avLst/>
          </a:prstGeom>
        </p:spPr>
      </p:pic>
      <p:pic>
        <p:nvPicPr>
          <p:cNvPr id="66" name="图片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373" y="1268178"/>
            <a:ext cx="753666" cy="61200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869" y="2024135"/>
            <a:ext cx="524568" cy="446441"/>
          </a:xfrm>
          <a:prstGeom prst="rect">
            <a:avLst/>
          </a:prstGeom>
        </p:spPr>
      </p:pic>
      <p:sp>
        <p:nvSpPr>
          <p:cNvPr id="76" name="等腰三角形 75"/>
          <p:cNvSpPr/>
          <p:nvPr/>
        </p:nvSpPr>
        <p:spPr>
          <a:xfrm rot="16200000" flipV="1">
            <a:off x="2843859" y="4592909"/>
            <a:ext cx="3457686" cy="121755"/>
          </a:xfrm>
          <a:prstGeom prst="triangle">
            <a:avLst>
              <a:gd name="adj" fmla="val 50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8" name="矩形 77"/>
          <p:cNvSpPr/>
          <p:nvPr/>
        </p:nvSpPr>
        <p:spPr>
          <a:xfrm>
            <a:off x="4845299" y="2892292"/>
            <a:ext cx="1642191" cy="1429289"/>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扩大口碑传播的</a:t>
            </a:r>
            <a:r>
              <a:rPr lang="zh-CN" altLang="en-US" b="1" kern="0" dirty="0">
                <a:solidFill>
                  <a:srgbClr val="FFFFFF"/>
                </a:solidFill>
                <a:latin typeface="微软雅黑"/>
                <a:ea typeface="微软雅黑"/>
                <a:cs typeface="Arial" charset="0"/>
              </a:rPr>
              <a:t>人群规模</a:t>
            </a:r>
          </a:p>
        </p:txBody>
      </p:sp>
      <p:sp>
        <p:nvSpPr>
          <p:cNvPr id="79" name="矩形 78"/>
          <p:cNvSpPr/>
          <p:nvPr/>
        </p:nvSpPr>
        <p:spPr>
          <a:xfrm>
            <a:off x="6540083" y="2891164"/>
            <a:ext cx="5388566" cy="1430418"/>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82" name="矩形 81"/>
          <p:cNvSpPr/>
          <p:nvPr/>
        </p:nvSpPr>
        <p:spPr>
          <a:xfrm>
            <a:off x="4845299" y="4459717"/>
            <a:ext cx="1642191" cy="1982336"/>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寻找激发口碑传播的话题</a:t>
            </a:r>
            <a:endParaRPr lang="zh-CN" altLang="en-US" b="1" kern="0" dirty="0">
              <a:solidFill>
                <a:srgbClr val="FFFFFF"/>
              </a:solidFill>
              <a:latin typeface="微软雅黑"/>
              <a:ea typeface="微软雅黑"/>
              <a:cs typeface="Arial" charset="0"/>
            </a:endParaRPr>
          </a:p>
        </p:txBody>
      </p:sp>
      <p:sp>
        <p:nvSpPr>
          <p:cNvPr id="83" name="矩形 82"/>
          <p:cNvSpPr/>
          <p:nvPr/>
        </p:nvSpPr>
        <p:spPr>
          <a:xfrm>
            <a:off x="6540083" y="4459716"/>
            <a:ext cx="5388566" cy="1936604"/>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86" name="矩形 85"/>
          <p:cNvSpPr/>
          <p:nvPr/>
        </p:nvSpPr>
        <p:spPr>
          <a:xfrm>
            <a:off x="6591673" y="2816142"/>
            <a:ext cx="5388566" cy="1477328"/>
          </a:xfrm>
          <a:prstGeom prst="rect">
            <a:avLst/>
          </a:prstGeom>
        </p:spPr>
        <p:txBody>
          <a:bodyPr wrap="square">
            <a:spAutoFit/>
          </a:bodyPr>
          <a:lstStyle/>
          <a:p>
            <a:pPr marL="285750" indent="-285750" fontAlgn="auto">
              <a:lnSpc>
                <a:spcPct val="150000"/>
              </a:lnSpc>
              <a:spcBef>
                <a:spcPts val="0"/>
              </a:spcBef>
              <a:spcAft>
                <a:spcPts val="0"/>
              </a:spcAft>
              <a:buFont typeface="Arial" pitchFamily="34" charset="0"/>
              <a:buChar char="•"/>
              <a:defRPr/>
            </a:pPr>
            <a:r>
              <a:rPr lang="zh-CN" altLang="en-US" sz="1200" kern="0" dirty="0" smtClean="0">
                <a:solidFill>
                  <a:srgbClr val="1E1E1E"/>
                </a:solidFill>
                <a:latin typeface="微软雅黑"/>
                <a:ea typeface="微软雅黑"/>
              </a:rPr>
              <a:t>利益</a:t>
            </a:r>
            <a:r>
              <a:rPr lang="zh-CN" altLang="en-US" sz="1200" kern="0" dirty="0">
                <a:solidFill>
                  <a:srgbClr val="1E1E1E"/>
                </a:solidFill>
                <a:latin typeface="微软雅黑"/>
                <a:ea typeface="微软雅黑"/>
              </a:rPr>
              <a:t>相关</a:t>
            </a:r>
            <a:r>
              <a:rPr lang="zh-CN" altLang="en-US" sz="1200" kern="0" dirty="0" smtClean="0">
                <a:solidFill>
                  <a:srgbClr val="1E1E1E"/>
                </a:solidFill>
                <a:latin typeface="微软雅黑"/>
                <a:ea typeface="微软雅黑"/>
              </a:rPr>
              <a:t>方是满天星</a:t>
            </a:r>
            <a:r>
              <a:rPr lang="zh-CN" altLang="en-US" sz="1200" kern="0" dirty="0">
                <a:solidFill>
                  <a:srgbClr val="1E1E1E"/>
                </a:solidFill>
                <a:latin typeface="微软雅黑"/>
                <a:ea typeface="微软雅黑"/>
              </a:rPr>
              <a:t>口碑</a:t>
            </a:r>
            <a:r>
              <a:rPr lang="zh-CN" altLang="en-US" sz="1200" kern="0" dirty="0" smtClean="0">
                <a:solidFill>
                  <a:srgbClr val="1E1E1E"/>
                </a:solidFill>
                <a:latin typeface="微软雅黑"/>
                <a:ea typeface="微软雅黑"/>
              </a:rPr>
              <a:t>的最好的</a:t>
            </a:r>
            <a:r>
              <a:rPr lang="zh-CN" altLang="en-US" sz="1200" b="1" kern="0" dirty="0" smtClean="0">
                <a:solidFill>
                  <a:srgbClr val="C00000"/>
                </a:solidFill>
                <a:latin typeface="微软雅黑"/>
                <a:ea typeface="微软雅黑"/>
              </a:rPr>
              <a:t>传播者</a:t>
            </a:r>
            <a:r>
              <a:rPr lang="zh-CN" altLang="en-US" sz="1200" kern="0" dirty="0" smtClean="0">
                <a:solidFill>
                  <a:srgbClr val="1E1E1E"/>
                </a:solidFill>
                <a:latin typeface="微软雅黑"/>
                <a:ea typeface="微软雅黑"/>
              </a:rPr>
              <a:t>，</a:t>
            </a:r>
            <a:r>
              <a:rPr lang="zh-CN" altLang="en-US" sz="1200" b="1" kern="0" dirty="0" smtClean="0">
                <a:solidFill>
                  <a:srgbClr val="C00000"/>
                </a:solidFill>
                <a:latin typeface="微软雅黑"/>
                <a:ea typeface="微软雅黑"/>
              </a:rPr>
              <a:t>内部员工、志愿者、实习生以及外部的捐赠方、合作方与受益方</a:t>
            </a:r>
            <a:r>
              <a:rPr lang="zh-CN" altLang="en-US" sz="1200" kern="0" dirty="0" smtClean="0">
                <a:solidFill>
                  <a:srgbClr val="1E1E1E"/>
                </a:solidFill>
                <a:latin typeface="微软雅黑"/>
                <a:ea typeface="微软雅黑"/>
              </a:rPr>
              <a:t>等各类利益方建立起的口碑均不容忽视</a:t>
            </a:r>
            <a:endParaRPr lang="en-US" altLang="zh-CN" sz="1200" kern="0" dirty="0" smtClean="0">
              <a:solidFill>
                <a:srgbClr val="1E1E1E"/>
              </a:solidFill>
              <a:latin typeface="微软雅黑"/>
              <a:ea typeface="微软雅黑"/>
            </a:endParaRPr>
          </a:p>
          <a:p>
            <a:pPr marL="285750" indent="-285750" fontAlgn="auto">
              <a:lnSpc>
                <a:spcPct val="150000"/>
              </a:lnSpc>
              <a:spcBef>
                <a:spcPts val="0"/>
              </a:spcBef>
              <a:spcAft>
                <a:spcPts val="0"/>
              </a:spcAft>
              <a:buFont typeface="Arial" pitchFamily="34" charset="0"/>
              <a:buChar char="•"/>
              <a:defRPr/>
            </a:pPr>
            <a:r>
              <a:rPr lang="zh-CN" altLang="en-US" sz="1200" kern="0" dirty="0" smtClean="0">
                <a:solidFill>
                  <a:srgbClr val="1E1E1E"/>
                </a:solidFill>
                <a:latin typeface="微软雅黑"/>
                <a:ea typeface="微软雅黑"/>
              </a:rPr>
              <a:t>微信公众号人际传播与二次传播：在</a:t>
            </a:r>
            <a:r>
              <a:rPr lang="zh-CN" altLang="en-US" sz="1200" kern="0" dirty="0">
                <a:solidFill>
                  <a:srgbClr val="1E1E1E"/>
                </a:solidFill>
                <a:latin typeface="微软雅黑"/>
                <a:ea typeface="微软雅黑"/>
              </a:rPr>
              <a:t>文章内容和互动方式上进行优化，促进用户互动，或者号召机构工作人员、志愿者等主动转发、点赞（好看），促进品牌宣传内容的二次传播与效果</a:t>
            </a:r>
            <a:r>
              <a:rPr lang="zh-CN" altLang="en-US" sz="1200" kern="0" dirty="0" smtClean="0">
                <a:solidFill>
                  <a:srgbClr val="1E1E1E"/>
                </a:solidFill>
                <a:latin typeface="微软雅黑"/>
                <a:ea typeface="微软雅黑"/>
              </a:rPr>
              <a:t>转化</a:t>
            </a:r>
            <a:endParaRPr lang="en-US" altLang="zh-CN" sz="1200" kern="0" dirty="0">
              <a:solidFill>
                <a:srgbClr val="1E1E1E"/>
              </a:solidFill>
              <a:latin typeface="微软雅黑"/>
              <a:ea typeface="微软雅黑"/>
            </a:endParaRPr>
          </a:p>
        </p:txBody>
      </p:sp>
      <p:sp>
        <p:nvSpPr>
          <p:cNvPr id="87" name="矩形 86"/>
          <p:cNvSpPr/>
          <p:nvPr/>
        </p:nvSpPr>
        <p:spPr>
          <a:xfrm>
            <a:off x="6573102" y="4549077"/>
            <a:ext cx="5388566" cy="2077492"/>
          </a:xfrm>
          <a:prstGeom prst="rect">
            <a:avLst/>
          </a:prstGeom>
        </p:spPr>
        <p:txBody>
          <a:bodyPr wrap="square">
            <a:spAutoFit/>
          </a:bodyPr>
          <a:lstStyle/>
          <a:p>
            <a:pPr fontAlgn="auto">
              <a:lnSpc>
                <a:spcPct val="150000"/>
              </a:lnSpc>
              <a:spcBef>
                <a:spcPts val="0"/>
              </a:spcBef>
              <a:spcAft>
                <a:spcPts val="0"/>
              </a:spcAft>
              <a:defRPr/>
            </a:pPr>
            <a:r>
              <a:rPr lang="zh-CN" altLang="en-US" sz="1200" kern="0" dirty="0" smtClean="0">
                <a:solidFill>
                  <a:srgbClr val="1E1E1E"/>
                </a:solidFill>
                <a:latin typeface="微软雅黑"/>
                <a:ea typeface="微软雅黑"/>
              </a:rPr>
              <a:t>话题为谈论者提供了口碑传播的动力，策划有互动性、鼓励分享、激发口碑传播的</a:t>
            </a:r>
            <a:r>
              <a:rPr lang="zh-CN" altLang="en-US" sz="1200" b="1" kern="0" dirty="0" smtClean="0">
                <a:solidFill>
                  <a:srgbClr val="C00000"/>
                </a:solidFill>
                <a:latin typeface="微软雅黑"/>
                <a:ea typeface="微软雅黑"/>
              </a:rPr>
              <a:t>话题内容</a:t>
            </a:r>
            <a:r>
              <a:rPr lang="zh-CN" altLang="en-US" sz="1200" kern="0" dirty="0" smtClean="0">
                <a:solidFill>
                  <a:srgbClr val="1E1E1E"/>
                </a:solidFill>
                <a:latin typeface="微软雅黑"/>
                <a:ea typeface="微软雅黑"/>
              </a:rPr>
              <a:t>，</a:t>
            </a:r>
            <a:r>
              <a:rPr lang="zh-CN" altLang="en-US" sz="1200" kern="0" dirty="0">
                <a:solidFill>
                  <a:srgbClr val="1E1E1E"/>
                </a:solidFill>
                <a:latin typeface="微软雅黑"/>
                <a:ea typeface="微软雅黑"/>
              </a:rPr>
              <a:t>鼓励</a:t>
            </a:r>
            <a:r>
              <a:rPr lang="zh-CN" altLang="en-US" sz="1200" kern="0" dirty="0" smtClean="0">
                <a:solidFill>
                  <a:srgbClr val="1E1E1E"/>
                </a:solidFill>
                <a:latin typeface="微软雅黑"/>
                <a:ea typeface="微软雅黑"/>
              </a:rPr>
              <a:t>利益相关方</a:t>
            </a:r>
            <a:r>
              <a:rPr lang="zh-CN" altLang="en-US" sz="1200" b="1" kern="0" dirty="0" smtClean="0">
                <a:solidFill>
                  <a:srgbClr val="C00000"/>
                </a:solidFill>
                <a:latin typeface="微软雅黑"/>
                <a:ea typeface="微软雅黑"/>
              </a:rPr>
              <a:t>积极主动</a:t>
            </a:r>
            <a:r>
              <a:rPr lang="zh-CN" altLang="en-US" sz="1200" kern="0" dirty="0" smtClean="0">
                <a:solidFill>
                  <a:srgbClr val="1E1E1E"/>
                </a:solidFill>
                <a:latin typeface="微软雅黑"/>
                <a:ea typeface="微软雅黑"/>
              </a:rPr>
              <a:t>进行口碑传播。</a:t>
            </a:r>
            <a:endParaRPr lang="en-US" altLang="zh-CN" sz="1200" kern="0" dirty="0" smtClean="0">
              <a:solidFill>
                <a:srgbClr val="1E1E1E"/>
              </a:solidFill>
              <a:latin typeface="微软雅黑"/>
              <a:ea typeface="微软雅黑"/>
            </a:endParaRPr>
          </a:p>
          <a:p>
            <a:pPr fontAlgn="auto">
              <a:lnSpc>
                <a:spcPct val="150000"/>
              </a:lnSpc>
              <a:spcBef>
                <a:spcPts val="0"/>
              </a:spcBef>
              <a:spcAft>
                <a:spcPts val="0"/>
              </a:spcAft>
              <a:defRPr/>
            </a:pPr>
            <a:r>
              <a:rPr lang="zh-CN" altLang="en-US" sz="1200" kern="0" dirty="0">
                <a:solidFill>
                  <a:srgbClr val="1E1E1E"/>
                </a:solidFill>
                <a:latin typeface="微软雅黑"/>
                <a:ea typeface="微软雅黑"/>
              </a:rPr>
              <a:t>如</a:t>
            </a:r>
            <a:r>
              <a:rPr lang="zh-CN" altLang="en-US" sz="1200" kern="0" dirty="0" smtClean="0">
                <a:solidFill>
                  <a:srgbClr val="1E1E1E"/>
                </a:solidFill>
                <a:latin typeface="微软雅黑"/>
                <a:ea typeface="微软雅黑"/>
              </a:rPr>
              <a:t>：</a:t>
            </a:r>
            <a:endParaRPr lang="en-US" altLang="zh-CN" sz="1200" kern="0" dirty="0" smtClean="0">
              <a:solidFill>
                <a:srgbClr val="1E1E1E"/>
              </a:solidFill>
              <a:latin typeface="微软雅黑"/>
              <a:ea typeface="微软雅黑"/>
            </a:endParaRPr>
          </a:p>
          <a:p>
            <a:pPr fontAlgn="auto">
              <a:lnSpc>
                <a:spcPct val="150000"/>
              </a:lnSpc>
              <a:spcBef>
                <a:spcPts val="0"/>
              </a:spcBef>
              <a:spcAft>
                <a:spcPts val="0"/>
              </a:spcAft>
              <a:defRPr/>
            </a:pPr>
            <a:r>
              <a:rPr lang="zh-CN" altLang="en-US" sz="1200" b="1" kern="0" dirty="0">
                <a:solidFill>
                  <a:srgbClr val="C00000"/>
                </a:solidFill>
                <a:latin typeface="微软雅黑"/>
                <a:ea typeface="微软雅黑"/>
              </a:rPr>
              <a:t>暖心转发式：</a:t>
            </a:r>
            <a:r>
              <a:rPr lang="zh-CN" altLang="en-US" sz="1200" kern="0" dirty="0" smtClean="0">
                <a:solidFill>
                  <a:srgbClr val="1E1E1E"/>
                </a:solidFill>
                <a:latin typeface="微软雅黑"/>
                <a:ea typeface="微软雅黑"/>
              </a:rPr>
              <a:t>小朋友</a:t>
            </a:r>
            <a:r>
              <a:rPr lang="zh-CN" altLang="en-US" sz="1200" kern="0" dirty="0">
                <a:solidFill>
                  <a:srgbClr val="1E1E1E"/>
                </a:solidFill>
                <a:latin typeface="微软雅黑"/>
                <a:ea typeface="微软雅黑"/>
              </a:rPr>
              <a:t>写封</a:t>
            </a:r>
            <a:r>
              <a:rPr lang="zh-CN" altLang="en-US" sz="1200" kern="0" dirty="0" smtClean="0">
                <a:solidFill>
                  <a:srgbClr val="1E1E1E"/>
                </a:solidFill>
                <a:latin typeface="微软雅黑"/>
                <a:ea typeface="微软雅黑"/>
              </a:rPr>
              <a:t>信回馈给资助者，成为转发动力</a:t>
            </a:r>
            <a:endParaRPr lang="en-US" altLang="zh-CN" sz="1200" kern="0" dirty="0" smtClean="0">
              <a:solidFill>
                <a:srgbClr val="1E1E1E"/>
              </a:solidFill>
              <a:latin typeface="微软雅黑"/>
              <a:ea typeface="微软雅黑"/>
            </a:endParaRPr>
          </a:p>
          <a:p>
            <a:pPr fontAlgn="auto">
              <a:lnSpc>
                <a:spcPct val="150000"/>
              </a:lnSpc>
              <a:spcBef>
                <a:spcPts val="0"/>
              </a:spcBef>
              <a:spcAft>
                <a:spcPts val="0"/>
              </a:spcAft>
              <a:defRPr/>
            </a:pPr>
            <a:r>
              <a:rPr lang="zh-CN" altLang="en-US" sz="1200" b="1" kern="0" dirty="0">
                <a:solidFill>
                  <a:srgbClr val="C00000"/>
                </a:solidFill>
                <a:latin typeface="微软雅黑"/>
                <a:ea typeface="微软雅黑"/>
              </a:rPr>
              <a:t>年度回顾</a:t>
            </a:r>
            <a:r>
              <a:rPr lang="zh-CN" altLang="en-US" sz="1200" b="1" kern="0" dirty="0" smtClean="0">
                <a:solidFill>
                  <a:srgbClr val="C00000"/>
                </a:solidFill>
                <a:latin typeface="微软雅黑"/>
                <a:ea typeface="微软雅黑"/>
              </a:rPr>
              <a:t>式：</a:t>
            </a:r>
            <a:r>
              <a:rPr lang="zh-CN" altLang="en-US" sz="1200" kern="0" dirty="0" smtClean="0">
                <a:solidFill>
                  <a:srgbClr val="1E1E1E"/>
                </a:solidFill>
                <a:latin typeface="微软雅黑"/>
                <a:ea typeface="微软雅黑"/>
              </a:rPr>
              <a:t>我读了</a:t>
            </a:r>
            <a:r>
              <a:rPr lang="en-US" altLang="zh-CN" sz="1200" kern="0" dirty="0" smtClean="0">
                <a:solidFill>
                  <a:srgbClr val="1E1E1E"/>
                </a:solidFill>
                <a:latin typeface="微软雅黑"/>
                <a:ea typeface="微软雅黑"/>
              </a:rPr>
              <a:t>XX</a:t>
            </a:r>
            <a:r>
              <a:rPr lang="zh-CN" altLang="en-US" sz="1200" kern="0" dirty="0" smtClean="0">
                <a:solidFill>
                  <a:srgbClr val="1E1E1E"/>
                </a:solidFill>
                <a:latin typeface="微软雅黑"/>
                <a:ea typeface="微软雅黑"/>
              </a:rPr>
              <a:t>本书，支持了</a:t>
            </a:r>
            <a:r>
              <a:rPr lang="en-US" altLang="zh-CN" sz="1200" kern="0" dirty="0" smtClean="0">
                <a:solidFill>
                  <a:srgbClr val="1E1E1E"/>
                </a:solidFill>
                <a:latin typeface="微软雅黑"/>
                <a:ea typeface="微软雅黑"/>
              </a:rPr>
              <a:t>XXX</a:t>
            </a:r>
            <a:r>
              <a:rPr lang="zh-CN" altLang="en-US" sz="1200" kern="0" dirty="0" smtClean="0">
                <a:solidFill>
                  <a:srgbClr val="1E1E1E"/>
                </a:solidFill>
                <a:latin typeface="微软雅黑"/>
                <a:ea typeface="微软雅黑"/>
              </a:rPr>
              <a:t>个小朋友读了</a:t>
            </a:r>
            <a:r>
              <a:rPr lang="en-US" altLang="zh-CN" sz="1200" kern="0" dirty="0" smtClean="0">
                <a:solidFill>
                  <a:srgbClr val="1E1E1E"/>
                </a:solidFill>
                <a:latin typeface="微软雅黑"/>
                <a:ea typeface="微软雅黑"/>
              </a:rPr>
              <a:t>XX</a:t>
            </a:r>
            <a:r>
              <a:rPr lang="zh-CN" altLang="en-US" sz="1200" kern="0" dirty="0" smtClean="0">
                <a:solidFill>
                  <a:srgbClr val="1E1E1E"/>
                </a:solidFill>
                <a:latin typeface="微软雅黑"/>
                <a:ea typeface="微软雅黑"/>
              </a:rPr>
              <a:t>本书</a:t>
            </a:r>
            <a:endParaRPr lang="en-US" altLang="zh-CN" sz="1200" kern="0" dirty="0" smtClean="0">
              <a:solidFill>
                <a:srgbClr val="1E1E1E"/>
              </a:solidFill>
              <a:latin typeface="微软雅黑"/>
              <a:ea typeface="微软雅黑"/>
            </a:endParaRPr>
          </a:p>
          <a:p>
            <a:pPr fontAlgn="auto">
              <a:lnSpc>
                <a:spcPct val="150000"/>
              </a:lnSpc>
              <a:spcBef>
                <a:spcPts val="0"/>
              </a:spcBef>
              <a:spcAft>
                <a:spcPts val="0"/>
              </a:spcAft>
              <a:defRPr/>
            </a:pPr>
            <a:r>
              <a:rPr lang="zh-CN" altLang="en-US" sz="1200" b="1" kern="0" dirty="0">
                <a:solidFill>
                  <a:srgbClr val="C00000"/>
                </a:solidFill>
                <a:latin typeface="微软雅黑"/>
                <a:ea typeface="微软雅黑"/>
              </a:rPr>
              <a:t>鼓励表达</a:t>
            </a:r>
            <a:r>
              <a:rPr lang="zh-CN" altLang="en-US" sz="1200" b="1" kern="0" dirty="0" smtClean="0">
                <a:solidFill>
                  <a:srgbClr val="C00000"/>
                </a:solidFill>
                <a:latin typeface="微软雅黑"/>
                <a:ea typeface="微软雅黑"/>
              </a:rPr>
              <a:t>式样：</a:t>
            </a:r>
            <a:r>
              <a:rPr lang="zh-CN" altLang="en-US" sz="1200" kern="0" dirty="0" smtClean="0">
                <a:solidFill>
                  <a:srgbClr val="1E1E1E"/>
                </a:solidFill>
                <a:latin typeface="微软雅黑"/>
                <a:ea typeface="微软雅黑"/>
              </a:rPr>
              <a:t>表达</a:t>
            </a:r>
            <a:r>
              <a:rPr lang="zh-CN" altLang="en-US" sz="1200" kern="0" dirty="0">
                <a:solidFill>
                  <a:srgbClr val="1E1E1E"/>
                </a:solidFill>
                <a:latin typeface="微软雅黑"/>
                <a:ea typeface="微软雅黑"/>
              </a:rPr>
              <a:t>想法和小小的认可</a:t>
            </a:r>
          </a:p>
          <a:p>
            <a:pPr fontAlgn="auto">
              <a:lnSpc>
                <a:spcPct val="150000"/>
              </a:lnSpc>
              <a:spcBef>
                <a:spcPts val="0"/>
              </a:spcBef>
              <a:spcAft>
                <a:spcPts val="0"/>
              </a:spcAft>
              <a:defRPr/>
            </a:pPr>
            <a:endParaRPr lang="en-US" altLang="zh-CN" sz="1400" kern="0" dirty="0" smtClean="0">
              <a:solidFill>
                <a:srgbClr val="1E1E1E"/>
              </a:solidFill>
              <a:latin typeface="微软雅黑"/>
              <a:ea typeface="微软雅黑"/>
            </a:endParaRPr>
          </a:p>
        </p:txBody>
      </p:sp>
      <p:grpSp>
        <p:nvGrpSpPr>
          <p:cNvPr id="14347" name="组合 14346"/>
          <p:cNvGrpSpPr/>
          <p:nvPr/>
        </p:nvGrpSpPr>
        <p:grpSpPr>
          <a:xfrm>
            <a:off x="299995" y="3068960"/>
            <a:ext cx="3947643" cy="3149218"/>
            <a:chOff x="299995" y="2970304"/>
            <a:chExt cx="3947643" cy="3149218"/>
          </a:xfrm>
        </p:grpSpPr>
        <p:sp>
          <p:nvSpPr>
            <p:cNvPr id="14" name="椭圆 13"/>
            <p:cNvSpPr/>
            <p:nvPr/>
          </p:nvSpPr>
          <p:spPr>
            <a:xfrm>
              <a:off x="1818727" y="3043224"/>
              <a:ext cx="818314" cy="818314"/>
            </a:xfrm>
            <a:prstGeom prst="ellipse">
              <a:avLst/>
            </a:prstGeom>
            <a:solidFill>
              <a:srgbClr val="0176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rPr>
                <a:t>服务</a:t>
              </a:r>
              <a:endParaRPr lang="en-US" altLang="zh-CN" sz="1400" dirty="0">
                <a:solidFill>
                  <a:srgbClr val="FFFFFF"/>
                </a:solidFill>
              </a:endParaRPr>
            </a:p>
          </p:txBody>
        </p:sp>
        <p:sp>
          <p:nvSpPr>
            <p:cNvPr id="69" name="椭圆 68"/>
            <p:cNvSpPr/>
            <p:nvPr/>
          </p:nvSpPr>
          <p:spPr>
            <a:xfrm>
              <a:off x="299995" y="5301208"/>
              <a:ext cx="818314" cy="818314"/>
            </a:xfrm>
            <a:prstGeom prst="ellipse">
              <a:avLst/>
            </a:prstGeom>
            <a:solidFill>
              <a:srgbClr val="86C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rPr>
                <a:t>谈论者</a:t>
              </a:r>
              <a:endParaRPr lang="en-US" altLang="zh-CN" sz="1400" dirty="0" smtClean="0">
                <a:solidFill>
                  <a:srgbClr val="FFFFFF"/>
                </a:solidFill>
              </a:endParaRPr>
            </a:p>
          </p:txBody>
        </p:sp>
        <p:sp>
          <p:nvSpPr>
            <p:cNvPr id="70" name="椭圆 69"/>
            <p:cNvSpPr/>
            <p:nvPr/>
          </p:nvSpPr>
          <p:spPr>
            <a:xfrm>
              <a:off x="3405478" y="5301208"/>
              <a:ext cx="818314" cy="818314"/>
            </a:xfrm>
            <a:prstGeom prst="ellipse">
              <a:avLst/>
            </a:prstGeom>
            <a:solidFill>
              <a:srgbClr val="535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rPr>
                <a:t>朋友圈</a:t>
              </a:r>
              <a:endParaRPr lang="en-US" altLang="zh-CN" sz="1400" dirty="0" smtClean="0">
                <a:solidFill>
                  <a:srgbClr val="FFFFFF"/>
                </a:solidFill>
              </a:endParaRPr>
            </a:p>
          </p:txBody>
        </p:sp>
        <p:cxnSp>
          <p:nvCxnSpPr>
            <p:cNvPr id="21" name="直接箭头连接符 20"/>
            <p:cNvCxnSpPr/>
            <p:nvPr/>
          </p:nvCxnSpPr>
          <p:spPr>
            <a:xfrm flipH="1">
              <a:off x="836154" y="3827707"/>
              <a:ext cx="873875" cy="1400833"/>
            </a:xfrm>
            <a:prstGeom prst="straightConnector1">
              <a:avLst/>
            </a:prstGeom>
            <a:noFill/>
            <a:ln w="9525" cap="flat" cmpd="sng" algn="ctr">
              <a:solidFill>
                <a:srgbClr val="7F7F7F"/>
              </a:solidFill>
              <a:prstDash val="dash"/>
              <a:tailEnd type="triangle"/>
            </a:ln>
          </p:spPr>
        </p:cxnSp>
        <p:cxnSp>
          <p:nvCxnSpPr>
            <p:cNvPr id="23" name="直接箭头连接符 22"/>
            <p:cNvCxnSpPr/>
            <p:nvPr/>
          </p:nvCxnSpPr>
          <p:spPr>
            <a:xfrm>
              <a:off x="1348669" y="5710365"/>
              <a:ext cx="1785138" cy="0"/>
            </a:xfrm>
            <a:prstGeom prst="straightConnector1">
              <a:avLst/>
            </a:prstGeom>
            <a:noFill/>
            <a:ln w="9525" cap="flat" cmpd="sng" algn="ctr">
              <a:solidFill>
                <a:srgbClr val="7F7F7F"/>
              </a:solidFill>
              <a:prstDash val="dash"/>
              <a:tailEnd type="triangle"/>
            </a:ln>
          </p:spPr>
        </p:cxnSp>
        <p:cxnSp>
          <p:nvCxnSpPr>
            <p:cNvPr id="26" name="直接箭头连接符 25"/>
            <p:cNvCxnSpPr/>
            <p:nvPr/>
          </p:nvCxnSpPr>
          <p:spPr>
            <a:xfrm flipH="1" flipV="1">
              <a:off x="2653774" y="3862260"/>
              <a:ext cx="936104" cy="1222924"/>
            </a:xfrm>
            <a:prstGeom prst="straightConnector1">
              <a:avLst/>
            </a:prstGeom>
            <a:noFill/>
            <a:ln w="9525" cap="flat" cmpd="sng" algn="ctr">
              <a:solidFill>
                <a:srgbClr val="7F7F7F"/>
              </a:solidFill>
              <a:prstDash val="dash"/>
              <a:tailEnd type="triangle"/>
            </a:ln>
          </p:spPr>
        </p:cxnSp>
        <p:sp>
          <p:nvSpPr>
            <p:cNvPr id="71" name="文本框 70"/>
            <p:cNvSpPr txBox="1"/>
            <p:nvPr/>
          </p:nvSpPr>
          <p:spPr>
            <a:xfrm>
              <a:off x="1845638" y="5402588"/>
              <a:ext cx="832511" cy="307777"/>
            </a:xfrm>
            <a:prstGeom prst="rect">
              <a:avLst/>
            </a:prstGeom>
            <a:noFill/>
          </p:spPr>
          <p:txBody>
            <a:bodyPr wrap="square" rtlCol="0">
              <a:spAutoFit/>
            </a:bodyPr>
            <a:lstStyle/>
            <a:p>
              <a:r>
                <a:rPr lang="zh-CN" altLang="en-US" sz="1400" b="1" dirty="0" smtClean="0">
                  <a:solidFill>
                    <a:srgbClr val="1E1E1E"/>
                  </a:solidFill>
                  <a:latin typeface="微软雅黑" panose="020B0503020204020204" pitchFamily="34" charset="-122"/>
                  <a:ea typeface="微软雅黑" panose="020B0503020204020204" pitchFamily="34" charset="-122"/>
                </a:rPr>
                <a:t>信任</a:t>
              </a:r>
              <a:endParaRPr lang="zh-CN" altLang="en-US" sz="1400" b="1" dirty="0">
                <a:solidFill>
                  <a:srgbClr val="1E1E1E"/>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1729987" y="5755259"/>
              <a:ext cx="995795" cy="307777"/>
            </a:xfrm>
            <a:prstGeom prst="rect">
              <a:avLst/>
            </a:prstGeom>
            <a:solidFill>
              <a:srgbClr val="86C60D"/>
            </a:solidFill>
          </p:spPr>
          <p:txBody>
            <a:bodyPr wrap="square" rtlCol="0">
              <a:spAutoFit/>
            </a:bodyPr>
            <a:lstStyle/>
            <a:p>
              <a:pPr algn="ctr"/>
              <a:r>
                <a:rPr lang="zh-CN" altLang="en-US" sz="1400" b="1" dirty="0" smtClean="0">
                  <a:solidFill>
                    <a:srgbClr val="FFFFFF"/>
                  </a:solidFill>
                  <a:latin typeface="微软雅黑" panose="020B0503020204020204" pitchFamily="34" charset="-122"/>
                  <a:ea typeface="微软雅黑" panose="020B0503020204020204" pitchFamily="34" charset="-122"/>
                </a:rPr>
                <a:t>传播工具</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73" name="文本框 72"/>
            <p:cNvSpPr txBox="1"/>
            <p:nvPr/>
          </p:nvSpPr>
          <p:spPr>
            <a:xfrm rot="19225590">
              <a:off x="3004812" y="3934882"/>
              <a:ext cx="524695" cy="523220"/>
            </a:xfrm>
            <a:prstGeom prst="rect">
              <a:avLst/>
            </a:prstGeom>
            <a:noFill/>
          </p:spPr>
          <p:txBody>
            <a:bodyPr wrap="square" rtlCol="0">
              <a:spAutoFit/>
            </a:bodyPr>
            <a:lstStyle/>
            <a:p>
              <a:r>
                <a:rPr lang="zh-CN" altLang="en-US" sz="1400" b="1" dirty="0">
                  <a:solidFill>
                    <a:srgbClr val="1E1E1E"/>
                  </a:solidFill>
                  <a:latin typeface="微软雅黑" panose="020B0503020204020204" pitchFamily="34" charset="-122"/>
                  <a:ea typeface="微软雅黑" panose="020B0503020204020204" pitchFamily="34" charset="-122"/>
                </a:rPr>
                <a:t>接触</a:t>
              </a:r>
            </a:p>
          </p:txBody>
        </p:sp>
        <p:grpSp>
          <p:nvGrpSpPr>
            <p:cNvPr id="14336" name="组合 14335"/>
            <p:cNvGrpSpPr/>
            <p:nvPr/>
          </p:nvGrpSpPr>
          <p:grpSpPr>
            <a:xfrm>
              <a:off x="622894" y="4450421"/>
              <a:ext cx="598973" cy="670434"/>
              <a:chOff x="879416" y="4057303"/>
              <a:chExt cx="598973" cy="670434"/>
            </a:xfrm>
          </p:grpSpPr>
          <p:sp>
            <p:nvSpPr>
              <p:cNvPr id="27" name="文本框 26"/>
              <p:cNvSpPr txBox="1"/>
              <p:nvPr/>
            </p:nvSpPr>
            <p:spPr>
              <a:xfrm rot="1936684">
                <a:off x="953694" y="4156977"/>
                <a:ext cx="524695" cy="523220"/>
              </a:xfrm>
              <a:prstGeom prst="rect">
                <a:avLst/>
              </a:prstGeom>
              <a:noFill/>
            </p:spPr>
            <p:txBody>
              <a:bodyPr wrap="square" rtlCol="0">
                <a:spAutoFit/>
              </a:bodyPr>
              <a:lstStyle/>
              <a:p>
                <a:r>
                  <a:rPr lang="zh-CN" altLang="en-US" sz="1400" b="1" dirty="0" smtClean="0">
                    <a:solidFill>
                      <a:srgbClr val="1E1E1E"/>
                    </a:solidFill>
                    <a:latin typeface="微软雅黑" panose="020B0503020204020204" pitchFamily="34" charset="-122"/>
                    <a:ea typeface="微软雅黑" panose="020B0503020204020204" pitchFamily="34" charset="-122"/>
                  </a:rPr>
                  <a:t>价值</a:t>
                </a:r>
                <a:endParaRPr lang="zh-CN" altLang="en-US" sz="1400" b="1" dirty="0">
                  <a:solidFill>
                    <a:srgbClr val="1E1E1E"/>
                  </a:solidFill>
                  <a:latin typeface="微软雅黑" panose="020B0503020204020204" pitchFamily="34" charset="-122"/>
                  <a:ea typeface="微软雅黑" panose="020B0503020204020204" pitchFamily="34" charset="-122"/>
                </a:endParaRPr>
              </a:p>
            </p:txBody>
          </p:sp>
          <p:sp>
            <p:nvSpPr>
              <p:cNvPr id="28" name="椭圆 27"/>
              <p:cNvSpPr/>
              <p:nvPr/>
            </p:nvSpPr>
            <p:spPr>
              <a:xfrm rot="1657937">
                <a:off x="879416" y="4057303"/>
                <a:ext cx="550221" cy="6704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75" name="椭圆 74"/>
            <p:cNvSpPr/>
            <p:nvPr/>
          </p:nvSpPr>
          <p:spPr>
            <a:xfrm>
              <a:off x="1845637" y="5255374"/>
              <a:ext cx="550221" cy="4549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9" name="文本框 28"/>
            <p:cNvSpPr txBox="1"/>
            <p:nvPr/>
          </p:nvSpPr>
          <p:spPr>
            <a:xfrm>
              <a:off x="1798162" y="4170037"/>
              <a:ext cx="745923" cy="923330"/>
            </a:xfrm>
            <a:prstGeom prst="rect">
              <a:avLst/>
            </a:prstGeom>
            <a:noFill/>
          </p:spPr>
          <p:txBody>
            <a:bodyPr wrap="square" rtlCol="0">
              <a:spAutoFit/>
            </a:bodyPr>
            <a:lstStyle/>
            <a:p>
              <a:r>
                <a:rPr lang="zh-CN" altLang="en-US" b="1" dirty="0" smtClean="0">
                  <a:solidFill>
                    <a:srgbClr val="1E1E1E"/>
                  </a:solidFill>
                  <a:latin typeface="微软雅黑"/>
                  <a:ea typeface="微软雅黑"/>
                </a:rPr>
                <a:t>口碑传播模型</a:t>
              </a:r>
              <a:endParaRPr lang="zh-CN" altLang="en-US" b="1" dirty="0">
                <a:solidFill>
                  <a:srgbClr val="1E1E1E"/>
                </a:solidFill>
                <a:latin typeface="微软雅黑"/>
                <a:ea typeface="微软雅黑"/>
              </a:endParaRPr>
            </a:p>
          </p:txBody>
        </p:sp>
        <p:sp>
          <p:nvSpPr>
            <p:cNvPr id="30" name="右箭头 29"/>
            <p:cNvSpPr/>
            <p:nvPr/>
          </p:nvSpPr>
          <p:spPr>
            <a:xfrm flipH="1">
              <a:off x="2917879" y="3248599"/>
              <a:ext cx="507202" cy="397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0" name="文本框 89"/>
            <p:cNvSpPr txBox="1"/>
            <p:nvPr/>
          </p:nvSpPr>
          <p:spPr>
            <a:xfrm>
              <a:off x="3501715" y="3247647"/>
              <a:ext cx="745923" cy="369332"/>
            </a:xfrm>
            <a:prstGeom prst="rect">
              <a:avLst/>
            </a:prstGeom>
            <a:noFill/>
          </p:spPr>
          <p:txBody>
            <a:bodyPr wrap="square" rtlCol="0">
              <a:spAutoFit/>
            </a:bodyPr>
            <a:lstStyle/>
            <a:p>
              <a:r>
                <a:rPr lang="zh-CN" altLang="en-US" b="1" dirty="0" smtClean="0">
                  <a:solidFill>
                    <a:srgbClr val="1E1E1E"/>
                  </a:solidFill>
                  <a:latin typeface="微软雅黑"/>
                  <a:ea typeface="微软雅黑"/>
                </a:rPr>
                <a:t>基础</a:t>
              </a:r>
              <a:endParaRPr lang="zh-CN" altLang="en-US" b="1" dirty="0">
                <a:solidFill>
                  <a:srgbClr val="1E1E1E"/>
                </a:solidFill>
                <a:latin typeface="微软雅黑"/>
                <a:ea typeface="微软雅黑"/>
              </a:endParaRPr>
            </a:p>
          </p:txBody>
        </p:sp>
        <p:grpSp>
          <p:nvGrpSpPr>
            <p:cNvPr id="14345" name="组合 14344"/>
            <p:cNvGrpSpPr/>
            <p:nvPr/>
          </p:nvGrpSpPr>
          <p:grpSpPr>
            <a:xfrm>
              <a:off x="310283" y="2970304"/>
              <a:ext cx="745923" cy="726826"/>
              <a:chOff x="815125" y="3009889"/>
              <a:chExt cx="745923" cy="726826"/>
            </a:xfrm>
          </p:grpSpPr>
          <p:pic>
            <p:nvPicPr>
              <p:cNvPr id="14344" name="图片 143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59" y="3009889"/>
                <a:ext cx="422599" cy="422599"/>
              </a:xfrm>
              <a:prstGeom prst="rect">
                <a:avLst/>
              </a:prstGeom>
            </p:spPr>
          </p:pic>
          <p:sp>
            <p:nvSpPr>
              <p:cNvPr id="98" name="文本框 97"/>
              <p:cNvSpPr txBox="1"/>
              <p:nvPr/>
            </p:nvSpPr>
            <p:spPr>
              <a:xfrm>
                <a:off x="815125" y="3367383"/>
                <a:ext cx="745923" cy="369332"/>
              </a:xfrm>
              <a:prstGeom prst="rect">
                <a:avLst/>
              </a:prstGeom>
              <a:noFill/>
            </p:spPr>
            <p:txBody>
              <a:bodyPr wrap="square" rtlCol="0">
                <a:spAutoFit/>
              </a:bodyPr>
              <a:lstStyle/>
              <a:p>
                <a:r>
                  <a:rPr lang="zh-CN" altLang="en-US" b="1" dirty="0" smtClean="0">
                    <a:solidFill>
                      <a:srgbClr val="1E1E1E"/>
                    </a:solidFill>
                    <a:latin typeface="微软雅黑"/>
                    <a:ea typeface="微软雅黑"/>
                  </a:rPr>
                  <a:t>话题</a:t>
                </a:r>
                <a:endParaRPr lang="zh-CN" altLang="en-US" b="1" dirty="0">
                  <a:solidFill>
                    <a:srgbClr val="1E1E1E"/>
                  </a:solidFill>
                  <a:latin typeface="微软雅黑"/>
                  <a:ea typeface="微软雅黑"/>
                </a:endParaRPr>
              </a:p>
            </p:txBody>
          </p:sp>
        </p:grpSp>
        <p:sp>
          <p:nvSpPr>
            <p:cNvPr id="14346" name="右箭头 14345"/>
            <p:cNvSpPr/>
            <p:nvPr/>
          </p:nvSpPr>
          <p:spPr>
            <a:xfrm rot="2485470">
              <a:off x="861431" y="3616642"/>
              <a:ext cx="699480" cy="428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rPr>
                <a:t>动力</a:t>
              </a:r>
              <a:endParaRPr lang="zh-CN" altLang="en-US" sz="1100" dirty="0">
                <a:solidFill>
                  <a:srgbClr val="FFFFFF"/>
                </a:solidFill>
              </a:endParaRPr>
            </a:p>
          </p:txBody>
        </p:sp>
      </p:grpSp>
    </p:spTree>
    <p:extLst>
      <p:ext uri="{BB962C8B-B14F-4D97-AF65-F5344CB8AC3E}">
        <p14:creationId xmlns:p14="http://schemas.microsoft.com/office/powerpoint/2010/main" val="264335883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r>
              <a:rPr lang="zh-CN" altLang="en-US" sz="2400" b="1" dirty="0" smtClean="0"/>
              <a:t>粘性渠道：制定社群运营方案，线下聚焦生动</a:t>
            </a:r>
            <a:r>
              <a:rPr lang="zh-CN" altLang="en-US" sz="2400" b="1" dirty="0"/>
              <a:t>有趣、科技感、体验</a:t>
            </a:r>
            <a:r>
              <a:rPr lang="zh-CN" altLang="en-US" sz="2400" b="1" dirty="0" smtClean="0"/>
              <a:t>感。</a:t>
            </a:r>
            <a:endParaRPr lang="zh-CN" altLang="en-US" sz="2400" b="1" dirty="0"/>
          </a:p>
        </p:txBody>
      </p:sp>
      <p:sp>
        <p:nvSpPr>
          <p:cNvPr id="9" name="矩形 8"/>
          <p:cNvSpPr/>
          <p:nvPr/>
        </p:nvSpPr>
        <p:spPr>
          <a:xfrm>
            <a:off x="119336" y="1134807"/>
            <a:ext cx="11953328" cy="1574113"/>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10" name="矩形 9"/>
          <p:cNvSpPr/>
          <p:nvPr/>
        </p:nvSpPr>
        <p:spPr>
          <a:xfrm>
            <a:off x="1487488" y="1229365"/>
            <a:ext cx="432048" cy="1384995"/>
          </a:xfrm>
          <a:prstGeom prst="rect">
            <a:avLst/>
          </a:prstGeom>
          <a:solidFill>
            <a:srgbClr val="4B4F9B"/>
          </a:solidFill>
        </p:spPr>
        <p:txBody>
          <a:bodyPr wrap="square">
            <a:spAutoFit/>
          </a:bodyPr>
          <a:lstStyle/>
          <a:p>
            <a:pPr algn="ctr"/>
            <a:r>
              <a:rPr lang="zh-CN" altLang="en-US" sz="1400" dirty="0" smtClean="0">
                <a:solidFill>
                  <a:srgbClr val="FFFFFF"/>
                </a:solidFill>
                <a:latin typeface="微软雅黑"/>
                <a:ea typeface="微软雅黑"/>
              </a:rPr>
              <a:t>渠道特征分析</a:t>
            </a:r>
            <a:endParaRPr lang="zh-CN" altLang="en-US" sz="1400" dirty="0">
              <a:solidFill>
                <a:srgbClr val="FFFFFF"/>
              </a:solidFill>
              <a:latin typeface="微软雅黑"/>
              <a:ea typeface="微软雅黑"/>
            </a:endParaRPr>
          </a:p>
        </p:txBody>
      </p:sp>
      <p:sp>
        <p:nvSpPr>
          <p:cNvPr id="12" name="矩形 11"/>
          <p:cNvSpPr/>
          <p:nvPr/>
        </p:nvSpPr>
        <p:spPr>
          <a:xfrm>
            <a:off x="119336" y="2825351"/>
            <a:ext cx="11953328" cy="3844009"/>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13" name="文本框 12"/>
          <p:cNvSpPr txBox="1"/>
          <p:nvPr/>
        </p:nvSpPr>
        <p:spPr>
          <a:xfrm>
            <a:off x="1962737" y="1202455"/>
            <a:ext cx="10100538" cy="1384995"/>
          </a:xfrm>
          <a:prstGeom prst="rect">
            <a:avLst/>
          </a:prstGeom>
          <a:noFill/>
        </p:spPr>
        <p:txBody>
          <a:bodyPr wrap="square" rtlCol="0">
            <a:spAutoFit/>
          </a:bodyPr>
          <a:lstStyle/>
          <a:p>
            <a:pPr marL="285750" indent="-285750">
              <a:lnSpc>
                <a:spcPct val="150000"/>
              </a:lnSpc>
              <a:buSzPct val="60000"/>
              <a:buFont typeface="Wingdings" panose="05000000000000000000" pitchFamily="2" charset="2"/>
              <a:buChar char="l"/>
            </a:pPr>
            <a:r>
              <a:rPr lang="zh-CN" altLang="en-US" sz="1400" dirty="0">
                <a:solidFill>
                  <a:srgbClr val="1E1E1E"/>
                </a:solidFill>
                <a:latin typeface="微软雅黑"/>
                <a:ea typeface="微软雅黑"/>
              </a:rPr>
              <a:t>用户</a:t>
            </a:r>
            <a:r>
              <a:rPr lang="zh-CN" altLang="en-US" sz="1400" dirty="0" smtClean="0">
                <a:solidFill>
                  <a:srgbClr val="1E1E1E"/>
                </a:solidFill>
                <a:latin typeface="微软雅黑"/>
                <a:ea typeface="微软雅黑"/>
              </a:rPr>
              <a:t>特征：社群（例如微信群、</a:t>
            </a:r>
            <a:r>
              <a:rPr lang="en-US" altLang="zh-CN" sz="1400" dirty="0" smtClean="0">
                <a:solidFill>
                  <a:srgbClr val="1E1E1E"/>
                </a:solidFill>
                <a:latin typeface="微软雅黑"/>
                <a:ea typeface="微软雅黑"/>
              </a:rPr>
              <a:t>QQ</a:t>
            </a:r>
            <a:r>
              <a:rPr lang="zh-CN" altLang="en-US" sz="1400" dirty="0" smtClean="0">
                <a:solidFill>
                  <a:srgbClr val="1E1E1E"/>
                </a:solidFill>
                <a:latin typeface="微软雅黑"/>
                <a:ea typeface="微软雅黑"/>
              </a:rPr>
              <a:t>群）和线下活动所涉及的用户均通过</a:t>
            </a:r>
            <a:r>
              <a:rPr lang="zh-CN" altLang="en-US" sz="1400" dirty="0">
                <a:solidFill>
                  <a:srgbClr val="1E1E1E"/>
                </a:solidFill>
                <a:latin typeface="微软雅黑"/>
                <a:ea typeface="微软雅黑"/>
              </a:rPr>
              <a:t>某种</a:t>
            </a:r>
            <a:r>
              <a:rPr lang="zh-CN" altLang="en-US" sz="1400" dirty="0" smtClean="0">
                <a:solidFill>
                  <a:srgbClr val="1E1E1E"/>
                </a:solidFill>
                <a:latin typeface="微软雅黑"/>
                <a:ea typeface="微软雅黑"/>
              </a:rPr>
              <a:t>活动与品牌产生联系，有着公共的社群目标</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内容特征</a:t>
            </a:r>
            <a:r>
              <a:rPr lang="zh-CN" altLang="en-US" sz="1400" dirty="0">
                <a:solidFill>
                  <a:srgbClr val="1E1E1E"/>
                </a:solidFill>
                <a:latin typeface="微软雅黑"/>
                <a:ea typeface="微软雅黑"/>
              </a:rPr>
              <a:t>：</a:t>
            </a:r>
            <a:r>
              <a:rPr lang="zh-CN" altLang="en-US" sz="1400" dirty="0" smtClean="0">
                <a:solidFill>
                  <a:srgbClr val="1E1E1E"/>
                </a:solidFill>
                <a:latin typeface="微软雅黑"/>
                <a:ea typeface="微软雅黑"/>
              </a:rPr>
              <a:t>社群或线下活动必须</a:t>
            </a:r>
            <a:r>
              <a:rPr lang="zh-CN" altLang="en-US" sz="1400" dirty="0">
                <a:solidFill>
                  <a:srgbClr val="1E1E1E"/>
                </a:solidFill>
                <a:latin typeface="微软雅黑"/>
                <a:ea typeface="微软雅黑"/>
              </a:rPr>
              <a:t>要</a:t>
            </a:r>
            <a:r>
              <a:rPr lang="zh-CN" altLang="en-US" sz="1400" dirty="0" smtClean="0">
                <a:solidFill>
                  <a:srgbClr val="1E1E1E"/>
                </a:solidFill>
                <a:latin typeface="微软雅黑"/>
                <a:ea typeface="微软雅黑"/>
              </a:rPr>
              <a:t>有与品牌相关的稳定、优质的</a:t>
            </a:r>
            <a:r>
              <a:rPr lang="zh-CN" altLang="en-US" sz="1400" dirty="0">
                <a:solidFill>
                  <a:srgbClr val="1E1E1E"/>
                </a:solidFill>
                <a:latin typeface="微软雅黑"/>
                <a:ea typeface="微软雅黑"/>
              </a:rPr>
              <a:t>输出</a:t>
            </a:r>
            <a:r>
              <a:rPr lang="zh-CN" altLang="en-US" sz="1400" dirty="0" smtClean="0">
                <a:solidFill>
                  <a:srgbClr val="1E1E1E"/>
                </a:solidFill>
                <a:latin typeface="微软雅黑"/>
                <a:ea typeface="微软雅黑"/>
              </a:rPr>
              <a:t>，进而传递</a:t>
            </a:r>
            <a:r>
              <a:rPr lang="zh-CN" altLang="en-US" sz="1400" dirty="0">
                <a:solidFill>
                  <a:srgbClr val="1E1E1E"/>
                </a:solidFill>
                <a:latin typeface="微软雅黑"/>
                <a:ea typeface="微软雅黑"/>
              </a:rPr>
              <a:t>社群</a:t>
            </a:r>
            <a:r>
              <a:rPr lang="zh-CN" altLang="en-US" sz="1400" dirty="0" smtClean="0">
                <a:solidFill>
                  <a:srgbClr val="1E1E1E"/>
                </a:solidFill>
                <a:latin typeface="微软雅黑"/>
                <a:ea typeface="微软雅黑"/>
              </a:rPr>
              <a:t>价值观或利益给</a:t>
            </a:r>
            <a:r>
              <a:rPr lang="zh-CN" altLang="en-US" sz="1400" dirty="0">
                <a:solidFill>
                  <a:srgbClr val="1E1E1E"/>
                </a:solidFill>
                <a:latin typeface="微软雅黑"/>
                <a:ea typeface="微软雅黑"/>
              </a:rPr>
              <a:t>更多的</a:t>
            </a:r>
            <a:r>
              <a:rPr lang="zh-CN" altLang="en-US" sz="1400" dirty="0" smtClean="0">
                <a:solidFill>
                  <a:srgbClr val="1E1E1E"/>
                </a:solidFill>
                <a:latin typeface="微软雅黑"/>
                <a:ea typeface="微软雅黑"/>
              </a:rPr>
              <a:t>人</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传播</a:t>
            </a:r>
            <a:r>
              <a:rPr lang="zh-CN" altLang="en-US" sz="1400" dirty="0">
                <a:solidFill>
                  <a:srgbClr val="1E1E1E"/>
                </a:solidFill>
                <a:latin typeface="微软雅黑"/>
                <a:ea typeface="微软雅黑"/>
              </a:rPr>
              <a:t>特征：用户接触时间长、深度高</a:t>
            </a:r>
            <a:r>
              <a:rPr lang="zh-CN" altLang="en-US" sz="1400" dirty="0" smtClean="0">
                <a:solidFill>
                  <a:srgbClr val="1E1E1E"/>
                </a:solidFill>
                <a:latin typeface="微软雅黑"/>
                <a:ea typeface="微软雅黑"/>
              </a:rPr>
              <a:t>，促进品牌与目标群体的有效互动</a:t>
            </a:r>
            <a:endParaRPr lang="zh-CN" altLang="en-US" sz="1400" dirty="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要       求：进入目标者信任链较为困难</a:t>
            </a:r>
            <a:endParaRPr lang="zh-CN" altLang="en-US" sz="1400" dirty="0">
              <a:solidFill>
                <a:srgbClr val="1E1E1E"/>
              </a:solidFill>
              <a:latin typeface="微软雅黑"/>
              <a:ea typeface="微软雅黑"/>
            </a:endParaRPr>
          </a:p>
        </p:txBody>
      </p:sp>
      <p:sp>
        <p:nvSpPr>
          <p:cNvPr id="17" name="等腰三角形 16"/>
          <p:cNvSpPr/>
          <p:nvPr/>
        </p:nvSpPr>
        <p:spPr>
          <a:xfrm rot="16200000" flipV="1">
            <a:off x="3436451" y="4000317"/>
            <a:ext cx="2340205" cy="189459"/>
          </a:xfrm>
          <a:prstGeom prst="triangle">
            <a:avLst>
              <a:gd name="adj" fmla="val 50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矩形 17"/>
          <p:cNvSpPr/>
          <p:nvPr/>
        </p:nvSpPr>
        <p:spPr>
          <a:xfrm>
            <a:off x="4845299" y="2892293"/>
            <a:ext cx="1642191" cy="1075649"/>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清晰的定位与共同的目标</a:t>
            </a:r>
            <a:endParaRPr lang="zh-CN" altLang="en-US" b="1" kern="0" dirty="0">
              <a:solidFill>
                <a:srgbClr val="FFFFFF"/>
              </a:solidFill>
              <a:latin typeface="微软雅黑"/>
              <a:ea typeface="微软雅黑"/>
              <a:cs typeface="Arial" charset="0"/>
            </a:endParaRPr>
          </a:p>
        </p:txBody>
      </p:sp>
      <p:sp>
        <p:nvSpPr>
          <p:cNvPr id="19" name="矩形 18"/>
          <p:cNvSpPr/>
          <p:nvPr/>
        </p:nvSpPr>
        <p:spPr>
          <a:xfrm>
            <a:off x="6540083" y="2891164"/>
            <a:ext cx="5388566" cy="1080000"/>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20" name="矩形 19"/>
          <p:cNvSpPr/>
          <p:nvPr/>
        </p:nvSpPr>
        <p:spPr>
          <a:xfrm>
            <a:off x="4845299" y="4191233"/>
            <a:ext cx="1642191" cy="1110123"/>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优质稳定的</a:t>
            </a:r>
            <a:endParaRPr lang="en-US" altLang="zh-CN" b="1" kern="0" dirty="0" smtClean="0">
              <a:solidFill>
                <a:srgbClr val="FFFFFF"/>
              </a:solidFill>
              <a:latin typeface="微软雅黑"/>
              <a:ea typeface="微软雅黑"/>
              <a:cs typeface="Arial" charset="0"/>
            </a:endParaRPr>
          </a:p>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输出</a:t>
            </a:r>
            <a:endParaRPr lang="zh-CN" altLang="en-US" b="1" kern="0" dirty="0">
              <a:solidFill>
                <a:srgbClr val="FFFFFF"/>
              </a:solidFill>
              <a:latin typeface="微软雅黑"/>
              <a:ea typeface="微软雅黑"/>
              <a:cs typeface="Arial" charset="0"/>
            </a:endParaRPr>
          </a:p>
        </p:txBody>
      </p:sp>
      <p:sp>
        <p:nvSpPr>
          <p:cNvPr id="21" name="矩形 20"/>
          <p:cNvSpPr/>
          <p:nvPr/>
        </p:nvSpPr>
        <p:spPr>
          <a:xfrm>
            <a:off x="6540083" y="4190104"/>
            <a:ext cx="5388566" cy="1080000"/>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22" name="矩形 21"/>
          <p:cNvSpPr/>
          <p:nvPr/>
        </p:nvSpPr>
        <p:spPr>
          <a:xfrm>
            <a:off x="4845299" y="5442617"/>
            <a:ext cx="1642191" cy="1110123"/>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线下注重品牌传播与互动</a:t>
            </a:r>
            <a:endParaRPr lang="zh-CN" altLang="en-US" b="1" kern="0" dirty="0">
              <a:solidFill>
                <a:srgbClr val="FFFFFF"/>
              </a:solidFill>
              <a:latin typeface="微软雅黑"/>
              <a:ea typeface="微软雅黑"/>
              <a:cs typeface="Arial" charset="0"/>
            </a:endParaRPr>
          </a:p>
        </p:txBody>
      </p:sp>
      <p:sp>
        <p:nvSpPr>
          <p:cNvPr id="23" name="矩形 22"/>
          <p:cNvSpPr/>
          <p:nvPr/>
        </p:nvSpPr>
        <p:spPr>
          <a:xfrm>
            <a:off x="6540083" y="5441488"/>
            <a:ext cx="5388566" cy="1080000"/>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24" name="矩形 23"/>
          <p:cNvSpPr/>
          <p:nvPr/>
        </p:nvSpPr>
        <p:spPr>
          <a:xfrm>
            <a:off x="6540084" y="2911039"/>
            <a:ext cx="5388566" cy="1061829"/>
          </a:xfrm>
          <a:prstGeom prst="rect">
            <a:avLst/>
          </a:prstGeom>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defRPr/>
            </a:pPr>
            <a:r>
              <a:rPr lang="zh-CN" altLang="en-US" sz="1400" kern="0" dirty="0" smtClean="0">
                <a:solidFill>
                  <a:srgbClr val="1E1E1E"/>
                </a:solidFill>
                <a:latin typeface="微软雅黑"/>
                <a:ea typeface="微软雅黑"/>
              </a:rPr>
              <a:t>对现有微信群、</a:t>
            </a:r>
            <a:r>
              <a:rPr lang="en-US" altLang="zh-CN" sz="1400" kern="0" dirty="0" smtClean="0">
                <a:solidFill>
                  <a:srgbClr val="1E1E1E"/>
                </a:solidFill>
                <a:latin typeface="微软雅黑"/>
                <a:ea typeface="微软雅黑"/>
              </a:rPr>
              <a:t>QQ</a:t>
            </a:r>
            <a:r>
              <a:rPr lang="zh-CN" altLang="en-US" sz="1400" kern="0" dirty="0" smtClean="0">
                <a:solidFill>
                  <a:srgbClr val="1E1E1E"/>
                </a:solidFill>
                <a:latin typeface="微软雅黑"/>
                <a:ea typeface="微软雅黑"/>
              </a:rPr>
              <a:t>群等进行</a:t>
            </a:r>
            <a:r>
              <a:rPr lang="zh-CN" altLang="en-US" sz="1400" b="1" kern="0" dirty="0" smtClean="0">
                <a:solidFill>
                  <a:srgbClr val="C00000"/>
                </a:solidFill>
                <a:latin typeface="微软雅黑"/>
                <a:ea typeface="微软雅黑"/>
              </a:rPr>
              <a:t>梳理和归类</a:t>
            </a:r>
            <a:r>
              <a:rPr lang="zh-CN" altLang="en-US" sz="1400" kern="0" dirty="0" smtClean="0">
                <a:solidFill>
                  <a:srgbClr val="1E1E1E"/>
                </a:solidFill>
                <a:latin typeface="微软雅黑"/>
                <a:ea typeface="微软雅黑"/>
              </a:rPr>
              <a:t>，明确每个</a:t>
            </a:r>
            <a:r>
              <a:rPr lang="zh-CN" altLang="en-US" sz="1400" b="1" kern="0" dirty="0" smtClean="0">
                <a:solidFill>
                  <a:srgbClr val="C00000"/>
                </a:solidFill>
                <a:latin typeface="微软雅黑"/>
                <a:ea typeface="微软雅黑"/>
              </a:rPr>
              <a:t>社群的定位</a:t>
            </a:r>
            <a:endParaRPr lang="en-US" altLang="zh-CN" sz="1400" b="1" kern="0" dirty="0" smtClean="0">
              <a:solidFill>
                <a:srgbClr val="C00000"/>
              </a:solidFill>
              <a:latin typeface="微软雅黑"/>
              <a:ea typeface="微软雅黑"/>
            </a:endParaRPr>
          </a:p>
          <a:p>
            <a:pPr marL="285750" indent="-285750" fontAlgn="auto">
              <a:lnSpc>
                <a:spcPct val="150000"/>
              </a:lnSpc>
              <a:spcBef>
                <a:spcPts val="0"/>
              </a:spcBef>
              <a:spcAft>
                <a:spcPts val="0"/>
              </a:spcAft>
              <a:buFont typeface="Arial" panose="020B0604020202020204" pitchFamily="34" charset="0"/>
              <a:buChar char="•"/>
              <a:defRPr/>
            </a:pPr>
            <a:r>
              <a:rPr lang="zh-CN" altLang="en-US" sz="1400" kern="0" dirty="0" smtClean="0">
                <a:solidFill>
                  <a:srgbClr val="1E1E1E"/>
                </a:solidFill>
                <a:latin typeface="微软雅黑"/>
                <a:ea typeface="微软雅黑"/>
              </a:rPr>
              <a:t>对社群内的用户来源有基本掌握，形成特定的</a:t>
            </a:r>
            <a:r>
              <a:rPr lang="zh-CN" altLang="en-US" sz="1400" b="1" kern="0" dirty="0" smtClean="0">
                <a:solidFill>
                  <a:srgbClr val="C00000"/>
                </a:solidFill>
                <a:latin typeface="微软雅黑"/>
                <a:ea typeface="微软雅黑"/>
              </a:rPr>
              <a:t>用户画像</a:t>
            </a:r>
            <a:endParaRPr lang="en-US" altLang="zh-CN" sz="1400" b="1" kern="0" dirty="0" smtClean="0">
              <a:solidFill>
                <a:srgbClr val="C00000"/>
              </a:solidFill>
              <a:latin typeface="微软雅黑"/>
              <a:ea typeface="微软雅黑"/>
            </a:endParaRPr>
          </a:p>
          <a:p>
            <a:pPr marL="285750" indent="-285750" fontAlgn="auto">
              <a:lnSpc>
                <a:spcPct val="150000"/>
              </a:lnSpc>
              <a:spcBef>
                <a:spcPts val="0"/>
              </a:spcBef>
              <a:spcAft>
                <a:spcPts val="0"/>
              </a:spcAft>
              <a:buFont typeface="Arial" panose="020B0604020202020204" pitchFamily="34" charset="0"/>
              <a:buChar char="•"/>
              <a:defRPr/>
            </a:pPr>
            <a:r>
              <a:rPr lang="zh-CN" altLang="en-US" sz="1400" kern="0" dirty="0" smtClean="0">
                <a:solidFill>
                  <a:srgbClr val="1E1E1E"/>
                </a:solidFill>
                <a:latin typeface="微软雅黑"/>
                <a:ea typeface="微软雅黑"/>
              </a:rPr>
              <a:t>对社群用户进行</a:t>
            </a:r>
            <a:r>
              <a:rPr lang="zh-CN" altLang="en-US" sz="1400" b="1" kern="0" dirty="0" smtClean="0">
                <a:solidFill>
                  <a:srgbClr val="C00000"/>
                </a:solidFill>
                <a:latin typeface="微软雅黑"/>
                <a:ea typeface="微软雅黑"/>
              </a:rPr>
              <a:t>需求调查</a:t>
            </a:r>
            <a:r>
              <a:rPr lang="zh-CN" altLang="en-US" sz="1400" kern="0" dirty="0" smtClean="0">
                <a:solidFill>
                  <a:srgbClr val="1E1E1E"/>
                </a:solidFill>
                <a:latin typeface="微软雅黑"/>
                <a:ea typeface="微软雅黑"/>
              </a:rPr>
              <a:t>，优化社群定位与后期运营计划</a:t>
            </a:r>
            <a:endParaRPr lang="en-US" altLang="zh-CN" sz="1400" kern="0" dirty="0" smtClean="0">
              <a:solidFill>
                <a:srgbClr val="1E1E1E"/>
              </a:solidFill>
              <a:latin typeface="微软雅黑"/>
              <a:ea typeface="微软雅黑"/>
            </a:endParaRPr>
          </a:p>
        </p:txBody>
      </p:sp>
      <p:sp>
        <p:nvSpPr>
          <p:cNvPr id="25" name="矩形 24"/>
          <p:cNvSpPr/>
          <p:nvPr/>
        </p:nvSpPr>
        <p:spPr>
          <a:xfrm>
            <a:off x="6567434" y="4203320"/>
            <a:ext cx="5388566" cy="1061829"/>
          </a:xfrm>
          <a:prstGeom prst="rect">
            <a:avLst/>
          </a:prstGeom>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defRPr/>
            </a:pPr>
            <a:r>
              <a:rPr lang="zh-CN" altLang="en-US" sz="1400" kern="0" dirty="0" smtClean="0">
                <a:solidFill>
                  <a:srgbClr val="1E1E1E"/>
                </a:solidFill>
                <a:latin typeface="微软雅黑"/>
                <a:ea typeface="微软雅黑"/>
              </a:rPr>
              <a:t>针对不同社群的用户类型和社群定位，制定</a:t>
            </a:r>
            <a:r>
              <a:rPr lang="zh-CN" altLang="en-US" sz="1400" b="1" kern="0" dirty="0" smtClean="0">
                <a:solidFill>
                  <a:srgbClr val="C00000"/>
                </a:solidFill>
                <a:latin typeface="微软雅黑"/>
                <a:ea typeface="微软雅黑"/>
              </a:rPr>
              <a:t>内容输出方案</a:t>
            </a:r>
            <a:r>
              <a:rPr lang="zh-CN" altLang="en-US" sz="1400" kern="0" dirty="0" smtClean="0">
                <a:solidFill>
                  <a:srgbClr val="1E1E1E"/>
                </a:solidFill>
                <a:latin typeface="微软雅黑"/>
                <a:ea typeface="微软雅黑"/>
              </a:rPr>
              <a:t>，包括纯干货分享、活动资讯服务等</a:t>
            </a:r>
            <a:endParaRPr lang="en-US" altLang="zh-CN" sz="1400" kern="0" dirty="0" smtClean="0">
              <a:solidFill>
                <a:srgbClr val="1E1E1E"/>
              </a:solidFill>
              <a:latin typeface="微软雅黑"/>
              <a:ea typeface="微软雅黑"/>
            </a:endParaRPr>
          </a:p>
          <a:p>
            <a:pPr marL="285750" indent="-285750" fontAlgn="auto">
              <a:lnSpc>
                <a:spcPct val="150000"/>
              </a:lnSpc>
              <a:spcBef>
                <a:spcPts val="0"/>
              </a:spcBef>
              <a:spcAft>
                <a:spcPts val="0"/>
              </a:spcAft>
              <a:buFont typeface="Arial" panose="020B0604020202020204" pitchFamily="34" charset="0"/>
              <a:buChar char="•"/>
              <a:defRPr/>
            </a:pPr>
            <a:r>
              <a:rPr lang="zh-CN" altLang="en-US" sz="1400" kern="0" dirty="0" smtClean="0">
                <a:solidFill>
                  <a:srgbClr val="1E1E1E"/>
                </a:solidFill>
                <a:latin typeface="微软雅黑"/>
                <a:ea typeface="微软雅黑"/>
              </a:rPr>
              <a:t>设定内容输出时间表和责任人员，保证</a:t>
            </a:r>
            <a:r>
              <a:rPr lang="zh-CN" altLang="en-US" sz="1400" b="1" kern="0" dirty="0" smtClean="0">
                <a:solidFill>
                  <a:srgbClr val="C00000"/>
                </a:solidFill>
                <a:latin typeface="微软雅黑"/>
                <a:ea typeface="微软雅黑"/>
              </a:rPr>
              <a:t>输出和反馈稳定及时</a:t>
            </a:r>
            <a:endParaRPr lang="en-US" altLang="zh-CN" sz="1400" b="1" kern="0" dirty="0" smtClean="0">
              <a:solidFill>
                <a:srgbClr val="C00000"/>
              </a:solidFill>
              <a:latin typeface="微软雅黑"/>
              <a:ea typeface="微软雅黑"/>
            </a:endParaRPr>
          </a:p>
        </p:txBody>
      </p:sp>
      <p:sp>
        <p:nvSpPr>
          <p:cNvPr id="26" name="矩形 25"/>
          <p:cNvSpPr/>
          <p:nvPr/>
        </p:nvSpPr>
        <p:spPr>
          <a:xfrm>
            <a:off x="6540083" y="5453518"/>
            <a:ext cx="5388566" cy="1061829"/>
          </a:xfrm>
          <a:prstGeom prst="rect">
            <a:avLst/>
          </a:prstGeom>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线下活动</a:t>
            </a:r>
            <a:r>
              <a:rPr lang="zh-CN" altLang="en-US" sz="1400" kern="0" dirty="0" smtClean="0">
                <a:solidFill>
                  <a:srgbClr val="1E1E1E"/>
                </a:solidFill>
                <a:latin typeface="微软雅黑"/>
                <a:ea typeface="微软雅黑"/>
              </a:rPr>
              <a:t>虽不</a:t>
            </a:r>
            <a:r>
              <a:rPr lang="zh-CN" altLang="en-US" sz="1400" kern="0" dirty="0">
                <a:solidFill>
                  <a:srgbClr val="1E1E1E"/>
                </a:solidFill>
                <a:latin typeface="微软雅黑"/>
                <a:ea typeface="微软雅黑"/>
              </a:rPr>
              <a:t>具有连续性，但对于强化</a:t>
            </a:r>
            <a:r>
              <a:rPr lang="zh-CN" altLang="en-US" sz="1400" kern="0" dirty="0" smtClean="0">
                <a:solidFill>
                  <a:srgbClr val="1E1E1E"/>
                </a:solidFill>
                <a:latin typeface="微软雅黑"/>
                <a:ea typeface="微软雅黑"/>
              </a:rPr>
              <a:t>品牌有</a:t>
            </a:r>
            <a:r>
              <a:rPr lang="zh-CN" altLang="en-US" sz="1400" kern="0" dirty="0">
                <a:solidFill>
                  <a:srgbClr val="1E1E1E"/>
                </a:solidFill>
                <a:latin typeface="微软雅黑"/>
                <a:ea typeface="微软雅黑"/>
              </a:rPr>
              <a:t>不可替代的</a:t>
            </a:r>
            <a:r>
              <a:rPr lang="zh-CN" altLang="en-US" sz="1400" kern="0" dirty="0" smtClean="0">
                <a:solidFill>
                  <a:srgbClr val="1E1E1E"/>
                </a:solidFill>
                <a:latin typeface="微软雅黑"/>
                <a:ea typeface="微软雅黑"/>
              </a:rPr>
              <a:t>作用</a:t>
            </a:r>
            <a:endParaRPr lang="en-US" altLang="zh-CN" sz="1400" kern="0" dirty="0" smtClean="0">
              <a:solidFill>
                <a:srgbClr val="1E1E1E"/>
              </a:solidFill>
              <a:latin typeface="微软雅黑"/>
              <a:ea typeface="微软雅黑"/>
            </a:endParaRPr>
          </a:p>
          <a:p>
            <a:pPr marL="285750" indent="-285750" fontAlgn="auto">
              <a:lnSpc>
                <a:spcPct val="150000"/>
              </a:lnSpc>
              <a:spcBef>
                <a:spcPts val="0"/>
              </a:spcBef>
              <a:spcAft>
                <a:spcPts val="0"/>
              </a:spcAft>
              <a:buFont typeface="Arial" panose="020B0604020202020204" pitchFamily="34" charset="0"/>
              <a:buChar char="•"/>
              <a:defRPr/>
            </a:pPr>
            <a:r>
              <a:rPr lang="zh-CN" altLang="en-US" sz="1400" kern="0" dirty="0">
                <a:solidFill>
                  <a:srgbClr val="1E1E1E"/>
                </a:solidFill>
                <a:latin typeface="微软雅黑"/>
                <a:ea typeface="微软雅黑"/>
              </a:rPr>
              <a:t>建议线下</a:t>
            </a:r>
            <a:r>
              <a:rPr lang="zh-CN" altLang="en-US" sz="1400" kern="0" dirty="0" smtClean="0">
                <a:solidFill>
                  <a:srgbClr val="1E1E1E"/>
                </a:solidFill>
                <a:latin typeface="微软雅黑"/>
                <a:ea typeface="微软雅黑"/>
              </a:rPr>
              <a:t>活动充分围绕</a:t>
            </a:r>
            <a:r>
              <a:rPr lang="zh-CN" altLang="en-US" sz="1400" b="1" kern="0" dirty="0" smtClean="0">
                <a:solidFill>
                  <a:srgbClr val="C00000"/>
                </a:solidFill>
                <a:latin typeface="微软雅黑"/>
                <a:ea typeface="微软雅黑"/>
              </a:rPr>
              <a:t>“生动有趣、科技感、体验感”</a:t>
            </a:r>
            <a:r>
              <a:rPr lang="zh-CN" altLang="en-US" sz="1400" kern="0" dirty="0" smtClean="0">
                <a:solidFill>
                  <a:srgbClr val="1E1E1E"/>
                </a:solidFill>
                <a:latin typeface="微软雅黑"/>
                <a:ea typeface="微软雅黑"/>
              </a:rPr>
              <a:t>，设计品牌营销方式，促进品牌传播与互动</a:t>
            </a:r>
            <a:endParaRPr lang="en-US" altLang="zh-CN" sz="1400" kern="0" dirty="0" smtClean="0">
              <a:solidFill>
                <a:srgbClr val="1E1E1E"/>
              </a:solidFill>
              <a:latin typeface="微软雅黑"/>
              <a:ea typeface="微软雅黑"/>
            </a:endParaRPr>
          </a:p>
        </p:txBody>
      </p:sp>
      <p:pic>
        <p:nvPicPr>
          <p:cNvPr id="48" name="图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409" y="1229365"/>
            <a:ext cx="517131" cy="517131"/>
          </a:xfrm>
          <a:prstGeom prst="rect">
            <a:avLst/>
          </a:prstGeom>
        </p:spPr>
      </p:pic>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093" y="1853010"/>
            <a:ext cx="734440" cy="734440"/>
          </a:xfrm>
          <a:prstGeom prst="rect">
            <a:avLst/>
          </a:prstGeom>
        </p:spPr>
      </p:pic>
      <p:sp>
        <p:nvSpPr>
          <p:cNvPr id="50" name="等腰三角形 49"/>
          <p:cNvSpPr/>
          <p:nvPr/>
        </p:nvSpPr>
        <p:spPr>
          <a:xfrm rot="16200000" flipV="1">
            <a:off x="4021502" y="5931808"/>
            <a:ext cx="1170102" cy="189459"/>
          </a:xfrm>
          <a:prstGeom prst="triangle">
            <a:avLst>
              <a:gd name="adj" fmla="val 50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椭圆 3"/>
          <p:cNvSpPr/>
          <p:nvPr/>
        </p:nvSpPr>
        <p:spPr>
          <a:xfrm>
            <a:off x="1306972" y="3082022"/>
            <a:ext cx="1833445" cy="1833445"/>
          </a:xfrm>
          <a:prstGeom prst="ellipse">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1" name="椭圆 50"/>
          <p:cNvSpPr/>
          <p:nvPr/>
        </p:nvSpPr>
        <p:spPr>
          <a:xfrm>
            <a:off x="1334323" y="4574956"/>
            <a:ext cx="1833445" cy="1833445"/>
          </a:xfrm>
          <a:prstGeom prst="ellipse">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1620" y="4991244"/>
            <a:ext cx="453980" cy="453980"/>
          </a:xfrm>
          <a:prstGeom prst="rect">
            <a:avLst/>
          </a:prstGeom>
        </p:spPr>
      </p:pic>
      <p:pic>
        <p:nvPicPr>
          <p:cNvPr id="52" name="图片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7464" y="3236029"/>
            <a:ext cx="592460" cy="592460"/>
          </a:xfrm>
          <a:prstGeom prst="rect">
            <a:avLst/>
          </a:prstGeom>
        </p:spPr>
      </p:pic>
      <p:sp>
        <p:nvSpPr>
          <p:cNvPr id="53" name="文本框 52"/>
          <p:cNvSpPr txBox="1"/>
          <p:nvPr/>
        </p:nvSpPr>
        <p:spPr>
          <a:xfrm>
            <a:off x="1627916" y="3789040"/>
            <a:ext cx="1158578" cy="646331"/>
          </a:xfrm>
          <a:prstGeom prst="rect">
            <a:avLst/>
          </a:prstGeom>
          <a:noFill/>
        </p:spPr>
        <p:txBody>
          <a:bodyPr wrap="square" rtlCol="0">
            <a:spAutoFit/>
          </a:bodyPr>
          <a:lstStyle/>
          <a:p>
            <a:pPr algn="ctr"/>
            <a:r>
              <a:rPr lang="zh-CN" altLang="en-US" b="1" dirty="0" smtClean="0">
                <a:solidFill>
                  <a:srgbClr val="1E1E1E"/>
                </a:solidFill>
                <a:latin typeface="微软雅黑"/>
                <a:ea typeface="微软雅黑"/>
              </a:rPr>
              <a:t>线上</a:t>
            </a:r>
            <a:endParaRPr lang="en-US" altLang="zh-CN" b="1" dirty="0" smtClean="0">
              <a:solidFill>
                <a:srgbClr val="1E1E1E"/>
              </a:solidFill>
              <a:latin typeface="微软雅黑"/>
              <a:ea typeface="微软雅黑"/>
            </a:endParaRPr>
          </a:p>
          <a:p>
            <a:pPr algn="ctr"/>
            <a:r>
              <a:rPr lang="zh-CN" altLang="en-US" b="1" dirty="0" smtClean="0">
                <a:solidFill>
                  <a:srgbClr val="1E1E1E"/>
                </a:solidFill>
                <a:latin typeface="微软雅黑"/>
                <a:ea typeface="微软雅黑"/>
              </a:rPr>
              <a:t>社群运营</a:t>
            </a:r>
            <a:endParaRPr lang="zh-CN" altLang="en-US" b="1" dirty="0">
              <a:solidFill>
                <a:srgbClr val="1E1E1E"/>
              </a:solidFill>
              <a:latin typeface="微软雅黑"/>
              <a:ea typeface="微软雅黑"/>
            </a:endParaRPr>
          </a:p>
        </p:txBody>
      </p:sp>
      <p:sp>
        <p:nvSpPr>
          <p:cNvPr id="54" name="文本框 53"/>
          <p:cNvSpPr txBox="1"/>
          <p:nvPr/>
        </p:nvSpPr>
        <p:spPr>
          <a:xfrm>
            <a:off x="1593916" y="5366648"/>
            <a:ext cx="1333732" cy="646331"/>
          </a:xfrm>
          <a:prstGeom prst="rect">
            <a:avLst/>
          </a:prstGeom>
          <a:noFill/>
        </p:spPr>
        <p:txBody>
          <a:bodyPr wrap="square" rtlCol="0">
            <a:spAutoFit/>
          </a:bodyPr>
          <a:lstStyle/>
          <a:p>
            <a:pPr algn="ctr"/>
            <a:r>
              <a:rPr lang="zh-CN" altLang="en-US" b="1" dirty="0" smtClean="0">
                <a:solidFill>
                  <a:srgbClr val="1E1E1E"/>
                </a:solidFill>
                <a:latin typeface="微软雅黑"/>
                <a:ea typeface="微软雅黑"/>
              </a:rPr>
              <a:t>线下</a:t>
            </a:r>
            <a:endParaRPr lang="en-US" altLang="zh-CN" b="1" dirty="0" smtClean="0">
              <a:solidFill>
                <a:srgbClr val="1E1E1E"/>
              </a:solidFill>
              <a:latin typeface="微软雅黑"/>
              <a:ea typeface="微软雅黑"/>
            </a:endParaRPr>
          </a:p>
          <a:p>
            <a:pPr algn="ctr"/>
            <a:r>
              <a:rPr lang="zh-CN" altLang="en-US" b="1" dirty="0" smtClean="0">
                <a:solidFill>
                  <a:srgbClr val="1E1E1E"/>
                </a:solidFill>
                <a:latin typeface="微软雅黑"/>
                <a:ea typeface="微软雅黑"/>
              </a:rPr>
              <a:t>品牌互动</a:t>
            </a:r>
            <a:endParaRPr lang="zh-CN" altLang="en-US" b="1" dirty="0">
              <a:solidFill>
                <a:srgbClr val="1E1E1E"/>
              </a:solidFill>
              <a:latin typeface="微软雅黑"/>
              <a:ea typeface="微软雅黑"/>
            </a:endParaRPr>
          </a:p>
        </p:txBody>
      </p:sp>
      <p:sp>
        <p:nvSpPr>
          <p:cNvPr id="55" name="椭圆 54"/>
          <p:cNvSpPr/>
          <p:nvPr/>
        </p:nvSpPr>
        <p:spPr>
          <a:xfrm>
            <a:off x="574956" y="3783371"/>
            <a:ext cx="602124" cy="602124"/>
          </a:xfrm>
          <a:prstGeom prst="ellipse">
            <a:avLst/>
          </a:prstGeom>
          <a:solidFill>
            <a:srgbClr val="555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rgbClr val="FFFFFF"/>
                </a:solidFill>
              </a:rPr>
              <a:t>社群定位</a:t>
            </a:r>
            <a:endParaRPr lang="zh-CN" altLang="en-US" sz="900" dirty="0">
              <a:solidFill>
                <a:srgbClr val="FFFFFF"/>
              </a:solidFill>
            </a:endParaRPr>
          </a:p>
        </p:txBody>
      </p:sp>
      <p:sp>
        <p:nvSpPr>
          <p:cNvPr id="56" name="椭圆 55"/>
          <p:cNvSpPr/>
          <p:nvPr/>
        </p:nvSpPr>
        <p:spPr>
          <a:xfrm>
            <a:off x="745086" y="2934614"/>
            <a:ext cx="602124" cy="602124"/>
          </a:xfrm>
          <a:prstGeom prst="ellipse">
            <a:avLst/>
          </a:prstGeom>
          <a:solidFill>
            <a:srgbClr val="555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rgbClr val="FFFFFF"/>
                </a:solidFill>
              </a:rPr>
              <a:t>用户画像定位</a:t>
            </a:r>
            <a:endParaRPr lang="zh-CN" altLang="en-US" sz="900" dirty="0">
              <a:solidFill>
                <a:srgbClr val="FFFFFF"/>
              </a:solidFill>
            </a:endParaRPr>
          </a:p>
        </p:txBody>
      </p:sp>
      <p:sp>
        <p:nvSpPr>
          <p:cNvPr id="57" name="椭圆 56"/>
          <p:cNvSpPr/>
          <p:nvPr/>
        </p:nvSpPr>
        <p:spPr>
          <a:xfrm>
            <a:off x="3035146" y="2930183"/>
            <a:ext cx="602124" cy="602124"/>
          </a:xfrm>
          <a:prstGeom prst="ellipse">
            <a:avLst/>
          </a:prstGeom>
          <a:solidFill>
            <a:srgbClr val="555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rgbClr val="FFFFFF"/>
                </a:solidFill>
              </a:rPr>
              <a:t>用户需求调研</a:t>
            </a:r>
            <a:endParaRPr lang="zh-CN" altLang="en-US" sz="900" dirty="0">
              <a:solidFill>
                <a:srgbClr val="FFFFFF"/>
              </a:solidFill>
            </a:endParaRPr>
          </a:p>
        </p:txBody>
      </p:sp>
      <p:sp>
        <p:nvSpPr>
          <p:cNvPr id="58" name="椭圆 57"/>
          <p:cNvSpPr/>
          <p:nvPr/>
        </p:nvSpPr>
        <p:spPr>
          <a:xfrm>
            <a:off x="3359986" y="3783371"/>
            <a:ext cx="602124" cy="602124"/>
          </a:xfrm>
          <a:prstGeom prst="ellipse">
            <a:avLst/>
          </a:prstGeom>
          <a:solidFill>
            <a:srgbClr val="555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rgbClr val="FFFFFF"/>
                </a:solidFill>
              </a:rPr>
              <a:t>优质稳定输出</a:t>
            </a:r>
            <a:endParaRPr lang="zh-CN" altLang="en-US" sz="900" dirty="0">
              <a:solidFill>
                <a:srgbClr val="FFFFFF"/>
              </a:solidFill>
            </a:endParaRPr>
          </a:p>
        </p:txBody>
      </p:sp>
      <p:sp>
        <p:nvSpPr>
          <p:cNvPr id="59" name="椭圆 58"/>
          <p:cNvSpPr/>
          <p:nvPr/>
        </p:nvSpPr>
        <p:spPr>
          <a:xfrm>
            <a:off x="2860696" y="5309237"/>
            <a:ext cx="602124" cy="602124"/>
          </a:xfrm>
          <a:prstGeom prst="ellipse">
            <a:avLst/>
          </a:prstGeom>
          <a:solidFill>
            <a:srgbClr val="86C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rgbClr val="FFFFFF"/>
                </a:solidFill>
              </a:rPr>
              <a:t>生动有趣</a:t>
            </a:r>
            <a:endParaRPr lang="zh-CN" altLang="en-US" sz="900" dirty="0">
              <a:solidFill>
                <a:srgbClr val="FFFFFF"/>
              </a:solidFill>
            </a:endParaRPr>
          </a:p>
        </p:txBody>
      </p:sp>
      <p:sp>
        <p:nvSpPr>
          <p:cNvPr id="60" name="椭圆 59"/>
          <p:cNvSpPr/>
          <p:nvPr/>
        </p:nvSpPr>
        <p:spPr>
          <a:xfrm>
            <a:off x="1974883" y="6016819"/>
            <a:ext cx="602124" cy="602124"/>
          </a:xfrm>
          <a:prstGeom prst="ellipse">
            <a:avLst/>
          </a:prstGeom>
          <a:solidFill>
            <a:srgbClr val="86C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rPr>
              <a:t>科技感</a:t>
            </a:r>
          </a:p>
        </p:txBody>
      </p:sp>
      <p:sp>
        <p:nvSpPr>
          <p:cNvPr id="61" name="椭圆 60"/>
          <p:cNvSpPr/>
          <p:nvPr/>
        </p:nvSpPr>
        <p:spPr>
          <a:xfrm>
            <a:off x="1033261" y="5255800"/>
            <a:ext cx="602124" cy="602124"/>
          </a:xfrm>
          <a:prstGeom prst="ellipse">
            <a:avLst/>
          </a:prstGeom>
          <a:solidFill>
            <a:srgbClr val="86C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rPr>
              <a:t>体验感</a:t>
            </a:r>
          </a:p>
        </p:txBody>
      </p:sp>
    </p:spTree>
    <p:extLst>
      <p:ext uri="{BB962C8B-B14F-4D97-AF65-F5344CB8AC3E}">
        <p14:creationId xmlns:p14="http://schemas.microsoft.com/office/powerpoint/2010/main" val="22974253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r>
              <a:rPr lang="zh-CN" altLang="en-US" sz="2400" b="1" dirty="0" smtClean="0"/>
              <a:t>拓展渠道（</a:t>
            </a:r>
            <a:r>
              <a:rPr lang="en-US" altLang="zh-CN" sz="2400" b="1" dirty="0" smtClean="0"/>
              <a:t>1/2</a:t>
            </a:r>
            <a:r>
              <a:rPr lang="zh-CN" altLang="en-US" sz="2400" b="1" dirty="0" smtClean="0"/>
              <a:t>）：进驻头条号、知乎与</a:t>
            </a:r>
            <a:r>
              <a:rPr lang="zh-CN" altLang="en-US" sz="2400" b="1" dirty="0" smtClean="0"/>
              <a:t>简书。</a:t>
            </a:r>
            <a:endParaRPr lang="zh-CN" altLang="en-US" sz="2400" b="1" dirty="0"/>
          </a:p>
        </p:txBody>
      </p:sp>
      <p:sp>
        <p:nvSpPr>
          <p:cNvPr id="4" name="矩形 3"/>
          <p:cNvSpPr/>
          <p:nvPr/>
        </p:nvSpPr>
        <p:spPr>
          <a:xfrm>
            <a:off x="119336" y="1134807"/>
            <a:ext cx="6408712" cy="1574113"/>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7" name="矩形 6"/>
          <p:cNvSpPr/>
          <p:nvPr/>
        </p:nvSpPr>
        <p:spPr>
          <a:xfrm>
            <a:off x="1487488" y="1229365"/>
            <a:ext cx="432048" cy="1384995"/>
          </a:xfrm>
          <a:prstGeom prst="rect">
            <a:avLst/>
          </a:prstGeom>
          <a:solidFill>
            <a:srgbClr val="4B4F9B"/>
          </a:solidFill>
        </p:spPr>
        <p:txBody>
          <a:bodyPr wrap="square">
            <a:spAutoFit/>
          </a:bodyPr>
          <a:lstStyle/>
          <a:p>
            <a:pPr algn="ctr"/>
            <a:r>
              <a:rPr lang="zh-CN" altLang="en-US" sz="1400" dirty="0" smtClean="0">
                <a:solidFill>
                  <a:srgbClr val="FFFFFF"/>
                </a:solidFill>
                <a:latin typeface="微软雅黑"/>
                <a:ea typeface="微软雅黑"/>
              </a:rPr>
              <a:t>渠道特征分析</a:t>
            </a:r>
            <a:endParaRPr lang="zh-CN" altLang="en-US" sz="1400" dirty="0">
              <a:solidFill>
                <a:srgbClr val="FFFFFF"/>
              </a:solidFill>
              <a:latin typeface="微软雅黑"/>
              <a:ea typeface="微软雅黑"/>
            </a:endParaRPr>
          </a:p>
        </p:txBody>
      </p:sp>
      <p:sp>
        <p:nvSpPr>
          <p:cNvPr id="9" name="文本框 8"/>
          <p:cNvSpPr txBox="1"/>
          <p:nvPr/>
        </p:nvSpPr>
        <p:spPr>
          <a:xfrm>
            <a:off x="2031472" y="1288665"/>
            <a:ext cx="4352560" cy="992579"/>
          </a:xfrm>
          <a:prstGeom prst="rect">
            <a:avLst/>
          </a:prstGeom>
          <a:noFill/>
        </p:spPr>
        <p:txBody>
          <a:bodyPr wrap="square" rtlCol="0">
            <a:spAutoFit/>
          </a:bodyPr>
          <a:lstStyle/>
          <a:p>
            <a:pPr marL="285750" indent="-285750">
              <a:lnSpc>
                <a:spcPct val="150000"/>
              </a:lnSpc>
              <a:buSzPct val="60000"/>
              <a:buFont typeface="Wingdings" panose="05000000000000000000" pitchFamily="2" charset="2"/>
              <a:buChar char="l"/>
            </a:pPr>
            <a:r>
              <a:rPr lang="zh-CN" altLang="en-US" sz="1300" dirty="0" smtClean="0">
                <a:solidFill>
                  <a:srgbClr val="1E1E1E"/>
                </a:solidFill>
                <a:latin typeface="微软雅黑"/>
                <a:ea typeface="微软雅黑"/>
              </a:rPr>
              <a:t>用户特征：三大渠道用户各有侧重，但基本呈现年轻化、一二线城市；</a:t>
            </a:r>
            <a:r>
              <a:rPr lang="en-US" altLang="zh-CN" sz="1300" dirty="0" smtClean="0">
                <a:solidFill>
                  <a:srgbClr val="C00000"/>
                </a:solidFill>
                <a:latin typeface="微软雅黑"/>
                <a:ea typeface="微软雅黑"/>
              </a:rPr>
              <a:t>KOL</a:t>
            </a:r>
            <a:r>
              <a:rPr lang="zh-CN" altLang="en-US" sz="1300" dirty="0" smtClean="0">
                <a:solidFill>
                  <a:srgbClr val="1E1E1E"/>
                </a:solidFill>
                <a:latin typeface="微软雅黑"/>
                <a:ea typeface="微软雅黑"/>
              </a:rPr>
              <a:t>在内容传播方面发挥重要作用</a:t>
            </a:r>
            <a:endParaRPr lang="en-US" altLang="zh-CN" sz="13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300" dirty="0" smtClean="0">
                <a:solidFill>
                  <a:srgbClr val="1E1E1E"/>
                </a:solidFill>
                <a:latin typeface="微软雅黑"/>
                <a:ea typeface="微软雅黑"/>
              </a:rPr>
              <a:t>进驻要求：进驻门槛低，审核相对宽松，提供机构号</a:t>
            </a:r>
            <a:endParaRPr lang="zh-CN" altLang="en-US" sz="1300" dirty="0">
              <a:solidFill>
                <a:srgbClr val="1E1E1E"/>
              </a:solidFill>
              <a:latin typeface="微软雅黑"/>
              <a:ea typeface="微软雅黑"/>
            </a:endParaRPr>
          </a:p>
        </p:txBody>
      </p:sp>
      <p:sp>
        <p:nvSpPr>
          <p:cNvPr id="10" name="矩形 9"/>
          <p:cNvSpPr/>
          <p:nvPr/>
        </p:nvSpPr>
        <p:spPr>
          <a:xfrm>
            <a:off x="119336" y="2825351"/>
            <a:ext cx="11953328" cy="3844009"/>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15" name="矩形 14"/>
          <p:cNvSpPr/>
          <p:nvPr/>
        </p:nvSpPr>
        <p:spPr>
          <a:xfrm>
            <a:off x="5855239" y="2924937"/>
            <a:ext cx="6056819" cy="1095787"/>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25" name="矩形 24"/>
          <p:cNvSpPr/>
          <p:nvPr/>
        </p:nvSpPr>
        <p:spPr>
          <a:xfrm>
            <a:off x="5879322" y="4207355"/>
            <a:ext cx="6032736" cy="1080000"/>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pic>
        <p:nvPicPr>
          <p:cNvPr id="14338" name="Picture 2" descr="https://ss0.baidu.com/6ONWsjip0QIZ8tyhnq/it/u=1530671589,3842391861&amp;fm=58&amp;s=3B77EC16CD04DD13147D90F600000035&amp;bpow=121&amp;bpoh=75"/>
          <p:cNvPicPr>
            <a:picLocks noChangeAspect="1" noChangeArrowheads="1"/>
          </p:cNvPicPr>
          <p:nvPr/>
        </p:nvPicPr>
        <p:blipFill rotWithShape="1">
          <a:blip r:embed="rId2">
            <a:extLst>
              <a:ext uri="{28A0092B-C50C-407E-A947-70E740481C1C}">
                <a14:useLocalDpi xmlns:a14="http://schemas.microsoft.com/office/drawing/2010/main" val="0"/>
              </a:ext>
            </a:extLst>
          </a:blip>
          <a:srcRect l="1" t="14978" r="64799" b="19425"/>
          <a:stretch/>
        </p:blipFill>
        <p:spPr bwMode="auto">
          <a:xfrm>
            <a:off x="418239" y="2940724"/>
            <a:ext cx="819727" cy="946841"/>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1487488" y="5504922"/>
            <a:ext cx="4054182" cy="1008000"/>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33" name="矩形 32"/>
          <p:cNvSpPr/>
          <p:nvPr/>
        </p:nvSpPr>
        <p:spPr>
          <a:xfrm>
            <a:off x="1487488" y="2940724"/>
            <a:ext cx="4054182" cy="1080000"/>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34" name="矩形 33"/>
          <p:cNvSpPr/>
          <p:nvPr/>
        </p:nvSpPr>
        <p:spPr>
          <a:xfrm>
            <a:off x="1487488" y="4207355"/>
            <a:ext cx="4054182" cy="1080000"/>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pic>
        <p:nvPicPr>
          <p:cNvPr id="14340" name="Picture 4" descr="https://ss1.baidu.com/6ONXsjip0QIZ8tyhnq/it/u=4094533855,2791674877&amp;fm=58&amp;bpow=500&amp;bpoh=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39" y="4340113"/>
            <a:ext cx="760112" cy="76011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ss1.baidu.com/6ONXsjip0QIZ8tyhnq/it/u=3168350110,3129689355&amp;fm=58&amp;s=34E67D36CDE0EC136850DAFE03005023&amp;bpow=121&amp;bpoh=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32" y="5733256"/>
            <a:ext cx="1020050" cy="632262"/>
          </a:xfrm>
          <a:prstGeom prst="rect">
            <a:avLst/>
          </a:prstGeom>
          <a:noFill/>
          <a:extLst>
            <a:ext uri="{909E8E84-426E-40DD-AFC4-6F175D3DCCD1}">
              <a14:hiddenFill xmlns:a14="http://schemas.microsoft.com/office/drawing/2010/main">
                <a:solidFill>
                  <a:srgbClr val="FFFFFF"/>
                </a:solidFill>
              </a14:hiddenFill>
            </a:ext>
          </a:extLst>
        </p:spPr>
      </p:pic>
      <p:sp>
        <p:nvSpPr>
          <p:cNvPr id="35" name="等腰三角形 34"/>
          <p:cNvSpPr/>
          <p:nvPr/>
        </p:nvSpPr>
        <p:spPr>
          <a:xfrm rot="16200000" flipV="1">
            <a:off x="5168673" y="3408396"/>
            <a:ext cx="1069333" cy="155323"/>
          </a:xfrm>
          <a:prstGeom prst="triangle">
            <a:avLst>
              <a:gd name="adj" fmla="val 50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p:nvSpPr>
        <p:spPr>
          <a:xfrm>
            <a:off x="1487488" y="3026756"/>
            <a:ext cx="4020649" cy="1015663"/>
          </a:xfrm>
          <a:prstGeom prst="rect">
            <a:avLst/>
          </a:prstGeom>
        </p:spPr>
        <p:txBody>
          <a:bodyPr wrap="square">
            <a:spAutoFit/>
          </a:bodyPr>
          <a:lstStyle/>
          <a:p>
            <a:pPr>
              <a:lnSpc>
                <a:spcPct val="125000"/>
              </a:lnSpc>
            </a:pPr>
            <a:r>
              <a:rPr lang="en-US" altLang="zh-CN" sz="1200" b="1" kern="0" dirty="0" smtClean="0">
                <a:solidFill>
                  <a:srgbClr val="1E1E1E"/>
                </a:solidFill>
                <a:latin typeface="微软雅黑"/>
              </a:rPr>
              <a:t>· </a:t>
            </a:r>
            <a:r>
              <a:rPr lang="zh-CN" altLang="en-US" sz="1200" kern="0" dirty="0" smtClean="0">
                <a:solidFill>
                  <a:srgbClr val="1E1E1E"/>
                </a:solidFill>
                <a:latin typeface="微软雅黑"/>
                <a:ea typeface="微软雅黑"/>
              </a:rPr>
              <a:t>基于机器学习的数据挖掘和引擎推荐，为用户提供个性化内容，实现精准推送，比较适合小品牌</a:t>
            </a:r>
            <a:endParaRPr lang="en-US" altLang="zh-CN" sz="1200" kern="0" dirty="0" smtClean="0">
              <a:solidFill>
                <a:srgbClr val="1E1E1E"/>
              </a:solidFill>
              <a:latin typeface="微软雅黑"/>
              <a:ea typeface="微软雅黑"/>
            </a:endParaRPr>
          </a:p>
          <a:p>
            <a:pPr>
              <a:lnSpc>
                <a:spcPct val="125000"/>
              </a:lnSpc>
            </a:pPr>
            <a:r>
              <a:rPr lang="en-US" altLang="zh-CN" sz="1200" b="1" kern="0" dirty="0" smtClean="0">
                <a:solidFill>
                  <a:srgbClr val="1E1E1E"/>
                </a:solidFill>
                <a:latin typeface="微软雅黑"/>
              </a:rPr>
              <a:t>· </a:t>
            </a:r>
            <a:r>
              <a:rPr lang="zh-CN" altLang="en-US" sz="1200" kern="0" dirty="0">
                <a:solidFill>
                  <a:srgbClr val="1E1E1E"/>
                </a:solidFill>
                <a:latin typeface="微软雅黑"/>
                <a:ea typeface="微软雅黑"/>
              </a:rPr>
              <a:t>用户偏向</a:t>
            </a:r>
            <a:r>
              <a:rPr lang="en-US" altLang="zh-CN" sz="1200" kern="0" dirty="0">
                <a:solidFill>
                  <a:srgbClr val="1E1E1E"/>
                </a:solidFill>
                <a:latin typeface="微软雅黑"/>
                <a:ea typeface="微软雅黑"/>
              </a:rPr>
              <a:t>18-30</a:t>
            </a:r>
            <a:r>
              <a:rPr lang="zh-CN" altLang="en-US" sz="1200" kern="0" dirty="0">
                <a:solidFill>
                  <a:srgbClr val="1E1E1E"/>
                </a:solidFill>
                <a:latin typeface="微软雅黑"/>
                <a:ea typeface="微软雅黑"/>
              </a:rPr>
              <a:t>岁，使用</a:t>
            </a:r>
            <a:r>
              <a:rPr lang="zh-CN" altLang="en-US" sz="1200" kern="0" dirty="0" smtClean="0">
                <a:solidFill>
                  <a:srgbClr val="1E1E1E"/>
                </a:solidFill>
                <a:latin typeface="微软雅黑"/>
                <a:ea typeface="微软雅黑"/>
              </a:rPr>
              <a:t>目的多以消耗时间为主</a:t>
            </a:r>
            <a:endParaRPr lang="en-US" altLang="zh-CN" sz="1200" kern="0" dirty="0" smtClean="0">
              <a:solidFill>
                <a:srgbClr val="1E1E1E"/>
              </a:solidFill>
              <a:latin typeface="微软雅黑"/>
              <a:ea typeface="微软雅黑"/>
            </a:endParaRPr>
          </a:p>
          <a:p>
            <a:pPr>
              <a:lnSpc>
                <a:spcPct val="125000"/>
              </a:lnSpc>
            </a:pPr>
            <a:r>
              <a:rPr lang="en-US" altLang="zh-CN" sz="1200" b="1" kern="0" dirty="0" smtClean="0">
                <a:solidFill>
                  <a:srgbClr val="1E1E1E"/>
                </a:solidFill>
                <a:latin typeface="微软雅黑"/>
              </a:rPr>
              <a:t>· </a:t>
            </a:r>
            <a:r>
              <a:rPr lang="zh-CN" altLang="en-US" sz="1200" kern="0" dirty="0">
                <a:solidFill>
                  <a:srgbClr val="1E1E1E"/>
                </a:solidFill>
                <a:latin typeface="微软雅黑"/>
                <a:ea typeface="微软雅黑"/>
              </a:rPr>
              <a:t>热门文章大多为</a:t>
            </a:r>
            <a:r>
              <a:rPr lang="zh-CN" altLang="en-US" sz="1200" kern="0" dirty="0" smtClean="0">
                <a:solidFill>
                  <a:srgbClr val="C00000"/>
                </a:solidFill>
                <a:latin typeface="微软雅黑"/>
                <a:ea typeface="微软雅黑"/>
              </a:rPr>
              <a:t>娱乐、社会资讯、情感类</a:t>
            </a:r>
            <a:r>
              <a:rPr lang="zh-CN" altLang="en-US" sz="1200" kern="0" dirty="0" smtClean="0">
                <a:solidFill>
                  <a:srgbClr val="1E1E1E"/>
                </a:solidFill>
                <a:latin typeface="微软雅黑"/>
                <a:ea typeface="微软雅黑"/>
              </a:rPr>
              <a:t>等</a:t>
            </a:r>
            <a:endParaRPr lang="zh-CN" altLang="en-US" sz="1200" kern="0" dirty="0">
              <a:solidFill>
                <a:srgbClr val="1E1E1E"/>
              </a:solidFill>
              <a:latin typeface="微软雅黑"/>
              <a:ea typeface="微软雅黑"/>
            </a:endParaRPr>
          </a:p>
        </p:txBody>
      </p:sp>
      <p:sp>
        <p:nvSpPr>
          <p:cNvPr id="18" name="矩形 17"/>
          <p:cNvSpPr/>
          <p:nvPr/>
        </p:nvSpPr>
        <p:spPr>
          <a:xfrm>
            <a:off x="5909973" y="4239523"/>
            <a:ext cx="5971433" cy="1015663"/>
          </a:xfrm>
          <a:prstGeom prst="rect">
            <a:avLst/>
          </a:prstGeom>
        </p:spPr>
        <p:txBody>
          <a:bodyPr wrap="square">
            <a:spAutoFit/>
          </a:bodyPr>
          <a:lstStyle/>
          <a:p>
            <a:pPr marL="171450" indent="-171450">
              <a:lnSpc>
                <a:spcPct val="125000"/>
              </a:lnSpc>
              <a:buFont typeface="Arial" panose="020B0604020202020204" pitchFamily="34" charset="0"/>
              <a:buChar char="•"/>
            </a:pPr>
            <a:r>
              <a:rPr lang="zh-CN" altLang="en-US" sz="1200" b="1" dirty="0" smtClean="0">
                <a:solidFill>
                  <a:srgbClr val="C00000"/>
                </a:solidFill>
                <a:latin typeface="微软雅黑"/>
                <a:ea typeface="微软雅黑"/>
              </a:rPr>
              <a:t>文章传播：</a:t>
            </a:r>
            <a:r>
              <a:rPr lang="zh-CN" altLang="en-US" sz="1200" dirty="0" smtClean="0">
                <a:solidFill>
                  <a:srgbClr val="1E1E1E"/>
                </a:solidFill>
                <a:latin typeface="微软雅黑"/>
                <a:ea typeface="微软雅黑"/>
              </a:rPr>
              <a:t>传播内容上侧重</a:t>
            </a:r>
            <a:r>
              <a:rPr lang="zh-CN" altLang="en-US" sz="1200" dirty="0" smtClean="0">
                <a:solidFill>
                  <a:srgbClr val="C00000"/>
                </a:solidFill>
                <a:latin typeface="微软雅黑"/>
                <a:ea typeface="微软雅黑"/>
              </a:rPr>
              <a:t>专业知识的分享</a:t>
            </a:r>
            <a:r>
              <a:rPr lang="zh-CN" altLang="en-US" sz="1200" dirty="0" smtClean="0">
                <a:solidFill>
                  <a:srgbClr val="1E1E1E"/>
                </a:solidFill>
                <a:latin typeface="微软雅黑"/>
                <a:ea typeface="微软雅黑"/>
              </a:rPr>
              <a:t>，如行业案例、经验模式推广、社会影响力报告等，打造满天星专业和行业领先的</a:t>
            </a:r>
            <a:r>
              <a:rPr lang="zh-CN" altLang="en-US" sz="1200" dirty="0">
                <a:solidFill>
                  <a:srgbClr val="1E1E1E"/>
                </a:solidFill>
                <a:latin typeface="微软雅黑"/>
                <a:ea typeface="微软雅黑"/>
              </a:rPr>
              <a:t>品牌</a:t>
            </a:r>
            <a:r>
              <a:rPr lang="zh-CN" altLang="en-US" sz="1200" dirty="0" smtClean="0">
                <a:solidFill>
                  <a:srgbClr val="1E1E1E"/>
                </a:solidFill>
                <a:latin typeface="微软雅黑"/>
                <a:ea typeface="微软雅黑"/>
              </a:rPr>
              <a:t>形象</a:t>
            </a:r>
            <a:endParaRPr lang="en-US" altLang="zh-CN" sz="1200" dirty="0" smtClean="0">
              <a:solidFill>
                <a:srgbClr val="1E1E1E"/>
              </a:solidFill>
              <a:latin typeface="微软雅黑"/>
              <a:ea typeface="微软雅黑"/>
            </a:endParaRPr>
          </a:p>
          <a:p>
            <a:pPr marL="171450" indent="-171450">
              <a:lnSpc>
                <a:spcPct val="125000"/>
              </a:lnSpc>
              <a:buFont typeface="Arial" panose="020B0604020202020204" pitchFamily="34" charset="0"/>
              <a:buChar char="•"/>
            </a:pPr>
            <a:r>
              <a:rPr lang="en-US" altLang="zh-CN" sz="1200" b="1" dirty="0" smtClean="0">
                <a:solidFill>
                  <a:srgbClr val="C00000"/>
                </a:solidFill>
                <a:latin typeface="微软雅黑"/>
                <a:ea typeface="微软雅黑"/>
              </a:rPr>
              <a:t>KOL</a:t>
            </a:r>
            <a:r>
              <a:rPr lang="zh-CN" altLang="en-US" sz="1200" b="1" dirty="0" smtClean="0">
                <a:solidFill>
                  <a:srgbClr val="C00000"/>
                </a:solidFill>
                <a:latin typeface="微软雅黑"/>
                <a:ea typeface="微软雅黑"/>
              </a:rPr>
              <a:t>背书：</a:t>
            </a:r>
            <a:r>
              <a:rPr lang="zh-CN" altLang="en-US" sz="1200" dirty="0" smtClean="0">
                <a:solidFill>
                  <a:srgbClr val="1E1E1E"/>
                </a:solidFill>
                <a:latin typeface="微软雅黑"/>
                <a:ea typeface="微软雅黑"/>
              </a:rPr>
              <a:t>与</a:t>
            </a:r>
            <a:r>
              <a:rPr lang="en-US" altLang="zh-CN" sz="1200" dirty="0" smtClean="0">
                <a:solidFill>
                  <a:srgbClr val="1E1E1E"/>
                </a:solidFill>
                <a:latin typeface="微软雅黑"/>
                <a:ea typeface="微软雅黑"/>
              </a:rPr>
              <a:t>KOL</a:t>
            </a:r>
            <a:r>
              <a:rPr lang="zh-CN" altLang="en-US" sz="1200" dirty="0" smtClean="0">
                <a:solidFill>
                  <a:srgbClr val="1E1E1E"/>
                </a:solidFill>
                <a:latin typeface="微软雅黑"/>
                <a:ea typeface="微软雅黑"/>
              </a:rPr>
              <a:t>建立联系，通过他们的输出和背书，扩大品牌影响</a:t>
            </a:r>
            <a:endParaRPr lang="en-US" altLang="zh-CN" sz="1200" dirty="0" smtClean="0">
              <a:solidFill>
                <a:srgbClr val="1E1E1E"/>
              </a:solidFill>
              <a:latin typeface="微软雅黑"/>
              <a:ea typeface="微软雅黑"/>
            </a:endParaRPr>
          </a:p>
          <a:p>
            <a:pPr marL="171450" indent="-171450">
              <a:lnSpc>
                <a:spcPct val="125000"/>
              </a:lnSpc>
              <a:buFont typeface="Arial" panose="020B0604020202020204" pitchFamily="34" charset="0"/>
              <a:buChar char="•"/>
            </a:pPr>
            <a:r>
              <a:rPr lang="zh-CN" altLang="en-US" sz="1200" b="1" dirty="0" smtClean="0">
                <a:solidFill>
                  <a:srgbClr val="C00000"/>
                </a:solidFill>
                <a:latin typeface="微软雅黑"/>
                <a:ea typeface="微软雅黑"/>
              </a:rPr>
              <a:t>话题传播：</a:t>
            </a:r>
            <a:r>
              <a:rPr lang="zh-CN" altLang="en-US" sz="1200" dirty="0" smtClean="0">
                <a:solidFill>
                  <a:srgbClr val="1E1E1E"/>
                </a:solidFill>
                <a:latin typeface="微软雅黑"/>
                <a:ea typeface="微软雅黑"/>
              </a:rPr>
              <a:t>发布行业领域的关键问题和观点，形成话题，激发社区用户讨论</a:t>
            </a:r>
            <a:endParaRPr lang="zh-CN" altLang="en-US" sz="1200" dirty="0">
              <a:solidFill>
                <a:srgbClr val="1E1E1E"/>
              </a:solidFill>
              <a:latin typeface="微软雅黑"/>
              <a:ea typeface="微软雅黑"/>
            </a:endParaRPr>
          </a:p>
        </p:txBody>
      </p:sp>
      <p:sp>
        <p:nvSpPr>
          <p:cNvPr id="19" name="矩形 18"/>
          <p:cNvSpPr/>
          <p:nvPr/>
        </p:nvSpPr>
        <p:spPr>
          <a:xfrm>
            <a:off x="1487488" y="5608707"/>
            <a:ext cx="4139504" cy="840230"/>
          </a:xfrm>
          <a:prstGeom prst="rect">
            <a:avLst/>
          </a:prstGeom>
        </p:spPr>
        <p:txBody>
          <a:bodyPr wrap="square">
            <a:spAutoFit/>
          </a:bodyPr>
          <a:lstStyle/>
          <a:p>
            <a:pPr>
              <a:lnSpc>
                <a:spcPct val="135000"/>
              </a:lnSpc>
            </a:pPr>
            <a:r>
              <a:rPr lang="en-US" altLang="zh-CN" sz="1200" b="1" kern="0" dirty="0" smtClean="0">
                <a:solidFill>
                  <a:srgbClr val="1E1E1E"/>
                </a:solidFill>
                <a:latin typeface="微软雅黑"/>
                <a:ea typeface="微软雅黑"/>
              </a:rPr>
              <a:t>· </a:t>
            </a:r>
            <a:r>
              <a:rPr lang="zh-CN" altLang="en-US" sz="1200" kern="0" dirty="0" smtClean="0">
                <a:solidFill>
                  <a:srgbClr val="1E1E1E"/>
                </a:solidFill>
                <a:latin typeface="微软雅黑"/>
                <a:ea typeface="微软雅黑"/>
              </a:rPr>
              <a:t>用户高度偏向年轻化、一二线发达城市</a:t>
            </a:r>
            <a:endParaRPr lang="en-US" altLang="zh-CN" sz="1200" kern="0" dirty="0" smtClean="0">
              <a:solidFill>
                <a:srgbClr val="1E1E1E"/>
              </a:solidFill>
              <a:latin typeface="微软雅黑"/>
              <a:ea typeface="微软雅黑"/>
            </a:endParaRPr>
          </a:p>
          <a:p>
            <a:pPr>
              <a:lnSpc>
                <a:spcPct val="135000"/>
              </a:lnSpc>
            </a:pPr>
            <a:r>
              <a:rPr lang="en-US" altLang="zh-CN" sz="1200" b="1" kern="0" dirty="0" smtClean="0">
                <a:solidFill>
                  <a:srgbClr val="1E1E1E"/>
                </a:solidFill>
                <a:latin typeface="微软雅黑"/>
              </a:rPr>
              <a:t>· </a:t>
            </a:r>
            <a:r>
              <a:rPr lang="zh-CN" altLang="en-US" sz="1200" kern="0" dirty="0" smtClean="0">
                <a:solidFill>
                  <a:srgbClr val="1E1E1E"/>
                </a:solidFill>
                <a:latin typeface="微软雅黑"/>
                <a:ea typeface="微软雅黑"/>
              </a:rPr>
              <a:t>话题偏向</a:t>
            </a:r>
            <a:r>
              <a:rPr lang="zh-CN" altLang="en-US" sz="1200" kern="0" dirty="0" smtClean="0">
                <a:solidFill>
                  <a:srgbClr val="C00000"/>
                </a:solidFill>
                <a:latin typeface="微软雅黑"/>
                <a:ea typeface="微软雅黑"/>
              </a:rPr>
              <a:t>文艺清新类</a:t>
            </a:r>
            <a:r>
              <a:rPr lang="zh-CN" altLang="en-US" sz="1200" kern="0" dirty="0" smtClean="0">
                <a:solidFill>
                  <a:srgbClr val="1E1E1E"/>
                </a:solidFill>
                <a:latin typeface="微软雅黑"/>
                <a:ea typeface="微软雅黑"/>
              </a:rPr>
              <a:t>（读书</a:t>
            </a:r>
            <a:r>
              <a:rPr lang="zh-CN" altLang="en-US" sz="1200" kern="0" dirty="0">
                <a:solidFill>
                  <a:srgbClr val="1E1E1E"/>
                </a:solidFill>
                <a:latin typeface="微软雅黑"/>
                <a:ea typeface="微软雅黑"/>
              </a:rPr>
              <a:t>、</a:t>
            </a:r>
            <a:r>
              <a:rPr lang="zh-CN" altLang="en-US" sz="1200" kern="0" dirty="0" smtClean="0">
                <a:solidFill>
                  <a:srgbClr val="1E1E1E"/>
                </a:solidFill>
                <a:latin typeface="微软雅黑"/>
                <a:ea typeface="微软雅黑"/>
              </a:rPr>
              <a:t>旅行等）和个人知识整理</a:t>
            </a:r>
            <a:endParaRPr lang="en-US" altLang="zh-CN" sz="1200" kern="0" dirty="0" smtClean="0">
              <a:solidFill>
                <a:srgbClr val="1E1E1E"/>
              </a:solidFill>
              <a:latin typeface="微软雅黑"/>
              <a:ea typeface="微软雅黑"/>
            </a:endParaRPr>
          </a:p>
          <a:p>
            <a:pPr>
              <a:lnSpc>
                <a:spcPct val="135000"/>
              </a:lnSpc>
            </a:pPr>
            <a:r>
              <a:rPr lang="en-US" altLang="zh-CN" sz="1200" b="1" kern="0" dirty="0" smtClean="0">
                <a:solidFill>
                  <a:srgbClr val="1E1E1E"/>
                </a:solidFill>
                <a:latin typeface="微软雅黑"/>
              </a:rPr>
              <a:t>· </a:t>
            </a:r>
            <a:r>
              <a:rPr lang="zh-CN" altLang="en-US" sz="1200" kern="0" dirty="0">
                <a:solidFill>
                  <a:srgbClr val="1E1E1E"/>
                </a:solidFill>
                <a:latin typeface="微软雅黑"/>
                <a:ea typeface="微软雅黑"/>
              </a:rPr>
              <a:t>注重</a:t>
            </a:r>
            <a:r>
              <a:rPr lang="zh-CN" altLang="en-US" sz="1200" kern="0" dirty="0" smtClean="0">
                <a:solidFill>
                  <a:srgbClr val="1E1E1E"/>
                </a:solidFill>
                <a:latin typeface="微软雅黑"/>
                <a:ea typeface="微软雅黑"/>
              </a:rPr>
              <a:t>时效性，新</a:t>
            </a:r>
            <a:r>
              <a:rPr lang="zh-CN" altLang="en-US" sz="1200" kern="0" dirty="0">
                <a:solidFill>
                  <a:srgbClr val="1E1E1E"/>
                </a:solidFill>
                <a:latin typeface="微软雅黑"/>
                <a:ea typeface="微软雅黑"/>
              </a:rPr>
              <a:t>的优质文章会很快被推荐上</a:t>
            </a:r>
            <a:r>
              <a:rPr lang="zh-CN" altLang="en-US" sz="1200" kern="0" dirty="0" smtClean="0">
                <a:solidFill>
                  <a:srgbClr val="1E1E1E"/>
                </a:solidFill>
                <a:latin typeface="微软雅黑"/>
                <a:ea typeface="微软雅黑"/>
              </a:rPr>
              <a:t>首页</a:t>
            </a:r>
            <a:endParaRPr lang="zh-CN" altLang="en-US" sz="1200" kern="0" dirty="0">
              <a:solidFill>
                <a:srgbClr val="1E1E1E"/>
              </a:solidFill>
              <a:latin typeface="微软雅黑"/>
              <a:ea typeface="微软雅黑"/>
            </a:endParaRPr>
          </a:p>
        </p:txBody>
      </p:sp>
      <p:sp>
        <p:nvSpPr>
          <p:cNvPr id="46" name="等腰三角形 45"/>
          <p:cNvSpPr/>
          <p:nvPr/>
        </p:nvSpPr>
        <p:spPr>
          <a:xfrm rot="16200000" flipV="1">
            <a:off x="5184049" y="4696528"/>
            <a:ext cx="1069333" cy="155323"/>
          </a:xfrm>
          <a:prstGeom prst="triangle">
            <a:avLst>
              <a:gd name="adj" fmla="val 50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7" name="等腰三角形 46"/>
          <p:cNvSpPr/>
          <p:nvPr/>
        </p:nvSpPr>
        <p:spPr>
          <a:xfrm rot="16200000" flipV="1">
            <a:off x="5218851" y="5952120"/>
            <a:ext cx="1001992" cy="153060"/>
          </a:xfrm>
          <a:prstGeom prst="triangle">
            <a:avLst>
              <a:gd name="adj" fmla="val 50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8" name="矩形 47"/>
          <p:cNvSpPr/>
          <p:nvPr/>
        </p:nvSpPr>
        <p:spPr>
          <a:xfrm>
            <a:off x="5879322" y="5441695"/>
            <a:ext cx="6032736" cy="1080000"/>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49" name="矩形 48"/>
          <p:cNvSpPr/>
          <p:nvPr/>
        </p:nvSpPr>
        <p:spPr>
          <a:xfrm>
            <a:off x="5931144" y="5509681"/>
            <a:ext cx="5971433" cy="1015663"/>
          </a:xfrm>
          <a:prstGeom prst="rect">
            <a:avLst/>
          </a:prstGeom>
        </p:spPr>
        <p:txBody>
          <a:bodyPr wrap="square">
            <a:spAutoFit/>
          </a:bodyPr>
          <a:lstStyle/>
          <a:p>
            <a:pPr marL="171450" indent="-171450">
              <a:lnSpc>
                <a:spcPct val="125000"/>
              </a:lnSpc>
              <a:buFont typeface="Arial" panose="020B0604020202020204" pitchFamily="34" charset="0"/>
              <a:buChar char="•"/>
            </a:pPr>
            <a:r>
              <a:rPr lang="zh-CN" altLang="en-US" sz="1200" b="1" dirty="0" smtClean="0">
                <a:solidFill>
                  <a:srgbClr val="C00000"/>
                </a:solidFill>
                <a:latin typeface="微软雅黑"/>
                <a:ea typeface="微软雅黑"/>
              </a:rPr>
              <a:t>文章传播：</a:t>
            </a:r>
            <a:r>
              <a:rPr lang="zh-CN" altLang="en-US" sz="1200" dirty="0" smtClean="0">
                <a:solidFill>
                  <a:srgbClr val="1E1E1E"/>
                </a:solidFill>
                <a:latin typeface="微软雅黑"/>
                <a:ea typeface="微软雅黑"/>
              </a:rPr>
              <a:t>传播内容上侧重</a:t>
            </a:r>
            <a:r>
              <a:rPr lang="zh-CN" altLang="en-US" sz="1200" dirty="0" smtClean="0">
                <a:solidFill>
                  <a:srgbClr val="C00000"/>
                </a:solidFill>
                <a:latin typeface="微软雅黑"/>
                <a:ea typeface="微软雅黑"/>
              </a:rPr>
              <a:t>温情故事的分享</a:t>
            </a:r>
            <a:r>
              <a:rPr lang="zh-CN" altLang="en-US" sz="1200" dirty="0" smtClean="0">
                <a:solidFill>
                  <a:srgbClr val="1E1E1E"/>
                </a:solidFill>
                <a:latin typeface="微软雅黑"/>
                <a:ea typeface="微软雅黑"/>
              </a:rPr>
              <a:t>，如受助儿童故事、捐赠者故事等，从感性层面引起简书读者的思想共鸣</a:t>
            </a:r>
            <a:endParaRPr lang="en-US" altLang="zh-CN" sz="1200" dirty="0" smtClean="0">
              <a:solidFill>
                <a:srgbClr val="1E1E1E"/>
              </a:solidFill>
              <a:latin typeface="微软雅黑"/>
              <a:ea typeface="微软雅黑"/>
            </a:endParaRPr>
          </a:p>
          <a:p>
            <a:pPr marL="171450" indent="-171450">
              <a:lnSpc>
                <a:spcPct val="125000"/>
              </a:lnSpc>
              <a:buFont typeface="Arial" panose="020B0604020202020204" pitchFamily="34" charset="0"/>
              <a:buChar char="•"/>
            </a:pPr>
            <a:r>
              <a:rPr lang="zh-CN" altLang="en-US" sz="1200" b="1" dirty="0" smtClean="0">
                <a:solidFill>
                  <a:srgbClr val="C00000"/>
                </a:solidFill>
                <a:latin typeface="微软雅黑"/>
                <a:ea typeface="微软雅黑"/>
              </a:rPr>
              <a:t>知名作者背书：</a:t>
            </a:r>
            <a:r>
              <a:rPr lang="zh-CN" altLang="en-US" sz="1200" dirty="0" smtClean="0">
                <a:solidFill>
                  <a:srgbClr val="1E1E1E"/>
                </a:solidFill>
                <a:latin typeface="微软雅黑"/>
                <a:ea typeface="微软雅黑"/>
              </a:rPr>
              <a:t>与热门作者建立联系，通过他们的输出和背书，扩大品牌影响</a:t>
            </a:r>
            <a:endParaRPr lang="en-US" altLang="zh-CN" sz="1200" dirty="0" smtClean="0">
              <a:solidFill>
                <a:srgbClr val="1E1E1E"/>
              </a:solidFill>
              <a:latin typeface="微软雅黑"/>
              <a:ea typeface="微软雅黑"/>
            </a:endParaRPr>
          </a:p>
          <a:p>
            <a:pPr marL="171450" indent="-171450">
              <a:lnSpc>
                <a:spcPct val="125000"/>
              </a:lnSpc>
              <a:buFont typeface="Arial" panose="020B0604020202020204" pitchFamily="34" charset="0"/>
              <a:buChar char="•"/>
            </a:pPr>
            <a:r>
              <a:rPr lang="zh-CN" altLang="en-US" sz="1200" b="1" dirty="0">
                <a:solidFill>
                  <a:srgbClr val="C00000"/>
                </a:solidFill>
                <a:latin typeface="微软雅黑"/>
                <a:ea typeface="微软雅黑"/>
              </a:rPr>
              <a:t>热点</a:t>
            </a:r>
            <a:r>
              <a:rPr lang="zh-CN" altLang="en-US" sz="1200" b="1" dirty="0" smtClean="0">
                <a:solidFill>
                  <a:srgbClr val="C00000"/>
                </a:solidFill>
                <a:latin typeface="微软雅黑"/>
                <a:ea typeface="微软雅黑"/>
              </a:rPr>
              <a:t>事件传播：</a:t>
            </a:r>
            <a:r>
              <a:rPr lang="zh-CN" altLang="en-US" sz="1200" dirty="0" smtClean="0">
                <a:solidFill>
                  <a:srgbClr val="1E1E1E"/>
                </a:solidFill>
                <a:latin typeface="微软雅黑"/>
                <a:ea typeface="微软雅黑"/>
              </a:rPr>
              <a:t>发布近期开展的公益活动或行业热点事件，获得更大的曝光度 </a:t>
            </a:r>
            <a:endParaRPr lang="zh-CN" altLang="en-US" sz="1200" dirty="0">
              <a:solidFill>
                <a:srgbClr val="1E1E1E"/>
              </a:solidFill>
              <a:latin typeface="微软雅黑"/>
              <a:ea typeface="微软雅黑"/>
            </a:endParaRPr>
          </a:p>
        </p:txBody>
      </p:sp>
      <p:sp>
        <p:nvSpPr>
          <p:cNvPr id="50" name="矩形 49"/>
          <p:cNvSpPr/>
          <p:nvPr/>
        </p:nvSpPr>
        <p:spPr>
          <a:xfrm>
            <a:off x="1487488" y="4293096"/>
            <a:ext cx="4040119" cy="1015663"/>
          </a:xfrm>
          <a:prstGeom prst="rect">
            <a:avLst/>
          </a:prstGeom>
        </p:spPr>
        <p:txBody>
          <a:bodyPr wrap="square">
            <a:spAutoFit/>
          </a:bodyPr>
          <a:lstStyle/>
          <a:p>
            <a:pPr>
              <a:lnSpc>
                <a:spcPct val="125000"/>
              </a:lnSpc>
            </a:pPr>
            <a:r>
              <a:rPr lang="en-US" altLang="zh-CN" sz="1200" b="1" kern="0" dirty="0" smtClean="0">
                <a:solidFill>
                  <a:srgbClr val="1E1E1E"/>
                </a:solidFill>
                <a:latin typeface="微软雅黑"/>
                <a:ea typeface="微软雅黑"/>
              </a:rPr>
              <a:t>· </a:t>
            </a:r>
            <a:r>
              <a:rPr lang="zh-CN" altLang="en-US" sz="1200" kern="0" dirty="0" smtClean="0">
                <a:solidFill>
                  <a:srgbClr val="1E1E1E"/>
                </a:solidFill>
                <a:latin typeface="微软雅黑"/>
                <a:ea typeface="微软雅黑"/>
              </a:rPr>
              <a:t>用户呈多元化</a:t>
            </a:r>
            <a:r>
              <a:rPr lang="zh-CN" altLang="en-US" sz="1200" kern="0" dirty="0">
                <a:solidFill>
                  <a:srgbClr val="1E1E1E"/>
                </a:solidFill>
                <a:latin typeface="微软雅黑"/>
                <a:ea typeface="微软雅黑"/>
              </a:rPr>
              <a:t>，新兴中产和影响力</a:t>
            </a:r>
            <a:r>
              <a:rPr lang="zh-CN" altLang="en-US" sz="1200" kern="0" dirty="0" smtClean="0">
                <a:solidFill>
                  <a:srgbClr val="1E1E1E"/>
                </a:solidFill>
                <a:latin typeface="微软雅黑"/>
                <a:ea typeface="微软雅黑"/>
              </a:rPr>
              <a:t>人群渐渐成主流</a:t>
            </a:r>
            <a:endParaRPr lang="en-US" altLang="zh-CN" sz="1200" kern="0" dirty="0" smtClean="0">
              <a:solidFill>
                <a:srgbClr val="1E1E1E"/>
              </a:solidFill>
              <a:latin typeface="微软雅黑"/>
              <a:ea typeface="微软雅黑"/>
            </a:endParaRPr>
          </a:p>
          <a:p>
            <a:pPr>
              <a:lnSpc>
                <a:spcPct val="125000"/>
              </a:lnSpc>
            </a:pPr>
            <a:r>
              <a:rPr lang="en-US" altLang="zh-CN" sz="1200" b="1" kern="0" dirty="0" smtClean="0">
                <a:solidFill>
                  <a:srgbClr val="1E1E1E"/>
                </a:solidFill>
                <a:latin typeface="微软雅黑"/>
              </a:rPr>
              <a:t>· </a:t>
            </a:r>
            <a:r>
              <a:rPr lang="zh-CN" altLang="en-US" sz="1200" kern="0" dirty="0">
                <a:solidFill>
                  <a:srgbClr val="1E1E1E"/>
                </a:solidFill>
                <a:latin typeface="微软雅黑"/>
                <a:ea typeface="微软雅黑"/>
              </a:rPr>
              <a:t>侧重</a:t>
            </a:r>
            <a:r>
              <a:rPr lang="zh-CN" altLang="en-US" sz="1200" kern="0" dirty="0">
                <a:solidFill>
                  <a:srgbClr val="C00000"/>
                </a:solidFill>
                <a:latin typeface="微软雅黑"/>
                <a:ea typeface="微软雅黑"/>
              </a:rPr>
              <a:t>学习知识与自我提升及有趣的科普内容</a:t>
            </a:r>
            <a:r>
              <a:rPr lang="zh-CN" altLang="en-US" sz="1200" kern="0" dirty="0">
                <a:solidFill>
                  <a:srgbClr val="1E1E1E"/>
                </a:solidFill>
                <a:latin typeface="微软雅黑"/>
                <a:ea typeface="微软雅黑"/>
              </a:rPr>
              <a:t>等</a:t>
            </a:r>
            <a:endParaRPr lang="en-US" altLang="zh-CN" sz="1200" kern="0" dirty="0">
              <a:solidFill>
                <a:srgbClr val="1E1E1E"/>
              </a:solidFill>
              <a:latin typeface="微软雅黑"/>
              <a:ea typeface="微软雅黑"/>
            </a:endParaRPr>
          </a:p>
          <a:p>
            <a:pPr>
              <a:lnSpc>
                <a:spcPct val="125000"/>
              </a:lnSpc>
            </a:pPr>
            <a:r>
              <a:rPr lang="en-US" altLang="zh-CN" sz="1200" b="1" kern="0" dirty="0" smtClean="0">
                <a:solidFill>
                  <a:srgbClr val="1E1E1E"/>
                </a:solidFill>
                <a:latin typeface="微软雅黑"/>
              </a:rPr>
              <a:t>· </a:t>
            </a:r>
            <a:r>
              <a:rPr lang="zh-CN" altLang="en-US" sz="1200" kern="0" dirty="0" smtClean="0">
                <a:solidFill>
                  <a:srgbClr val="1E1E1E"/>
                </a:solidFill>
                <a:latin typeface="微软雅黑"/>
                <a:ea typeface="微软雅黑"/>
              </a:rPr>
              <a:t>注重内容沉淀，优质文章大部分经长时间传播积累</a:t>
            </a:r>
            <a:endParaRPr lang="en-US" altLang="zh-CN" sz="1200" kern="0" dirty="0" smtClean="0">
              <a:solidFill>
                <a:srgbClr val="1E1E1E"/>
              </a:solidFill>
              <a:latin typeface="微软雅黑"/>
              <a:ea typeface="微软雅黑"/>
            </a:endParaRPr>
          </a:p>
          <a:p>
            <a:pPr>
              <a:lnSpc>
                <a:spcPct val="125000"/>
              </a:lnSpc>
            </a:pPr>
            <a:r>
              <a:rPr lang="en-US" altLang="zh-CN" sz="1200" b="1" kern="0" dirty="0" smtClean="0">
                <a:solidFill>
                  <a:srgbClr val="1E1E1E"/>
                </a:solidFill>
                <a:latin typeface="微软雅黑"/>
              </a:rPr>
              <a:t>· </a:t>
            </a:r>
            <a:r>
              <a:rPr lang="zh-CN" altLang="en-US" sz="1200" kern="0" dirty="0">
                <a:solidFill>
                  <a:srgbClr val="1E1E1E"/>
                </a:solidFill>
                <a:latin typeface="微软雅黑"/>
                <a:ea typeface="微软雅黑"/>
              </a:rPr>
              <a:t>百度搜索权重</a:t>
            </a:r>
            <a:r>
              <a:rPr lang="zh-CN" altLang="en-US" sz="1200" kern="0" dirty="0" smtClean="0">
                <a:solidFill>
                  <a:srgbClr val="1E1E1E"/>
                </a:solidFill>
                <a:latin typeface="微软雅黑"/>
                <a:ea typeface="微软雅黑"/>
              </a:rPr>
              <a:t>达到最高级，传播价值较大</a:t>
            </a:r>
            <a:endParaRPr lang="zh-CN" altLang="en-US" sz="1200" kern="0" dirty="0">
              <a:solidFill>
                <a:srgbClr val="1E1E1E"/>
              </a:solidFill>
              <a:latin typeface="微软雅黑"/>
              <a:ea typeface="微软雅黑"/>
            </a:endParaRPr>
          </a:p>
        </p:txBody>
      </p:sp>
      <p:sp>
        <p:nvSpPr>
          <p:cNvPr id="51" name="矩形 50"/>
          <p:cNvSpPr/>
          <p:nvPr/>
        </p:nvSpPr>
        <p:spPr>
          <a:xfrm>
            <a:off x="5855239" y="2996952"/>
            <a:ext cx="6056819" cy="1015663"/>
          </a:xfrm>
          <a:prstGeom prst="rect">
            <a:avLst/>
          </a:prstGeom>
        </p:spPr>
        <p:txBody>
          <a:bodyPr wrap="square">
            <a:spAutoFit/>
          </a:bodyPr>
          <a:lstStyle/>
          <a:p>
            <a:pPr marL="171450" indent="-171450">
              <a:lnSpc>
                <a:spcPct val="125000"/>
              </a:lnSpc>
              <a:buFont typeface="Arial" panose="020B0604020202020204" pitchFamily="34" charset="0"/>
              <a:buChar char="•"/>
            </a:pPr>
            <a:r>
              <a:rPr lang="zh-CN" altLang="en-US" sz="1200" b="1" dirty="0" smtClean="0">
                <a:solidFill>
                  <a:srgbClr val="C00000"/>
                </a:solidFill>
                <a:latin typeface="微软雅黑"/>
                <a:ea typeface="微软雅黑"/>
              </a:rPr>
              <a:t>内容传播：</a:t>
            </a:r>
            <a:r>
              <a:rPr lang="zh-CN" altLang="en-US" sz="1200" dirty="0" smtClean="0">
                <a:solidFill>
                  <a:srgbClr val="1E1E1E"/>
                </a:solidFill>
                <a:latin typeface="微软雅黑"/>
                <a:ea typeface="微软雅黑"/>
              </a:rPr>
              <a:t>传播内容上侧重</a:t>
            </a:r>
            <a:r>
              <a:rPr lang="zh-CN" altLang="en-US" sz="1200" dirty="0" smtClean="0">
                <a:solidFill>
                  <a:srgbClr val="C00000"/>
                </a:solidFill>
                <a:latin typeface="微软雅黑"/>
                <a:ea typeface="微软雅黑"/>
              </a:rPr>
              <a:t>温情故事分享和碎片化社会问题观点输出</a:t>
            </a:r>
            <a:r>
              <a:rPr lang="zh-CN" altLang="en-US" sz="1200" dirty="0" smtClean="0">
                <a:solidFill>
                  <a:srgbClr val="1E1E1E"/>
                </a:solidFill>
                <a:latin typeface="微软雅黑"/>
                <a:ea typeface="微软雅黑"/>
              </a:rPr>
              <a:t>，如受助儿童、捐赠者故事以及对乡村儿童阅读问题的看法、现实问题揭露等，建议以短、浅显文章和视频形式为主，尽量避免长篇文字性文章</a:t>
            </a:r>
            <a:endParaRPr lang="en-US" altLang="zh-CN" sz="1200" dirty="0" smtClean="0">
              <a:solidFill>
                <a:srgbClr val="1E1E1E"/>
              </a:solidFill>
              <a:latin typeface="微软雅黑"/>
              <a:ea typeface="微软雅黑"/>
            </a:endParaRPr>
          </a:p>
          <a:p>
            <a:pPr marL="171450" indent="-171450">
              <a:lnSpc>
                <a:spcPct val="125000"/>
              </a:lnSpc>
              <a:buFont typeface="Arial" panose="020B0604020202020204" pitchFamily="34" charset="0"/>
              <a:buChar char="•"/>
            </a:pPr>
            <a:r>
              <a:rPr lang="zh-CN" altLang="en-US" sz="1200" b="1" dirty="0" smtClean="0">
                <a:solidFill>
                  <a:srgbClr val="C00000"/>
                </a:solidFill>
                <a:latin typeface="微软雅黑"/>
                <a:ea typeface="微软雅黑"/>
              </a:rPr>
              <a:t>标题与标签党：</a:t>
            </a:r>
            <a:r>
              <a:rPr lang="zh-CN" altLang="en-US" sz="1200" dirty="0" smtClean="0">
                <a:solidFill>
                  <a:srgbClr val="1E1E1E"/>
                </a:solidFill>
                <a:latin typeface="微软雅黑"/>
                <a:ea typeface="微软雅黑"/>
              </a:rPr>
              <a:t>内容热度与噱头较为重要，可针对性优化文案标题与标签</a:t>
            </a:r>
            <a:endParaRPr lang="en-US" altLang="zh-CN" sz="1200" dirty="0" smtClean="0">
              <a:solidFill>
                <a:srgbClr val="1E1E1E"/>
              </a:solidFill>
              <a:latin typeface="微软雅黑"/>
              <a:ea typeface="微软雅黑"/>
            </a:endParaRP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973" y="1296133"/>
            <a:ext cx="1256128" cy="1256128"/>
          </a:xfrm>
          <a:prstGeom prst="rect">
            <a:avLst/>
          </a:prstGeom>
        </p:spPr>
      </p:pic>
      <p:grpSp>
        <p:nvGrpSpPr>
          <p:cNvPr id="5" name="组合 4"/>
          <p:cNvGrpSpPr/>
          <p:nvPr/>
        </p:nvGrpSpPr>
        <p:grpSpPr>
          <a:xfrm>
            <a:off x="6504490" y="1134807"/>
            <a:ext cx="5376916" cy="1512000"/>
            <a:chOff x="6504490" y="1134807"/>
            <a:chExt cx="5376916" cy="1512000"/>
          </a:xfrm>
        </p:grpSpPr>
        <p:sp>
          <p:nvSpPr>
            <p:cNvPr id="27" name="剪去单角的矩形 26"/>
            <p:cNvSpPr/>
            <p:nvPr/>
          </p:nvSpPr>
          <p:spPr>
            <a:xfrm>
              <a:off x="6960096" y="1134807"/>
              <a:ext cx="4921310" cy="1512000"/>
            </a:xfrm>
            <a:prstGeom prst="snip1Rect">
              <a:avLst/>
            </a:prstGeom>
            <a:solidFill>
              <a:srgbClr val="EEEEE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cs typeface="Arial"/>
              </a:endParaRPr>
            </a:p>
          </p:txBody>
        </p:sp>
        <p:sp>
          <p:nvSpPr>
            <p:cNvPr id="29" name="矩形 28"/>
            <p:cNvSpPr/>
            <p:nvPr/>
          </p:nvSpPr>
          <p:spPr>
            <a:xfrm>
              <a:off x="6504490" y="1228822"/>
              <a:ext cx="5278772" cy="1323439"/>
            </a:xfrm>
            <a:prstGeom prst="rect">
              <a:avLst/>
            </a:prstGeom>
          </p:spPr>
          <p:txBody>
            <a:bodyPr wrap="square">
              <a:spAutoFit/>
            </a:bodyPr>
            <a:lstStyle/>
            <a:p>
              <a:pPr marL="996950" indent="-366713">
                <a:spcBef>
                  <a:spcPct val="50000"/>
                </a:spcBef>
                <a:buClr>
                  <a:srgbClr val="003399"/>
                </a:buClr>
                <a:buFont typeface="Wingdings" pitchFamily="2" charset="2"/>
                <a:buChar char="Ü"/>
                <a:defRPr/>
              </a:pPr>
              <a:r>
                <a:rPr lang="zh-CN" altLang="en-US" sz="1600" kern="0" dirty="0">
                  <a:ea typeface="微软雅黑" pitchFamily="34" charset="-122"/>
                </a:rPr>
                <a:t>目前先聚焦头条与知</a:t>
              </a:r>
              <a:r>
                <a:rPr lang="zh-CN" altLang="en-US" sz="1600" kern="0" dirty="0" smtClean="0">
                  <a:ea typeface="微软雅黑" pitchFamily="34" charset="-122"/>
                </a:rPr>
                <a:t>乎</a:t>
              </a:r>
              <a:endParaRPr lang="zh-CN" altLang="en-US" sz="1600" kern="0" dirty="0">
                <a:ea typeface="微软雅黑" pitchFamily="34" charset="-122"/>
              </a:endParaRPr>
            </a:p>
            <a:p>
              <a:pPr marL="996950" indent="-366713">
                <a:spcBef>
                  <a:spcPct val="50000"/>
                </a:spcBef>
                <a:buClr>
                  <a:srgbClr val="003399"/>
                </a:buClr>
                <a:buFont typeface="Wingdings" pitchFamily="2" charset="2"/>
                <a:buChar char="Ü"/>
                <a:defRPr/>
              </a:pPr>
              <a:r>
                <a:rPr lang="zh-CN" altLang="en-US" sz="1600" kern="0" dirty="0">
                  <a:ea typeface="微软雅黑" pitchFamily="34" charset="-122"/>
                </a:rPr>
                <a:t>投入不需太多，核心内容由全职人员控制，实习生和志愿者执行</a:t>
              </a:r>
            </a:p>
            <a:p>
              <a:pPr marL="996950" indent="-366713">
                <a:spcBef>
                  <a:spcPct val="50000"/>
                </a:spcBef>
                <a:buClr>
                  <a:srgbClr val="003399"/>
                </a:buClr>
                <a:buFont typeface="Wingdings" pitchFamily="2" charset="2"/>
                <a:buChar char="Ü"/>
                <a:defRPr/>
              </a:pPr>
              <a:r>
                <a:rPr lang="zh-CN" altLang="en-US" sz="1600" kern="0" dirty="0">
                  <a:ea typeface="微软雅黑" pitchFamily="34" charset="-122"/>
                </a:rPr>
                <a:t>进行统一内容规划，节约成本，各个渠道分发</a:t>
              </a:r>
            </a:p>
          </p:txBody>
        </p:sp>
      </p:grpSp>
    </p:spTree>
    <p:extLst>
      <p:ext uri="{BB962C8B-B14F-4D97-AF65-F5344CB8AC3E}">
        <p14:creationId xmlns:p14="http://schemas.microsoft.com/office/powerpoint/2010/main" val="103617023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344847"/>
            <a:ext cx="11263212" cy="424732"/>
          </a:xfrm>
        </p:spPr>
        <p:txBody>
          <a:bodyPr/>
          <a:lstStyle/>
          <a:p>
            <a:r>
              <a:rPr lang="zh-CN" altLang="en-US" sz="2400" b="1" dirty="0" smtClean="0"/>
              <a:t>拓展渠道（</a:t>
            </a:r>
            <a:r>
              <a:rPr lang="en-US" altLang="zh-CN" sz="2400" b="1" dirty="0"/>
              <a:t>2</a:t>
            </a:r>
            <a:r>
              <a:rPr lang="en-US" altLang="zh-CN" sz="2400" b="1" dirty="0" smtClean="0"/>
              <a:t>/2</a:t>
            </a:r>
            <a:r>
              <a:rPr lang="zh-CN" altLang="en-US" sz="2400" b="1" dirty="0" smtClean="0"/>
              <a:t>）：以腾讯视频为主要视听传播</a:t>
            </a:r>
            <a:r>
              <a:rPr lang="zh-CN" altLang="en-US" sz="2400" b="1" dirty="0" smtClean="0"/>
              <a:t>平台。</a:t>
            </a:r>
            <a:endParaRPr lang="zh-CN" altLang="en-US" sz="2400" b="1" dirty="0"/>
          </a:p>
        </p:txBody>
      </p:sp>
      <p:sp>
        <p:nvSpPr>
          <p:cNvPr id="4" name="矩形 3"/>
          <p:cNvSpPr/>
          <p:nvPr/>
        </p:nvSpPr>
        <p:spPr>
          <a:xfrm>
            <a:off x="119336" y="1134807"/>
            <a:ext cx="11953328" cy="1574113"/>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7" name="矩形 6"/>
          <p:cNvSpPr/>
          <p:nvPr/>
        </p:nvSpPr>
        <p:spPr>
          <a:xfrm>
            <a:off x="1487488" y="1229365"/>
            <a:ext cx="432048" cy="1384995"/>
          </a:xfrm>
          <a:prstGeom prst="rect">
            <a:avLst/>
          </a:prstGeom>
          <a:solidFill>
            <a:srgbClr val="4B4F9B"/>
          </a:solidFill>
        </p:spPr>
        <p:txBody>
          <a:bodyPr wrap="square">
            <a:spAutoFit/>
          </a:bodyPr>
          <a:lstStyle/>
          <a:p>
            <a:pPr algn="ctr"/>
            <a:r>
              <a:rPr lang="zh-CN" altLang="en-US" sz="1400" dirty="0" smtClean="0">
                <a:solidFill>
                  <a:srgbClr val="FFFFFF"/>
                </a:solidFill>
                <a:latin typeface="微软雅黑"/>
                <a:ea typeface="微软雅黑"/>
              </a:rPr>
              <a:t>渠道特征分析</a:t>
            </a:r>
            <a:endParaRPr lang="zh-CN" altLang="en-US" sz="1400" dirty="0">
              <a:solidFill>
                <a:srgbClr val="FFFFFF"/>
              </a:solidFill>
              <a:latin typeface="微软雅黑"/>
              <a:ea typeface="微软雅黑"/>
            </a:endParaRPr>
          </a:p>
        </p:txBody>
      </p:sp>
      <p:sp>
        <p:nvSpPr>
          <p:cNvPr id="9" name="文本框 8"/>
          <p:cNvSpPr txBox="1"/>
          <p:nvPr/>
        </p:nvSpPr>
        <p:spPr>
          <a:xfrm>
            <a:off x="1983270" y="4145907"/>
            <a:ext cx="5592337" cy="700576"/>
          </a:xfrm>
          <a:prstGeom prst="rect">
            <a:avLst/>
          </a:prstGeom>
          <a:noFill/>
        </p:spPr>
        <p:txBody>
          <a:bodyPr wrap="square" rtlCol="0">
            <a:spAutoFit/>
          </a:bodyPr>
          <a:lstStyle/>
          <a:p>
            <a:pPr>
              <a:lnSpc>
                <a:spcPct val="150000"/>
              </a:lnSpc>
              <a:buSzPct val="60000"/>
            </a:pPr>
            <a:r>
              <a:rPr lang="zh-CN" altLang="en-US" sz="1400" kern="0" dirty="0">
                <a:solidFill>
                  <a:srgbClr val="1E1E1E"/>
                </a:solidFill>
                <a:latin typeface="微软雅黑"/>
                <a:ea typeface="微软雅黑"/>
              </a:rPr>
              <a:t>提供阅读推广技巧、亲子阅读、行业案例、建馆经验等主题方面的专业技能，主动为用户提供价值，获得更多的流量</a:t>
            </a:r>
          </a:p>
        </p:txBody>
      </p:sp>
      <p:sp>
        <p:nvSpPr>
          <p:cNvPr id="10" name="矩形 9"/>
          <p:cNvSpPr/>
          <p:nvPr/>
        </p:nvSpPr>
        <p:spPr>
          <a:xfrm>
            <a:off x="119336" y="2825351"/>
            <a:ext cx="7952410" cy="3844009"/>
          </a:xfrm>
          <a:prstGeom prst="rect">
            <a:avLst/>
          </a:prstGeom>
          <a:noFill/>
          <a:ln w="28575">
            <a:solidFill>
              <a:srgbClr val="4C51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ysClr val="windowText" lastClr="000000"/>
              </a:solidFill>
              <a:latin typeface="微软雅黑" panose="020B0503020204020204" pitchFamily="34" charset="-122"/>
            </a:endParaRPr>
          </a:p>
        </p:txBody>
      </p:sp>
      <p:sp>
        <p:nvSpPr>
          <p:cNvPr id="12" name="矩形 11"/>
          <p:cNvSpPr/>
          <p:nvPr/>
        </p:nvSpPr>
        <p:spPr>
          <a:xfrm>
            <a:off x="277345" y="3042504"/>
            <a:ext cx="1642191" cy="931856"/>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品牌故事类</a:t>
            </a:r>
            <a:endParaRPr lang="zh-CN" altLang="en-US" b="1" kern="0" dirty="0">
              <a:solidFill>
                <a:srgbClr val="FFFFFF"/>
              </a:solidFill>
              <a:latin typeface="微软雅黑"/>
              <a:ea typeface="微软雅黑"/>
              <a:cs typeface="Arial" charset="0"/>
            </a:endParaRPr>
          </a:p>
        </p:txBody>
      </p:sp>
      <p:sp>
        <p:nvSpPr>
          <p:cNvPr id="14" name="矩形 13"/>
          <p:cNvSpPr/>
          <p:nvPr/>
        </p:nvSpPr>
        <p:spPr>
          <a:xfrm>
            <a:off x="5615907" y="2924943"/>
            <a:ext cx="2455839" cy="1394379"/>
          </a:xfrm>
          <a:prstGeom prst="rect">
            <a:avLst/>
          </a:prstGeom>
          <a:noFill/>
          <a:ln>
            <a:noFill/>
          </a:ln>
          <a:effectLst/>
        </p:spPr>
        <p:txBody>
          <a:bodyPr spcFirstLastPara="0" vert="horz" wrap="square" lIns="205740" tIns="205740" rIns="205740" bIns="205740" numCol="1" spcCol="1270" anchor="ctr" anchorCtr="0">
            <a:noAutofit/>
          </a:bodyPr>
          <a:lstStyle/>
          <a:p>
            <a:pPr algn="ctr" defTabSz="2400300" fontAlgn="auto">
              <a:lnSpc>
                <a:spcPct val="90000"/>
              </a:lnSpc>
              <a:spcAft>
                <a:spcPct val="35000"/>
              </a:spcAft>
              <a:defRPr/>
            </a:pPr>
            <a:endParaRPr lang="zh-CN" altLang="en-US" sz="5400">
              <a:solidFill>
                <a:sysClr val="window" lastClr="FFFFFF"/>
              </a:solidFill>
              <a:latin typeface="微软雅黑"/>
              <a:ea typeface="微软雅黑"/>
            </a:endParaRPr>
          </a:p>
        </p:txBody>
      </p:sp>
      <p:sp>
        <p:nvSpPr>
          <p:cNvPr id="31" name="矩形 30"/>
          <p:cNvSpPr/>
          <p:nvPr/>
        </p:nvSpPr>
        <p:spPr>
          <a:xfrm>
            <a:off x="277344" y="4130026"/>
            <a:ext cx="1642191" cy="720081"/>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专业知识类</a:t>
            </a:r>
            <a:endParaRPr lang="zh-CN" altLang="en-US" b="1" kern="0" dirty="0">
              <a:solidFill>
                <a:srgbClr val="FFFFFF"/>
              </a:solidFill>
              <a:latin typeface="微软雅黑"/>
              <a:ea typeface="微软雅黑"/>
              <a:cs typeface="Arial" charset="0"/>
            </a:endParaRPr>
          </a:p>
        </p:txBody>
      </p:sp>
      <p:sp>
        <p:nvSpPr>
          <p:cNvPr id="32" name="矩形 31"/>
          <p:cNvSpPr/>
          <p:nvPr/>
        </p:nvSpPr>
        <p:spPr>
          <a:xfrm>
            <a:off x="277343" y="5005773"/>
            <a:ext cx="1642191" cy="720081"/>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温情故事类</a:t>
            </a:r>
            <a:endParaRPr lang="zh-CN" altLang="en-US" b="1" kern="0" dirty="0">
              <a:solidFill>
                <a:srgbClr val="FFFFFF"/>
              </a:solidFill>
              <a:latin typeface="微软雅黑"/>
              <a:ea typeface="微软雅黑"/>
              <a:cs typeface="Arial" charset="0"/>
            </a:endParaRPr>
          </a:p>
        </p:txBody>
      </p:sp>
      <p:sp>
        <p:nvSpPr>
          <p:cNvPr id="33" name="矩形 32"/>
          <p:cNvSpPr/>
          <p:nvPr/>
        </p:nvSpPr>
        <p:spPr>
          <a:xfrm>
            <a:off x="277342" y="5877271"/>
            <a:ext cx="1642191" cy="720081"/>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魅力人物类</a:t>
            </a:r>
            <a:endParaRPr lang="zh-CN" altLang="en-US" b="1" kern="0" dirty="0">
              <a:solidFill>
                <a:srgbClr val="FFFFFF"/>
              </a:solidFill>
              <a:latin typeface="微软雅黑"/>
              <a:ea typeface="微软雅黑"/>
              <a:cs typeface="Arial" charset="0"/>
            </a:endParaRPr>
          </a:p>
        </p:txBody>
      </p:sp>
      <p:sp>
        <p:nvSpPr>
          <p:cNvPr id="34" name="矩形 33"/>
          <p:cNvSpPr/>
          <p:nvPr/>
        </p:nvSpPr>
        <p:spPr>
          <a:xfrm>
            <a:off x="1972128" y="3041374"/>
            <a:ext cx="5924071" cy="932986"/>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35" name="矩形 34"/>
          <p:cNvSpPr/>
          <p:nvPr/>
        </p:nvSpPr>
        <p:spPr>
          <a:xfrm>
            <a:off x="1972128" y="4130026"/>
            <a:ext cx="5924071" cy="720082"/>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en-US" altLang="zh-CN" sz="1200" kern="0" dirty="0" smtClean="0">
              <a:solidFill>
                <a:srgbClr val="1E1E1E"/>
              </a:solidFill>
              <a:latin typeface="微软雅黑"/>
              <a:ea typeface="微软雅黑"/>
            </a:endParaRPr>
          </a:p>
        </p:txBody>
      </p:sp>
      <p:sp>
        <p:nvSpPr>
          <p:cNvPr id="36" name="矩形 35"/>
          <p:cNvSpPr/>
          <p:nvPr/>
        </p:nvSpPr>
        <p:spPr>
          <a:xfrm>
            <a:off x="1972128" y="5013174"/>
            <a:ext cx="5924071" cy="720082"/>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37" name="矩形 36"/>
          <p:cNvSpPr/>
          <p:nvPr/>
        </p:nvSpPr>
        <p:spPr>
          <a:xfrm>
            <a:off x="1991320" y="5877270"/>
            <a:ext cx="5924071" cy="720082"/>
          </a:xfrm>
          <a:prstGeom prst="rect">
            <a:avLst/>
          </a:prstGeom>
          <a:noFill/>
          <a:ln w="9525">
            <a:solidFill>
              <a:srgbClr val="35376E"/>
            </a:solidFill>
            <a:round/>
            <a:headEnd/>
            <a:tailEnd/>
          </a:ln>
        </p:spPr>
        <p:txBody>
          <a:bodyPr wrap="none" anchor="ctr"/>
          <a:lstStyle/>
          <a:p>
            <a:pPr fontAlgn="auto">
              <a:lnSpc>
                <a:spcPct val="150000"/>
              </a:lnSpc>
              <a:spcBef>
                <a:spcPts val="0"/>
              </a:spcBef>
              <a:spcAft>
                <a:spcPts val="0"/>
              </a:spcAft>
              <a:defRPr/>
            </a:pPr>
            <a:endParaRPr lang="zh-CN" altLang="en-US" sz="1200" kern="0" dirty="0">
              <a:solidFill>
                <a:srgbClr val="1E1E1E"/>
              </a:solidFill>
              <a:latin typeface="微软雅黑"/>
              <a:ea typeface="微软雅黑"/>
            </a:endParaRPr>
          </a:p>
        </p:txBody>
      </p:sp>
      <p:sp>
        <p:nvSpPr>
          <p:cNvPr id="18" name="矩形 17"/>
          <p:cNvSpPr/>
          <p:nvPr/>
        </p:nvSpPr>
        <p:spPr>
          <a:xfrm>
            <a:off x="2043066" y="5858688"/>
            <a:ext cx="5782193" cy="738664"/>
          </a:xfrm>
          <a:prstGeom prst="rect">
            <a:avLst/>
          </a:prstGeom>
        </p:spPr>
        <p:txBody>
          <a:bodyPr wrap="square">
            <a:spAutoFit/>
          </a:bodyPr>
          <a:lstStyle/>
          <a:p>
            <a:pPr fontAlgn="auto">
              <a:lnSpc>
                <a:spcPct val="150000"/>
              </a:lnSpc>
              <a:spcBef>
                <a:spcPts val="0"/>
              </a:spcBef>
              <a:spcAft>
                <a:spcPts val="0"/>
              </a:spcAft>
              <a:defRPr/>
            </a:pPr>
            <a:r>
              <a:rPr lang="zh-CN" altLang="en-US" sz="1400" kern="0" dirty="0">
                <a:solidFill>
                  <a:srgbClr val="1E1E1E"/>
                </a:solidFill>
                <a:latin typeface="微软雅黑"/>
                <a:ea typeface="微软雅黑"/>
              </a:rPr>
              <a:t>塑造本领域或本机构的魅力人物，讲述他的故事，让品牌传播更有温度，真实，获得信任感</a:t>
            </a:r>
          </a:p>
        </p:txBody>
      </p:sp>
      <p:sp>
        <p:nvSpPr>
          <p:cNvPr id="19" name="矩形 18"/>
          <p:cNvSpPr/>
          <p:nvPr/>
        </p:nvSpPr>
        <p:spPr>
          <a:xfrm>
            <a:off x="1983270" y="5013176"/>
            <a:ext cx="5841989" cy="738664"/>
          </a:xfrm>
          <a:prstGeom prst="rect">
            <a:avLst/>
          </a:prstGeom>
        </p:spPr>
        <p:txBody>
          <a:bodyPr wrap="square">
            <a:spAutoFit/>
          </a:bodyPr>
          <a:lstStyle/>
          <a:p>
            <a:pPr fontAlgn="auto">
              <a:lnSpc>
                <a:spcPct val="150000"/>
              </a:lnSpc>
              <a:spcBef>
                <a:spcPts val="0"/>
              </a:spcBef>
              <a:spcAft>
                <a:spcPts val="0"/>
              </a:spcAft>
              <a:defRPr/>
            </a:pPr>
            <a:r>
              <a:rPr lang="zh-CN" altLang="en-US" sz="1400" kern="0" dirty="0">
                <a:solidFill>
                  <a:srgbClr val="1E1E1E"/>
                </a:solidFill>
                <a:latin typeface="微软雅黑"/>
                <a:ea typeface="微软雅黑"/>
              </a:rPr>
              <a:t>采集受益学生、受益教师或学校等主体的温情故事，以第一人称的方式讲述</a:t>
            </a:r>
            <a:r>
              <a:rPr lang="zh-CN" altLang="en-US" sz="1400" kern="0" dirty="0" smtClean="0">
                <a:solidFill>
                  <a:srgbClr val="1E1E1E"/>
                </a:solidFill>
                <a:latin typeface="微软雅黑"/>
                <a:ea typeface="微软雅黑"/>
              </a:rPr>
              <a:t>，在感性层面上打动用户，促进传播</a:t>
            </a:r>
            <a:endParaRPr lang="zh-CN" altLang="en-US" sz="1400" kern="0" dirty="0">
              <a:solidFill>
                <a:srgbClr val="1E1E1E"/>
              </a:solidFill>
              <a:latin typeface="微软雅黑"/>
              <a:ea typeface="微软雅黑"/>
            </a:endParaRPr>
          </a:p>
        </p:txBody>
      </p:sp>
      <p:sp>
        <p:nvSpPr>
          <p:cNvPr id="41" name="矩形 40"/>
          <p:cNvSpPr/>
          <p:nvPr/>
        </p:nvSpPr>
        <p:spPr>
          <a:xfrm>
            <a:off x="1972127" y="3007336"/>
            <a:ext cx="5841989" cy="1061829"/>
          </a:xfrm>
          <a:prstGeom prst="rect">
            <a:avLst/>
          </a:prstGeom>
        </p:spPr>
        <p:txBody>
          <a:bodyPr wrap="square">
            <a:spAutoFit/>
          </a:bodyPr>
          <a:lstStyle/>
          <a:p>
            <a:pPr fontAlgn="auto">
              <a:lnSpc>
                <a:spcPct val="150000"/>
              </a:lnSpc>
              <a:spcBef>
                <a:spcPts val="0"/>
              </a:spcBef>
              <a:spcAft>
                <a:spcPts val="0"/>
              </a:spcAft>
              <a:defRPr/>
            </a:pPr>
            <a:r>
              <a:rPr lang="en-US" altLang="zh-CN" sz="1400" b="1" kern="0" dirty="0" smtClean="0">
                <a:solidFill>
                  <a:srgbClr val="1E1E1E"/>
                </a:solidFill>
                <a:latin typeface="微软雅黑"/>
              </a:rPr>
              <a:t>· </a:t>
            </a:r>
            <a:r>
              <a:rPr lang="zh-CN" altLang="en-US" sz="1400" kern="0" dirty="0">
                <a:solidFill>
                  <a:srgbClr val="1E1E1E"/>
                </a:solidFill>
                <a:latin typeface="微软雅黑"/>
                <a:ea typeface="微软雅黑"/>
              </a:rPr>
              <a:t>创建品牌故事的主题短片，总体层面上</a:t>
            </a:r>
            <a:r>
              <a:rPr lang="zh-CN" altLang="en-US" sz="1400" kern="0" dirty="0" smtClean="0">
                <a:solidFill>
                  <a:srgbClr val="1E1E1E"/>
                </a:solidFill>
                <a:latin typeface="微软雅黑"/>
                <a:ea typeface="微软雅黑"/>
              </a:rPr>
              <a:t>帮助用户形成品牌</a:t>
            </a:r>
            <a:r>
              <a:rPr lang="zh-CN" altLang="en-US" sz="1400" kern="0" dirty="0">
                <a:solidFill>
                  <a:srgbClr val="1E1E1E"/>
                </a:solidFill>
                <a:latin typeface="微软雅黑"/>
                <a:ea typeface="微软雅黑"/>
              </a:rPr>
              <a:t>难忘</a:t>
            </a:r>
            <a:r>
              <a:rPr lang="zh-CN" altLang="en-US" sz="1400" kern="0" dirty="0" smtClean="0">
                <a:solidFill>
                  <a:srgbClr val="1E1E1E"/>
                </a:solidFill>
                <a:latin typeface="微软雅黑"/>
                <a:ea typeface="微软雅黑"/>
              </a:rPr>
              <a:t>的认知</a:t>
            </a:r>
            <a:endParaRPr lang="en-US" altLang="zh-CN" sz="1400" kern="0" dirty="0" smtClean="0">
              <a:solidFill>
                <a:srgbClr val="1E1E1E"/>
              </a:solidFill>
              <a:latin typeface="微软雅黑"/>
              <a:ea typeface="微软雅黑"/>
            </a:endParaRPr>
          </a:p>
          <a:p>
            <a:pPr fontAlgn="auto">
              <a:lnSpc>
                <a:spcPct val="150000"/>
              </a:lnSpc>
              <a:spcBef>
                <a:spcPts val="0"/>
              </a:spcBef>
              <a:spcAft>
                <a:spcPts val="0"/>
              </a:spcAft>
              <a:defRPr/>
            </a:pPr>
            <a:r>
              <a:rPr lang="en-US" altLang="zh-CN" sz="1400" b="1" kern="0" dirty="0" smtClean="0">
                <a:solidFill>
                  <a:srgbClr val="1E1E1E"/>
                </a:solidFill>
                <a:latin typeface="微软雅黑"/>
              </a:rPr>
              <a:t>· </a:t>
            </a:r>
            <a:r>
              <a:rPr lang="zh-CN" altLang="en-US" sz="1400" kern="0" dirty="0">
                <a:solidFill>
                  <a:srgbClr val="1E1E1E"/>
                </a:solidFill>
                <a:latin typeface="微软雅黑"/>
                <a:ea typeface="微软雅黑"/>
              </a:rPr>
              <a:t>从项目活动入手，提供项目或活动执行的幕后</a:t>
            </a:r>
            <a:r>
              <a:rPr lang="zh-CN" altLang="en-US" sz="1400" kern="0" dirty="0" smtClean="0">
                <a:solidFill>
                  <a:srgbClr val="1E1E1E"/>
                </a:solidFill>
                <a:latin typeface="微软雅黑"/>
                <a:ea typeface="微软雅黑"/>
              </a:rPr>
              <a:t>花絮</a:t>
            </a:r>
            <a:endParaRPr lang="en-US" altLang="zh-CN" sz="1400" kern="0" dirty="0" smtClean="0">
              <a:solidFill>
                <a:srgbClr val="1E1E1E"/>
              </a:solidFill>
              <a:latin typeface="微软雅黑"/>
              <a:ea typeface="微软雅黑"/>
            </a:endParaRPr>
          </a:p>
          <a:p>
            <a:pPr fontAlgn="auto">
              <a:lnSpc>
                <a:spcPct val="150000"/>
              </a:lnSpc>
              <a:spcBef>
                <a:spcPts val="0"/>
              </a:spcBef>
              <a:spcAft>
                <a:spcPts val="0"/>
              </a:spcAft>
              <a:defRPr/>
            </a:pPr>
            <a:r>
              <a:rPr lang="en-US" altLang="zh-CN" sz="1400" b="1" kern="0" dirty="0" smtClean="0">
                <a:solidFill>
                  <a:srgbClr val="1E1E1E"/>
                </a:solidFill>
                <a:latin typeface="微软雅黑"/>
              </a:rPr>
              <a:t>· </a:t>
            </a:r>
            <a:r>
              <a:rPr lang="zh-CN" altLang="en-US" sz="1400" kern="0" dirty="0">
                <a:solidFill>
                  <a:srgbClr val="1E1E1E"/>
                </a:solidFill>
                <a:latin typeface="微软雅黑"/>
                <a:ea typeface="微软雅黑"/>
              </a:rPr>
              <a:t>提供反映对应社会问题的短片，用来</a:t>
            </a:r>
            <a:r>
              <a:rPr lang="zh-CN" altLang="en-US" sz="1400" kern="0" dirty="0" smtClean="0">
                <a:solidFill>
                  <a:srgbClr val="1E1E1E"/>
                </a:solidFill>
                <a:latin typeface="微软雅黑"/>
                <a:ea typeface="微软雅黑"/>
              </a:rPr>
              <a:t>展示品牌所代表</a:t>
            </a:r>
            <a:r>
              <a:rPr lang="zh-CN" altLang="en-US" sz="1400" kern="0" dirty="0">
                <a:solidFill>
                  <a:srgbClr val="1E1E1E"/>
                </a:solidFill>
                <a:latin typeface="微软雅黑"/>
                <a:ea typeface="微软雅黑"/>
              </a:rPr>
              <a:t>的</a:t>
            </a:r>
            <a:r>
              <a:rPr lang="zh-CN" altLang="en-US" sz="1400" kern="0" dirty="0" smtClean="0">
                <a:solidFill>
                  <a:srgbClr val="1E1E1E"/>
                </a:solidFill>
                <a:latin typeface="微软雅黑"/>
                <a:ea typeface="微软雅黑"/>
              </a:rPr>
              <a:t>价值</a:t>
            </a:r>
            <a:endParaRPr lang="zh-CN" altLang="en-US" sz="1400" kern="0" dirty="0">
              <a:solidFill>
                <a:srgbClr val="1E1E1E"/>
              </a:solidFill>
              <a:latin typeface="微软雅黑"/>
              <a:ea typeface="微软雅黑"/>
            </a:endParaRPr>
          </a:p>
        </p:txBody>
      </p:sp>
      <p:sp>
        <p:nvSpPr>
          <p:cNvPr id="42" name="文本框 41"/>
          <p:cNvSpPr txBox="1"/>
          <p:nvPr/>
        </p:nvSpPr>
        <p:spPr>
          <a:xfrm>
            <a:off x="1962737" y="1202455"/>
            <a:ext cx="10100538" cy="1384995"/>
          </a:xfrm>
          <a:prstGeom prst="rect">
            <a:avLst/>
          </a:prstGeom>
          <a:noFill/>
        </p:spPr>
        <p:txBody>
          <a:bodyPr wrap="square" rtlCol="0">
            <a:spAutoFit/>
          </a:bodyPr>
          <a:lstStyle/>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用户特征：腾讯、优酷和爱奇艺三大主流平台及抖音、快手等短视频平台各有侧重，爱奇艺和短视频平台更偏向时尚类人群</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内容特征：三大主流平台呈现多元化，适合进行品牌传播；短视频平台更倾向娱乐、具有引爆效果的内容，暂不适合进驻</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a:solidFill>
                  <a:srgbClr val="1E1E1E"/>
                </a:solidFill>
                <a:latin typeface="微软雅黑"/>
                <a:ea typeface="微软雅黑"/>
              </a:rPr>
              <a:t>传播特征</a:t>
            </a:r>
            <a:r>
              <a:rPr lang="zh-CN" altLang="en-US" sz="1400" dirty="0" smtClean="0">
                <a:solidFill>
                  <a:srgbClr val="1E1E1E"/>
                </a:solidFill>
                <a:latin typeface="微软雅黑"/>
                <a:ea typeface="微软雅黑"/>
              </a:rPr>
              <a:t>：腾讯视频与腾讯系产品打通，注重社交关系链，引流效果相对较好</a:t>
            </a:r>
            <a:endParaRPr lang="en-US" altLang="zh-CN" sz="1400" dirty="0" smtClean="0">
              <a:solidFill>
                <a:srgbClr val="1E1E1E"/>
              </a:solidFill>
              <a:latin typeface="微软雅黑"/>
              <a:ea typeface="微软雅黑"/>
            </a:endParaRPr>
          </a:p>
          <a:p>
            <a:pPr marL="285750" indent="-285750">
              <a:lnSpc>
                <a:spcPct val="150000"/>
              </a:lnSpc>
              <a:buSzPct val="60000"/>
              <a:buFont typeface="Wingdings" panose="05000000000000000000" pitchFamily="2" charset="2"/>
              <a:buChar char="l"/>
            </a:pPr>
            <a:r>
              <a:rPr lang="zh-CN" altLang="en-US" sz="1400" dirty="0" smtClean="0">
                <a:solidFill>
                  <a:srgbClr val="1E1E1E"/>
                </a:solidFill>
                <a:latin typeface="微软雅黑"/>
                <a:ea typeface="微软雅黑"/>
              </a:rPr>
              <a:t>进驻要求：进驻门槛低，审核相对宽松</a:t>
            </a:r>
            <a:endParaRPr lang="zh-CN" altLang="en-US" sz="1400" dirty="0">
              <a:solidFill>
                <a:srgbClr val="1E1E1E"/>
              </a:solidFill>
              <a:latin typeface="微软雅黑"/>
              <a:ea typeface="微软雅黑"/>
            </a:endParaRPr>
          </a:p>
        </p:txBody>
      </p:sp>
      <p:pic>
        <p:nvPicPr>
          <p:cNvPr id="15362" name="Picture 2" descr="https://ss1.baidu.com/6ONXsjip0QIZ8tyhnq/it/u=2577259750,1150388651&amp;fm=58&amp;s=2124D41287E16D014ECD49C6000010B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60" y="1337477"/>
            <a:ext cx="636053" cy="39424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ss0.baidu.com/6ONWsjip0QIZ8tyhnq/it/u=3648390168,1713673067&amp;fm=58&amp;s=6BC28852DD305C0354F4835E02001073&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80" y="1690488"/>
            <a:ext cx="630134" cy="39057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ss0.baidu.com/6ONWsjip0QIZ8tyhnq/it/u=1224579036,3430335986&amp;fm=58&amp;s=37F76832DD66EE1149549AF40300D0B5&amp;bpow=121&amp;bpoh=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66" y="1989255"/>
            <a:ext cx="565854" cy="350736"/>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s://ss1.baidu.com/6ONXsjip0QIZ8tyhnq/it/u=3332299786,1059013226&amp;fm=58&amp;s=6305D102DEDCFC9283BC1DDA000010B2&amp;bpow=121&amp;bpoh=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493" y="2197401"/>
            <a:ext cx="576263" cy="35718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26"/>
          <p:cNvGrpSpPr/>
          <p:nvPr/>
        </p:nvGrpSpPr>
        <p:grpSpPr>
          <a:xfrm>
            <a:off x="7866812" y="2866132"/>
            <a:ext cx="4205852" cy="3803228"/>
            <a:chOff x="6307094" y="1134807"/>
            <a:chExt cx="5586785" cy="3803228"/>
          </a:xfrm>
        </p:grpSpPr>
        <p:sp>
          <p:nvSpPr>
            <p:cNvPr id="28" name="剪去单角的矩形 27"/>
            <p:cNvSpPr/>
            <p:nvPr/>
          </p:nvSpPr>
          <p:spPr>
            <a:xfrm>
              <a:off x="6960096" y="1134807"/>
              <a:ext cx="4921310" cy="3803228"/>
            </a:xfrm>
            <a:prstGeom prst="snip1Rect">
              <a:avLst/>
            </a:prstGeom>
            <a:solidFill>
              <a:srgbClr val="EEEEE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cs typeface="Arial"/>
              </a:endParaRPr>
            </a:p>
          </p:txBody>
        </p:sp>
        <p:sp>
          <p:nvSpPr>
            <p:cNvPr id="29" name="矩形 28"/>
            <p:cNvSpPr/>
            <p:nvPr/>
          </p:nvSpPr>
          <p:spPr>
            <a:xfrm>
              <a:off x="6307094" y="1519860"/>
              <a:ext cx="5586785" cy="3293209"/>
            </a:xfrm>
            <a:prstGeom prst="rect">
              <a:avLst/>
            </a:prstGeom>
          </p:spPr>
          <p:txBody>
            <a:bodyPr wrap="square">
              <a:spAutoFit/>
            </a:bodyPr>
            <a:lstStyle/>
            <a:p>
              <a:pPr marL="996950" indent="-366713">
                <a:spcBef>
                  <a:spcPct val="50000"/>
                </a:spcBef>
                <a:buClr>
                  <a:srgbClr val="003399"/>
                </a:buClr>
                <a:buFont typeface="Wingdings" pitchFamily="2" charset="2"/>
                <a:buChar char="Ü"/>
                <a:defRPr/>
              </a:pPr>
              <a:r>
                <a:rPr lang="zh-CN" altLang="en-US" sz="1600" kern="0" dirty="0">
                  <a:ea typeface="微软雅黑" pitchFamily="34" charset="-122"/>
                </a:rPr>
                <a:t>将打通社交关系、拥有微信公众平台连接的腾讯视频平台作为主要传播渠道</a:t>
              </a:r>
            </a:p>
            <a:p>
              <a:pPr marL="996950" indent="-366713">
                <a:spcBef>
                  <a:spcPct val="50000"/>
                </a:spcBef>
                <a:buClr>
                  <a:srgbClr val="003399"/>
                </a:buClr>
                <a:buFont typeface="Wingdings" pitchFamily="2" charset="2"/>
                <a:buChar char="Ü"/>
                <a:defRPr/>
              </a:pPr>
              <a:r>
                <a:rPr lang="zh-CN" altLang="en-US" sz="1600" kern="0" dirty="0">
                  <a:ea typeface="微软雅黑" pitchFamily="34" charset="-122"/>
                </a:rPr>
                <a:t> 用户粘性：故事情节上可编写用户想要持续追踪的内容，提高传播渠道的用户粘性</a:t>
              </a:r>
            </a:p>
            <a:p>
              <a:pPr marL="996950" indent="-366713">
                <a:spcBef>
                  <a:spcPct val="50000"/>
                </a:spcBef>
                <a:buClr>
                  <a:srgbClr val="003399"/>
                </a:buClr>
                <a:buFont typeface="Wingdings" pitchFamily="2" charset="2"/>
                <a:buChar char="Ü"/>
                <a:defRPr/>
              </a:pPr>
              <a:r>
                <a:rPr lang="zh-CN" altLang="en-US" sz="1600" kern="0" dirty="0">
                  <a:ea typeface="微软雅黑" pitchFamily="34" charset="-122"/>
                </a:rPr>
                <a:t>投入不需太多，核心内容由全职人员控制，实习生和志愿者执行</a:t>
              </a:r>
            </a:p>
            <a:p>
              <a:pPr marL="996950" indent="-366713">
                <a:spcBef>
                  <a:spcPct val="50000"/>
                </a:spcBef>
                <a:buClr>
                  <a:srgbClr val="003399"/>
                </a:buClr>
                <a:buFont typeface="Wingdings" pitchFamily="2" charset="2"/>
                <a:buChar char="Ü"/>
                <a:defRPr/>
              </a:pPr>
              <a:r>
                <a:rPr lang="zh-CN" altLang="en-US" sz="1600" kern="0" dirty="0">
                  <a:ea typeface="微软雅黑" pitchFamily="34" charset="-122"/>
                </a:rPr>
                <a:t>进行统一内容规划，节约成本，各个渠道分发</a:t>
              </a:r>
            </a:p>
            <a:p>
              <a:pPr marL="996950" indent="-366713">
                <a:spcBef>
                  <a:spcPct val="50000"/>
                </a:spcBef>
                <a:buClr>
                  <a:srgbClr val="003399"/>
                </a:buClr>
                <a:buFont typeface="Wingdings" pitchFamily="2" charset="2"/>
                <a:buChar char="Ü"/>
                <a:defRPr/>
              </a:pPr>
              <a:endParaRPr lang="zh-CN" altLang="en-US" sz="1600" kern="0" dirty="0">
                <a:ea typeface="微软雅黑" pitchFamily="34" charset="-122"/>
              </a:endParaRPr>
            </a:p>
          </p:txBody>
        </p:sp>
      </p:grpSp>
    </p:spTree>
    <p:extLst>
      <p:ext uri="{BB962C8B-B14F-4D97-AF65-F5344CB8AC3E}">
        <p14:creationId xmlns:p14="http://schemas.microsoft.com/office/powerpoint/2010/main" val="121160373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a:xfrm>
            <a:off x="914400" y="2265274"/>
            <a:ext cx="10366176" cy="1200329"/>
          </a:xfrm>
        </p:spPr>
        <p:txBody>
          <a:bodyPr/>
          <a:lstStyle/>
          <a:p>
            <a:r>
              <a:rPr lang="zh-CN" altLang="en-US" dirty="0"/>
              <a:t>落地传播</a:t>
            </a:r>
            <a:r>
              <a:rPr lang="zh-CN" altLang="en-US" dirty="0" smtClean="0"/>
              <a:t>建议：</a:t>
            </a:r>
            <a:r>
              <a:rPr lang="en-US" altLang="zh-CN" dirty="0"/>
              <a:t>2019</a:t>
            </a:r>
            <a:r>
              <a:rPr lang="zh-CN" altLang="en-US" dirty="0"/>
              <a:t>年传播</a:t>
            </a:r>
            <a:r>
              <a:rPr lang="zh-CN" altLang="en-US" dirty="0" smtClean="0"/>
              <a:t>规划（</a:t>
            </a:r>
            <a:r>
              <a:rPr lang="en-US" altLang="zh-CN" dirty="0"/>
              <a:t>HOW</a:t>
            </a:r>
            <a:r>
              <a:rPr lang="zh-CN" altLang="en-US" dirty="0"/>
              <a:t>）</a:t>
            </a:r>
          </a:p>
        </p:txBody>
      </p:sp>
    </p:spTree>
    <p:extLst>
      <p:ext uri="{BB962C8B-B14F-4D97-AF65-F5344CB8AC3E}">
        <p14:creationId xmlns:p14="http://schemas.microsoft.com/office/powerpoint/2010/main" val="150729861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剪去单角的矩形 625"/>
          <p:cNvSpPr/>
          <p:nvPr/>
        </p:nvSpPr>
        <p:spPr>
          <a:xfrm>
            <a:off x="2199800" y="1207875"/>
            <a:ext cx="9368076" cy="2005052"/>
          </a:xfrm>
          <a:prstGeom prst="snip1Rect">
            <a:avLst/>
          </a:prstGeom>
          <a:solidFill>
            <a:srgbClr val="EEEEE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cs typeface="Arial"/>
            </a:endParaRPr>
          </a:p>
        </p:txBody>
      </p:sp>
      <p:sp>
        <p:nvSpPr>
          <p:cNvPr id="2" name="标题 1"/>
          <p:cNvSpPr>
            <a:spLocks noGrp="1"/>
          </p:cNvSpPr>
          <p:nvPr>
            <p:ph type="title"/>
          </p:nvPr>
        </p:nvSpPr>
        <p:spPr>
          <a:xfrm>
            <a:off x="497419" y="344847"/>
            <a:ext cx="11263212" cy="424732"/>
          </a:xfrm>
        </p:spPr>
        <p:txBody>
          <a:bodyPr/>
          <a:lstStyle/>
          <a:p>
            <a:r>
              <a:rPr lang="zh-CN" altLang="en-US" sz="2400" b="1" dirty="0" smtClean="0">
                <a:latin typeface="+mn-ea"/>
                <a:ea typeface="+mn-ea"/>
              </a:rPr>
              <a:t>目标和发展路径：分</a:t>
            </a:r>
            <a:r>
              <a:rPr lang="zh-CN" altLang="en-US" sz="2400" b="1" dirty="0">
                <a:latin typeface="+mn-ea"/>
                <a:ea typeface="+mn-ea"/>
              </a:rPr>
              <a:t>阶段性进行有侧重的</a:t>
            </a:r>
            <a:r>
              <a:rPr lang="zh-CN" altLang="en-US" sz="2400" b="1" dirty="0" smtClean="0">
                <a:latin typeface="+mn-ea"/>
                <a:ea typeface="+mn-ea"/>
              </a:rPr>
              <a:t>沟通。</a:t>
            </a:r>
            <a:endParaRPr lang="zh-CN" altLang="en-US" sz="2400" b="1" dirty="0">
              <a:latin typeface="+mn-ea"/>
              <a:ea typeface="+mn-ea"/>
            </a:endParaRPr>
          </a:p>
        </p:txBody>
      </p:sp>
      <p:sp>
        <p:nvSpPr>
          <p:cNvPr id="585" name="TextBox 16"/>
          <p:cNvSpPr txBox="1"/>
          <p:nvPr/>
        </p:nvSpPr>
        <p:spPr>
          <a:xfrm>
            <a:off x="901920" y="4795653"/>
            <a:ext cx="3677160" cy="1281297"/>
          </a:xfrm>
          <a:prstGeom prst="rect">
            <a:avLst/>
          </a:prstGeom>
          <a:solidFill>
            <a:schemeClr val="bg1">
              <a:lumMod val="95000"/>
            </a:schemeClr>
          </a:solidFill>
        </p:spPr>
        <p:txBody>
          <a:bodyPr wrap="square" rtlCol="0">
            <a:noAutofit/>
          </a:bodyPr>
          <a:lstStyle>
            <a:defPPr>
              <a:defRPr lang="en-US"/>
            </a:defPPr>
            <a:lvl1pPr marL="228600" indent="-228600">
              <a:lnSpc>
                <a:spcPct val="120000"/>
              </a:lnSpc>
              <a:spcBef>
                <a:spcPts val="300"/>
              </a:spcBef>
              <a:buClr>
                <a:schemeClr val="tx2"/>
              </a:buClr>
              <a:buFont typeface="Wingdings" pitchFamily="2" charset="2"/>
              <a:buChar char="§"/>
              <a:defRPr sz="1400" b="0">
                <a:latin typeface="微软雅黑" panose="020B0503020204020204" pitchFamily="34" charset="-122"/>
                <a:ea typeface="微软雅黑" panose="020B0503020204020204" pitchFamily="34" charset="-122"/>
              </a:defRPr>
            </a:lvl1pPr>
          </a:lstStyle>
          <a:p>
            <a:pPr marL="0" indent="0">
              <a:spcBef>
                <a:spcPts val="400"/>
              </a:spcBef>
              <a:buClr>
                <a:srgbClr val="EEEEEE"/>
              </a:buClr>
              <a:buFont typeface="Wingdings" pitchFamily="2" charset="2"/>
              <a:buNone/>
            </a:pPr>
            <a:endParaRPr lang="zh-CN" altLang="en-US" sz="1200" dirty="0">
              <a:solidFill>
                <a:srgbClr val="000000"/>
              </a:solidFill>
              <a:latin typeface="Arial"/>
            </a:endParaRPr>
          </a:p>
        </p:txBody>
      </p:sp>
      <p:sp>
        <p:nvSpPr>
          <p:cNvPr id="588" name="矩形 587"/>
          <p:cNvSpPr/>
          <p:nvPr/>
        </p:nvSpPr>
        <p:spPr>
          <a:xfrm>
            <a:off x="1031217" y="4836136"/>
            <a:ext cx="3276296" cy="1200329"/>
          </a:xfrm>
          <a:prstGeom prst="rect">
            <a:avLst/>
          </a:prstGeom>
        </p:spPr>
        <p:txBody>
          <a:bodyPr wrap="square">
            <a:spAutoFit/>
          </a:bodyPr>
          <a:lstStyle/>
          <a:p>
            <a:pPr marL="171450" indent="-171450" algn="just">
              <a:lnSpc>
                <a:spcPct val="150000"/>
              </a:lnSpc>
              <a:buFont typeface="Wingdings" pitchFamily="2" charset="2"/>
              <a:buChar char="ü"/>
              <a:tabLst>
                <a:tab pos="923925" algn="l"/>
              </a:tabLst>
            </a:pPr>
            <a:r>
              <a:rPr lang="zh-CN" altLang="en-US" sz="1200" kern="0" dirty="0">
                <a:solidFill>
                  <a:srgbClr val="000000"/>
                </a:solidFill>
                <a:latin typeface="微软雅黑" panose="020B0503020204020204" pitchFamily="34" charset="-122"/>
                <a:ea typeface="微软雅黑" panose="020B0503020204020204" pitchFamily="34" charset="-122"/>
              </a:rPr>
              <a:t>结合战略转型公布全新品牌信息，确保对内深入理解，对外加深认可</a:t>
            </a:r>
          </a:p>
          <a:p>
            <a:pPr marL="171450" indent="-171450" algn="just">
              <a:lnSpc>
                <a:spcPct val="150000"/>
              </a:lnSpc>
              <a:buFont typeface="Wingdings" pitchFamily="2" charset="2"/>
              <a:buChar char="ü"/>
              <a:tabLst>
                <a:tab pos="923925" algn="l"/>
              </a:tabLst>
            </a:pPr>
            <a:r>
              <a:rPr lang="zh-CN" altLang="en-US" sz="1200" kern="0" dirty="0">
                <a:solidFill>
                  <a:srgbClr val="000000"/>
                </a:solidFill>
                <a:latin typeface="微软雅黑" panose="020B0503020204020204" pitchFamily="34" charset="-122"/>
                <a:ea typeface="微软雅黑" panose="020B0503020204020204" pitchFamily="34" charset="-122"/>
              </a:rPr>
              <a:t>整合原有传播，升级并形成规范和体系</a:t>
            </a:r>
          </a:p>
          <a:p>
            <a:pPr marL="171450" indent="-171450" algn="just">
              <a:lnSpc>
                <a:spcPct val="150000"/>
              </a:lnSpc>
              <a:buFont typeface="Wingdings" pitchFamily="2" charset="2"/>
              <a:buChar char="ü"/>
              <a:tabLst>
                <a:tab pos="923925" algn="l"/>
              </a:tabLst>
            </a:pPr>
            <a:r>
              <a:rPr lang="zh-CN" altLang="en-US" sz="1200" kern="0" dirty="0">
                <a:solidFill>
                  <a:srgbClr val="000000"/>
                </a:solidFill>
                <a:latin typeface="微软雅黑" panose="020B0503020204020204" pitchFamily="34" charset="-122"/>
                <a:ea typeface="微软雅黑" panose="020B0503020204020204" pitchFamily="34" charset="-122"/>
              </a:rPr>
              <a:t>明确阶段性传播目标和举措</a:t>
            </a:r>
          </a:p>
        </p:txBody>
      </p:sp>
      <p:grpSp>
        <p:nvGrpSpPr>
          <p:cNvPr id="591" name="组合 590"/>
          <p:cNvGrpSpPr/>
          <p:nvPr/>
        </p:nvGrpSpPr>
        <p:grpSpPr>
          <a:xfrm>
            <a:off x="1995179" y="3212976"/>
            <a:ext cx="2508877" cy="1651505"/>
            <a:chOff x="432744" y="2150718"/>
            <a:chExt cx="2555645" cy="1668053"/>
          </a:xfrm>
        </p:grpSpPr>
        <p:grpSp>
          <p:nvGrpSpPr>
            <p:cNvPr id="592" name="组合 591"/>
            <p:cNvGrpSpPr/>
            <p:nvPr/>
          </p:nvGrpSpPr>
          <p:grpSpPr>
            <a:xfrm>
              <a:off x="432744" y="2150718"/>
              <a:ext cx="2555645" cy="1668053"/>
              <a:chOff x="859547" y="2891146"/>
              <a:chExt cx="2555645" cy="1668054"/>
            </a:xfrm>
          </p:grpSpPr>
          <p:sp>
            <p:nvSpPr>
              <p:cNvPr id="595" name="同心圆 594"/>
              <p:cNvSpPr/>
              <p:nvPr/>
            </p:nvSpPr>
            <p:spPr>
              <a:xfrm rot="1069698">
                <a:off x="859547" y="2922970"/>
                <a:ext cx="1650199" cy="1636230"/>
              </a:xfrm>
              <a:prstGeom prst="donut">
                <a:avLst>
                  <a:gd name="adj" fmla="val 6574"/>
                </a:avLst>
              </a:prstGeom>
              <a:solidFill>
                <a:srgbClr val="0211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000000"/>
                  </a:solidFill>
                </a:endParaRPr>
              </a:p>
            </p:txBody>
          </p:sp>
          <p:sp>
            <p:nvSpPr>
              <p:cNvPr id="596" name="右箭头 595"/>
              <p:cNvSpPr/>
              <p:nvPr/>
            </p:nvSpPr>
            <p:spPr>
              <a:xfrm rot="38425">
                <a:off x="1573943" y="2891146"/>
                <a:ext cx="1841249" cy="183999"/>
              </a:xfrm>
              <a:prstGeom prst="rightArrow">
                <a:avLst>
                  <a:gd name="adj1" fmla="val 50000"/>
                  <a:gd name="adj2" fmla="val 222568"/>
                </a:avLst>
              </a:prstGeom>
              <a:solidFill>
                <a:srgbClr val="0211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000000"/>
                  </a:solidFill>
                </a:endParaRPr>
              </a:p>
            </p:txBody>
          </p:sp>
        </p:grpSp>
        <p:sp>
          <p:nvSpPr>
            <p:cNvPr id="594" name="矩形 593"/>
            <p:cNvSpPr/>
            <p:nvPr/>
          </p:nvSpPr>
          <p:spPr>
            <a:xfrm>
              <a:off x="458383" y="2674252"/>
              <a:ext cx="1598920" cy="652807"/>
            </a:xfrm>
            <a:prstGeom prst="rect">
              <a:avLst/>
            </a:prstGeom>
          </p:spPr>
          <p:txBody>
            <a:bodyPr wrap="none">
              <a:spAutoFit/>
            </a:bodyPr>
            <a:lstStyle/>
            <a:p>
              <a:pPr algn="ctr">
                <a:tabLst>
                  <a:tab pos="923925" algn="l"/>
                </a:tabLst>
              </a:pPr>
              <a:r>
                <a:rPr lang="zh-CN" altLang="en-US" b="1" kern="100" dirty="0">
                  <a:solidFill>
                    <a:srgbClr val="000000"/>
                  </a:solidFill>
                  <a:latin typeface="微软雅黑" panose="020B0503020204020204" pitchFamily="34" charset="-122"/>
                  <a:ea typeface="微软雅黑" panose="020B0503020204020204" pitchFamily="34" charset="-122"/>
                </a:rPr>
                <a:t>品牌升级</a:t>
              </a:r>
            </a:p>
            <a:p>
              <a:pPr algn="ctr">
                <a:tabLst>
                  <a:tab pos="923925" algn="l"/>
                </a:tabLst>
              </a:pPr>
              <a:r>
                <a:rPr lang="zh-CN" altLang="en-US" b="1" kern="100" dirty="0">
                  <a:solidFill>
                    <a:srgbClr val="000000"/>
                  </a:solidFill>
                  <a:latin typeface="微软雅黑" panose="020B0503020204020204" pitchFamily="34" charset="-122"/>
                  <a:ea typeface="微软雅黑" panose="020B0503020204020204" pitchFamily="34" charset="-122"/>
                </a:rPr>
                <a:t>“同文共轨”</a:t>
              </a:r>
            </a:p>
          </p:txBody>
        </p:sp>
      </p:grpSp>
      <p:grpSp>
        <p:nvGrpSpPr>
          <p:cNvPr id="597" name="组合 596"/>
          <p:cNvGrpSpPr/>
          <p:nvPr/>
        </p:nvGrpSpPr>
        <p:grpSpPr>
          <a:xfrm>
            <a:off x="5387323" y="3212976"/>
            <a:ext cx="2508877" cy="1651505"/>
            <a:chOff x="-3026579" y="3617332"/>
            <a:chExt cx="2508877" cy="1651505"/>
          </a:xfrm>
        </p:grpSpPr>
        <p:sp>
          <p:nvSpPr>
            <p:cNvPr id="603" name="矩形 602"/>
            <p:cNvSpPr/>
            <p:nvPr/>
          </p:nvSpPr>
          <p:spPr>
            <a:xfrm>
              <a:off x="-2781379" y="4107633"/>
              <a:ext cx="1107996" cy="646331"/>
            </a:xfrm>
            <a:prstGeom prst="rect">
              <a:avLst/>
            </a:prstGeom>
          </p:spPr>
          <p:txBody>
            <a:bodyPr wrap="none">
              <a:spAutoFit/>
            </a:bodyPr>
            <a:lstStyle/>
            <a:p>
              <a:pPr algn="just">
                <a:tabLst>
                  <a:tab pos="923925" algn="l"/>
                </a:tabLst>
              </a:pPr>
              <a:r>
                <a:rPr lang="zh-CN" altLang="en-US" b="1" kern="100" dirty="0">
                  <a:solidFill>
                    <a:srgbClr val="000000"/>
                  </a:solidFill>
                  <a:latin typeface="微软雅黑" panose="020B0503020204020204" pitchFamily="34" charset="-122"/>
                  <a:ea typeface="微软雅黑" panose="020B0503020204020204" pitchFamily="34" charset="-122"/>
                </a:rPr>
                <a:t>夯实基础</a:t>
              </a:r>
            </a:p>
            <a:p>
              <a:pPr algn="just">
                <a:tabLst>
                  <a:tab pos="923925" algn="l"/>
                </a:tabLst>
              </a:pPr>
              <a:r>
                <a:rPr lang="zh-CN" altLang="en-US" b="1" kern="100" dirty="0">
                  <a:solidFill>
                    <a:srgbClr val="000000"/>
                  </a:solidFill>
                  <a:latin typeface="微软雅黑" panose="020B0503020204020204" pitchFamily="34" charset="-122"/>
                  <a:ea typeface="微软雅黑" panose="020B0503020204020204" pitchFamily="34" charset="-122"/>
                </a:rPr>
                <a:t>发展聚合</a:t>
              </a:r>
            </a:p>
          </p:txBody>
        </p:sp>
        <p:grpSp>
          <p:nvGrpSpPr>
            <p:cNvPr id="599" name="组合 598"/>
            <p:cNvGrpSpPr/>
            <p:nvPr/>
          </p:nvGrpSpPr>
          <p:grpSpPr>
            <a:xfrm>
              <a:off x="-3026579" y="3617332"/>
              <a:ext cx="2508877" cy="1651505"/>
              <a:chOff x="859547" y="2891146"/>
              <a:chExt cx="2555645" cy="1668054"/>
            </a:xfrm>
          </p:grpSpPr>
          <p:sp>
            <p:nvSpPr>
              <p:cNvPr id="601" name="右箭头 600"/>
              <p:cNvSpPr/>
              <p:nvPr/>
            </p:nvSpPr>
            <p:spPr>
              <a:xfrm rot="38425">
                <a:off x="1573943" y="2891146"/>
                <a:ext cx="1841249" cy="183999"/>
              </a:xfrm>
              <a:prstGeom prst="rightArrow">
                <a:avLst>
                  <a:gd name="adj1" fmla="val 50000"/>
                  <a:gd name="adj2" fmla="val 22256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000000"/>
                  </a:solidFill>
                </a:endParaRPr>
              </a:p>
            </p:txBody>
          </p:sp>
          <p:sp>
            <p:nvSpPr>
              <p:cNvPr id="600" name="同心圆 599"/>
              <p:cNvSpPr/>
              <p:nvPr/>
            </p:nvSpPr>
            <p:spPr>
              <a:xfrm rot="1069698">
                <a:off x="859547" y="2922970"/>
                <a:ext cx="1650199" cy="1636230"/>
              </a:xfrm>
              <a:prstGeom prst="donut">
                <a:avLst>
                  <a:gd name="adj" fmla="val 657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000000"/>
                  </a:solidFill>
                </a:endParaRPr>
              </a:p>
            </p:txBody>
          </p:sp>
        </p:grpSp>
      </p:grpSp>
      <p:grpSp>
        <p:nvGrpSpPr>
          <p:cNvPr id="604" name="组合 603"/>
          <p:cNvGrpSpPr/>
          <p:nvPr/>
        </p:nvGrpSpPr>
        <p:grpSpPr>
          <a:xfrm>
            <a:off x="8195635" y="3212976"/>
            <a:ext cx="2508877" cy="1651505"/>
            <a:chOff x="-1335603" y="4669235"/>
            <a:chExt cx="2508877" cy="1651505"/>
          </a:xfrm>
        </p:grpSpPr>
        <p:sp>
          <p:nvSpPr>
            <p:cNvPr id="610" name="矩形 609"/>
            <p:cNvSpPr/>
            <p:nvPr/>
          </p:nvSpPr>
          <p:spPr>
            <a:xfrm>
              <a:off x="-1079601" y="5159537"/>
              <a:ext cx="1107996" cy="646331"/>
            </a:xfrm>
            <a:prstGeom prst="rect">
              <a:avLst/>
            </a:prstGeom>
          </p:spPr>
          <p:txBody>
            <a:bodyPr wrap="none">
              <a:spAutoFit/>
            </a:bodyPr>
            <a:lstStyle/>
            <a:p>
              <a:pPr algn="just">
                <a:tabLst>
                  <a:tab pos="923925" algn="l"/>
                </a:tabLst>
              </a:pPr>
              <a:r>
                <a:rPr lang="zh-CN" altLang="en-US" b="1" kern="100" dirty="0" smtClean="0">
                  <a:solidFill>
                    <a:srgbClr val="000000"/>
                  </a:solidFill>
                  <a:latin typeface="微软雅黑" panose="020B0503020204020204" pitchFamily="34" charset="-122"/>
                  <a:ea typeface="微软雅黑" panose="020B0503020204020204" pitchFamily="34" charset="-122"/>
                </a:rPr>
                <a:t>提炼价值</a:t>
              </a:r>
              <a:endParaRPr lang="en-US" altLang="zh-CN" b="1" kern="100" dirty="0" smtClean="0">
                <a:solidFill>
                  <a:srgbClr val="000000"/>
                </a:solidFill>
                <a:latin typeface="微软雅黑" panose="020B0503020204020204" pitchFamily="34" charset="-122"/>
                <a:ea typeface="微软雅黑" panose="020B0503020204020204" pitchFamily="34" charset="-122"/>
              </a:endParaRPr>
            </a:p>
            <a:p>
              <a:pPr algn="just">
                <a:tabLst>
                  <a:tab pos="923925" algn="l"/>
                </a:tabLst>
              </a:pPr>
              <a:r>
                <a:rPr lang="zh-CN" altLang="en-US" b="1" kern="100" dirty="0" smtClean="0">
                  <a:solidFill>
                    <a:srgbClr val="000000"/>
                  </a:solidFill>
                  <a:latin typeface="微软雅黑" panose="020B0503020204020204" pitchFamily="34" charset="-122"/>
                  <a:ea typeface="微软雅黑" panose="020B0503020204020204" pitchFamily="34" charset="-122"/>
                </a:rPr>
                <a:t>树立标杆</a:t>
              </a:r>
              <a:endParaRPr lang="zh-CN" altLang="en-US" b="1" kern="100" dirty="0">
                <a:solidFill>
                  <a:srgbClr val="000000"/>
                </a:solidFill>
                <a:latin typeface="微软雅黑" panose="020B0503020204020204" pitchFamily="34" charset="-122"/>
                <a:ea typeface="微软雅黑" panose="020B0503020204020204" pitchFamily="34" charset="-122"/>
              </a:endParaRPr>
            </a:p>
          </p:txBody>
        </p:sp>
        <p:grpSp>
          <p:nvGrpSpPr>
            <p:cNvPr id="606" name="组合 605"/>
            <p:cNvGrpSpPr/>
            <p:nvPr/>
          </p:nvGrpSpPr>
          <p:grpSpPr>
            <a:xfrm>
              <a:off x="-1335603" y="4669235"/>
              <a:ext cx="2508877" cy="1651505"/>
              <a:chOff x="859547" y="2891146"/>
              <a:chExt cx="2555645" cy="1668054"/>
            </a:xfrm>
          </p:grpSpPr>
          <p:sp>
            <p:nvSpPr>
              <p:cNvPr id="607" name="同心圆 606"/>
              <p:cNvSpPr/>
              <p:nvPr/>
            </p:nvSpPr>
            <p:spPr>
              <a:xfrm rot="1069698">
                <a:off x="859547" y="2922970"/>
                <a:ext cx="1650199" cy="1636230"/>
              </a:xfrm>
              <a:prstGeom prst="donut">
                <a:avLst>
                  <a:gd name="adj" fmla="val 657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000000"/>
                  </a:solidFill>
                </a:endParaRPr>
              </a:p>
            </p:txBody>
          </p:sp>
          <p:sp>
            <p:nvSpPr>
              <p:cNvPr id="608" name="右箭头 607"/>
              <p:cNvSpPr/>
              <p:nvPr/>
            </p:nvSpPr>
            <p:spPr>
              <a:xfrm rot="38425">
                <a:off x="1573943" y="2891146"/>
                <a:ext cx="1841249" cy="183999"/>
              </a:xfrm>
              <a:prstGeom prst="rightArrow">
                <a:avLst>
                  <a:gd name="adj1" fmla="val 50000"/>
                  <a:gd name="adj2" fmla="val 22256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000000"/>
                  </a:solidFill>
                </a:endParaRPr>
              </a:p>
            </p:txBody>
          </p:sp>
        </p:grpSp>
      </p:grpSp>
      <p:sp>
        <p:nvSpPr>
          <p:cNvPr id="613" name="右箭头 612"/>
          <p:cNvSpPr/>
          <p:nvPr/>
        </p:nvSpPr>
        <p:spPr>
          <a:xfrm flipH="1">
            <a:off x="2146673" y="959367"/>
            <a:ext cx="4298046" cy="1373798"/>
          </a:xfrm>
          <a:prstGeom prst="rightArrow">
            <a:avLst>
              <a:gd name="adj1" fmla="val 70000"/>
              <a:gd name="adj2" fmla="val 50000"/>
            </a:avLst>
          </a:prstGeom>
          <a:noFill/>
          <a:ln w="9525">
            <a:noFill/>
            <a:round/>
            <a:headEnd/>
            <a:tailEnd/>
          </a:ln>
          <a:effectLst>
            <a:outerShdw blurRad="63500" sx="101000" sy="101000" algn="ctr" rotWithShape="0">
              <a:prstClr val="black">
                <a:alpha val="8000"/>
              </a:prstClr>
            </a:outerShdw>
          </a:effectLst>
        </p:spPr>
        <p:txBody>
          <a:bodyPr/>
          <a:lstStyle/>
          <a:p>
            <a:endParaRPr lang="zh-CN" altLang="en-US">
              <a:solidFill>
                <a:srgbClr val="000000"/>
              </a:solidFill>
            </a:endParaRPr>
          </a:p>
        </p:txBody>
      </p:sp>
      <p:sp>
        <p:nvSpPr>
          <p:cNvPr id="616" name="矩形 615"/>
          <p:cNvSpPr/>
          <p:nvPr/>
        </p:nvSpPr>
        <p:spPr>
          <a:xfrm>
            <a:off x="2199800" y="1162282"/>
            <a:ext cx="9152784" cy="1938992"/>
          </a:xfrm>
          <a:prstGeom prst="rect">
            <a:avLst/>
          </a:prstGeom>
        </p:spPr>
        <p:txBody>
          <a:bodyPr wrap="square">
            <a:spAutoFit/>
          </a:bodyPr>
          <a:lstStyle/>
          <a:p>
            <a:pPr marL="268288" lvl="2" indent="-268288" algn="just">
              <a:lnSpc>
                <a:spcPct val="150000"/>
              </a:lnSpc>
              <a:buFont typeface="Wingdings" panose="05000000000000000000" pitchFamily="2" charset="2"/>
              <a:buChar char=""/>
              <a:tabLst>
                <a:tab pos="923925" algn="l"/>
              </a:tabLst>
            </a:pPr>
            <a:r>
              <a:rPr lang="zh-CN" altLang="en-US" sz="1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建立初步品牌架构和传播策略：</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明确机构品牌主张，传达准确的、与受众有共鸣的核心信息，传播更具体系化</a:t>
            </a:r>
            <a:r>
              <a:rPr lang="zh-CN" altLang="en-US" sz="12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、规范化</a:t>
            </a:r>
            <a:endPar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68288" lvl="2" indent="-268288" algn="just">
              <a:lnSpc>
                <a:spcPct val="150000"/>
              </a:lnSpc>
              <a:buFont typeface="Wingdings" panose="05000000000000000000" pitchFamily="2" charset="2"/>
              <a:buChar char=""/>
              <a:tabLst>
                <a:tab pos="923925" algn="l"/>
              </a:tabLst>
            </a:pPr>
            <a:r>
              <a:rPr lang="zh-CN" altLang="en-US" sz="1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建立完善的社群运营与沟通体系：</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明确不同利益相关方</a:t>
            </a:r>
            <a:r>
              <a:rPr lang="zh-CN" altLang="en-US" sz="12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的核心诉</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求，定期发送机构传播物料及时更新满天星新信息，定向邀请参与机构各类针对性活动</a:t>
            </a:r>
          </a:p>
          <a:p>
            <a:pPr marL="268288" lvl="2" indent="-268288" algn="just">
              <a:lnSpc>
                <a:spcPct val="150000"/>
              </a:lnSpc>
              <a:buFont typeface="Wingdings" panose="05000000000000000000" pitchFamily="2" charset="2"/>
              <a:buChar char=""/>
              <a:tabLst>
                <a:tab pos="923925" algn="l"/>
              </a:tabLst>
            </a:pPr>
            <a:r>
              <a:rPr lang="zh-CN" altLang="en-US" sz="1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建立信息发布后的监测与梳理：</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自媒体总结发声，形成传播的</a:t>
            </a:r>
            <a:r>
              <a:rPr lang="zh-CN" altLang="en-US" sz="12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闭环</a:t>
            </a:r>
            <a:endPar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68288" lvl="2" indent="-268288" algn="just">
              <a:lnSpc>
                <a:spcPct val="150000"/>
              </a:lnSpc>
              <a:buFont typeface="Wingdings" panose="05000000000000000000" pitchFamily="2" charset="2"/>
              <a:buChar char=""/>
              <a:tabLst>
                <a:tab pos="923925" algn="l"/>
              </a:tabLst>
            </a:pPr>
            <a:r>
              <a:rPr lang="zh-CN" altLang="en-US" sz="1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“游刃有余” 的传播基调：</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既包含现有的“阅读是一种快乐的体验”的传播基调，也需增加阅读的专业性、必要性等理性要素，用故事、图片、报告等素材丰满满天星形象</a:t>
            </a:r>
          </a:p>
        </p:txBody>
      </p:sp>
      <p:sp>
        <p:nvSpPr>
          <p:cNvPr id="618" name="矩形 617"/>
          <p:cNvSpPr/>
          <p:nvPr/>
        </p:nvSpPr>
        <p:spPr>
          <a:xfrm>
            <a:off x="2919879" y="5549044"/>
            <a:ext cx="1368152" cy="276999"/>
          </a:xfrm>
          <a:prstGeom prst="rect">
            <a:avLst/>
          </a:prstGeom>
        </p:spPr>
        <p:txBody>
          <a:bodyPr wrap="square">
            <a:spAutoFit/>
          </a:bodyPr>
          <a:lstStyle/>
          <a:p>
            <a:pPr algn="just">
              <a:tabLst>
                <a:tab pos="923925" algn="l"/>
              </a:tabLst>
            </a:pPr>
            <a:r>
              <a:rPr lang="en-US" altLang="zh-CN" sz="1200" b="1" kern="0" dirty="0" smtClean="0">
                <a:solidFill>
                  <a:srgbClr val="000000"/>
                </a:solidFill>
                <a:latin typeface="微软雅黑" panose="020B0503020204020204" pitchFamily="34" charset="-122"/>
                <a:ea typeface="微软雅黑" panose="020B0503020204020204" pitchFamily="34" charset="-122"/>
              </a:rPr>
              <a:t> </a:t>
            </a:r>
            <a:endParaRPr lang="zh-CN" altLang="zh-CN" sz="1200" kern="100" dirty="0">
              <a:solidFill>
                <a:srgbClr val="000000"/>
              </a:solidFill>
              <a:latin typeface="微软雅黑" panose="020B0503020204020204" pitchFamily="34" charset="-122"/>
              <a:ea typeface="微软雅黑" panose="020B0503020204020204" pitchFamily="34" charset="-122"/>
            </a:endParaRPr>
          </a:p>
        </p:txBody>
      </p:sp>
      <p:sp>
        <p:nvSpPr>
          <p:cNvPr id="621" name="5-Point Star 2"/>
          <p:cNvSpPr/>
          <p:nvPr/>
        </p:nvSpPr>
        <p:spPr>
          <a:xfrm>
            <a:off x="3711967" y="3663416"/>
            <a:ext cx="648072" cy="648072"/>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1011"/>
          <p:cNvSpPr>
            <a:spLocks noChangeArrowheads="1"/>
          </p:cNvSpPr>
          <p:nvPr/>
        </p:nvSpPr>
        <p:spPr bwMode="auto">
          <a:xfrm>
            <a:off x="3436873" y="4355347"/>
            <a:ext cx="1211198" cy="476071"/>
          </a:xfrm>
          <a:prstGeom prst="ellipse">
            <a:avLst/>
          </a:prstGeom>
          <a:noFill/>
          <a:ln w="9525">
            <a:noFill/>
            <a:round/>
            <a:headEnd/>
            <a:tailEnd/>
          </a:ln>
        </p:spPr>
        <p:txBody>
          <a:bodyPr wrap="square" anchor="ctr">
            <a:noAutofit/>
          </a:bodyPr>
          <a:lstStyle/>
          <a:p>
            <a:pPr algn="ctr">
              <a:spcBef>
                <a:spcPct val="0"/>
              </a:spcBef>
              <a:spcAft>
                <a:spcPct val="0"/>
              </a:spcAft>
              <a:buClrTx/>
              <a:buNone/>
            </a:pPr>
            <a:r>
              <a:rPr lang="zh-CN" altLang="en-US" sz="1600" b="1" dirty="0" smtClean="0">
                <a:solidFill>
                  <a:srgbClr val="C00000"/>
                </a:solidFill>
                <a:latin typeface="微软雅黑" panose="020B0503020204020204" pitchFamily="34" charset="-122"/>
                <a:ea typeface="微软雅黑" panose="020B0503020204020204" pitchFamily="34" charset="-122"/>
              </a:rPr>
              <a:t>现阶段重点</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623" name="矩形 622"/>
          <p:cNvSpPr/>
          <p:nvPr/>
        </p:nvSpPr>
        <p:spPr>
          <a:xfrm>
            <a:off x="427881" y="1207875"/>
            <a:ext cx="1642191" cy="1893399"/>
          </a:xfrm>
          <a:prstGeom prst="rect">
            <a:avLst/>
          </a:prstGeom>
          <a:solidFill>
            <a:srgbClr val="3C4093"/>
          </a:solidFill>
          <a:ln w="9525">
            <a:noFill/>
            <a:round/>
            <a:headEnd/>
            <a:tailEnd/>
          </a:ln>
        </p:spPr>
        <p:txBody>
          <a:bodyPr anchor="ctr"/>
          <a:lstStyle/>
          <a:p>
            <a:pPr algn="ctr" fontAlgn="auto">
              <a:spcBef>
                <a:spcPts val="0"/>
              </a:spcBef>
              <a:spcAft>
                <a:spcPts val="0"/>
              </a:spcAft>
              <a:defRPr/>
            </a:pPr>
            <a:r>
              <a:rPr lang="zh-CN" altLang="en-US" b="1" kern="0" dirty="0" smtClean="0">
                <a:solidFill>
                  <a:srgbClr val="FFFFFF"/>
                </a:solidFill>
                <a:latin typeface="微软雅黑"/>
                <a:ea typeface="微软雅黑"/>
                <a:cs typeface="Arial" charset="0"/>
              </a:rPr>
              <a:t>发展目标</a:t>
            </a:r>
            <a:endParaRPr lang="zh-CN" altLang="en-US" b="1" kern="0" dirty="0">
              <a:solidFill>
                <a:srgbClr val="FFFFFF"/>
              </a:solidFill>
              <a:latin typeface="微软雅黑"/>
              <a:ea typeface="微软雅黑"/>
              <a:cs typeface="Arial" charset="0"/>
            </a:endParaRPr>
          </a:p>
        </p:txBody>
      </p:sp>
      <p:sp>
        <p:nvSpPr>
          <p:cNvPr id="630" name="矩形 629">
            <a:extLst>
              <a:ext uri="{FF2B5EF4-FFF2-40B4-BE49-F238E27FC236}">
                <a16:creationId xmlns:a16="http://schemas.microsoft.com/office/drawing/2014/main" xmlns="" id="{7833C33B-CD5F-42DF-BA46-EF180FDD8729}"/>
              </a:ext>
            </a:extLst>
          </p:cNvPr>
          <p:cNvSpPr/>
          <p:nvPr/>
        </p:nvSpPr>
        <p:spPr>
          <a:xfrm>
            <a:off x="621751" y="6210367"/>
            <a:ext cx="1229230" cy="60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600" b="1" dirty="0">
                <a:solidFill>
                  <a:srgbClr val="FFFFFF"/>
                </a:solidFill>
              </a:rPr>
              <a:t>保障体系</a:t>
            </a:r>
          </a:p>
        </p:txBody>
      </p:sp>
      <p:sp>
        <p:nvSpPr>
          <p:cNvPr id="632" name="矩形 631">
            <a:extLst>
              <a:ext uri="{FF2B5EF4-FFF2-40B4-BE49-F238E27FC236}">
                <a16:creationId xmlns:a16="http://schemas.microsoft.com/office/drawing/2014/main" xmlns="" id="{4340F4E0-CF97-4A17-A4A3-3A3561030D52}"/>
              </a:ext>
            </a:extLst>
          </p:cNvPr>
          <p:cNvSpPr/>
          <p:nvPr/>
        </p:nvSpPr>
        <p:spPr>
          <a:xfrm>
            <a:off x="9265178" y="6294772"/>
            <a:ext cx="2153512" cy="360040"/>
          </a:xfrm>
          <a:prstGeom prst="rect">
            <a:avLst/>
          </a:prstGeom>
          <a:no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dirty="0">
                <a:solidFill>
                  <a:srgbClr val="1E1E1E"/>
                </a:solidFill>
              </a:rPr>
              <a:t>人力中心</a:t>
            </a:r>
            <a:r>
              <a:rPr lang="en-US" altLang="zh-CN" sz="1400" dirty="0">
                <a:solidFill>
                  <a:srgbClr val="1E1E1E"/>
                </a:solidFill>
              </a:rPr>
              <a:t>——</a:t>
            </a:r>
            <a:r>
              <a:rPr lang="zh-CN" altLang="en-US" sz="1400" dirty="0">
                <a:solidFill>
                  <a:srgbClr val="1E1E1E"/>
                </a:solidFill>
              </a:rPr>
              <a:t>志愿者管理</a:t>
            </a:r>
            <a:endParaRPr lang="en-US" altLang="zh-CN" sz="1400" dirty="0">
              <a:solidFill>
                <a:srgbClr val="1E1E1E"/>
              </a:solidFill>
            </a:endParaRPr>
          </a:p>
        </p:txBody>
      </p:sp>
      <p:sp>
        <p:nvSpPr>
          <p:cNvPr id="633" name="矩形 632">
            <a:extLst>
              <a:ext uri="{FF2B5EF4-FFF2-40B4-BE49-F238E27FC236}">
                <a16:creationId xmlns:a16="http://schemas.microsoft.com/office/drawing/2014/main" xmlns="" id="{0380E166-087E-40FA-B01D-0EC329CD37FE}"/>
              </a:ext>
            </a:extLst>
          </p:cNvPr>
          <p:cNvSpPr/>
          <p:nvPr/>
        </p:nvSpPr>
        <p:spPr>
          <a:xfrm>
            <a:off x="5153994" y="6294772"/>
            <a:ext cx="3607368" cy="360040"/>
          </a:xfrm>
          <a:prstGeom prst="rect">
            <a:avLst/>
          </a:prstGeom>
          <a:no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dirty="0">
                <a:solidFill>
                  <a:srgbClr val="1E1E1E"/>
                </a:solidFill>
              </a:rPr>
              <a:t>阅读推广中心、品牌筹资中心</a:t>
            </a:r>
            <a:r>
              <a:rPr lang="en-US" altLang="zh-CN" sz="1400" dirty="0">
                <a:solidFill>
                  <a:srgbClr val="1E1E1E"/>
                </a:solidFill>
              </a:rPr>
              <a:t>——</a:t>
            </a:r>
            <a:r>
              <a:rPr lang="zh-CN" altLang="en-US" sz="1400" dirty="0">
                <a:solidFill>
                  <a:srgbClr val="1E1E1E"/>
                </a:solidFill>
              </a:rPr>
              <a:t>配合执行</a:t>
            </a:r>
            <a:endParaRPr lang="en-US" altLang="zh-CN" sz="1400" dirty="0">
              <a:solidFill>
                <a:srgbClr val="1E1E1E"/>
              </a:solidFill>
            </a:endParaRPr>
          </a:p>
        </p:txBody>
      </p:sp>
      <p:sp>
        <p:nvSpPr>
          <p:cNvPr id="634" name="矩形 633">
            <a:extLst>
              <a:ext uri="{FF2B5EF4-FFF2-40B4-BE49-F238E27FC236}">
                <a16:creationId xmlns:a16="http://schemas.microsoft.com/office/drawing/2014/main" xmlns="" id="{B52CCB8D-8329-4C88-9DB0-598BA7B4971E}"/>
              </a:ext>
            </a:extLst>
          </p:cNvPr>
          <p:cNvSpPr/>
          <p:nvPr/>
        </p:nvSpPr>
        <p:spPr>
          <a:xfrm>
            <a:off x="2489698" y="6294772"/>
            <a:ext cx="2348802" cy="360040"/>
          </a:xfrm>
          <a:prstGeom prst="rect">
            <a:avLst/>
          </a:prstGeom>
          <a:no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dirty="0">
                <a:solidFill>
                  <a:srgbClr val="1E1E1E"/>
                </a:solidFill>
              </a:rPr>
              <a:t>阅读研究部门</a:t>
            </a:r>
            <a:r>
              <a:rPr lang="en-US" altLang="zh-CN" sz="1400" dirty="0">
                <a:solidFill>
                  <a:srgbClr val="1E1E1E"/>
                </a:solidFill>
              </a:rPr>
              <a:t>——</a:t>
            </a:r>
            <a:r>
              <a:rPr lang="zh-CN" altLang="en-US" sz="1400" dirty="0">
                <a:solidFill>
                  <a:srgbClr val="1E1E1E"/>
                </a:solidFill>
              </a:rPr>
              <a:t>资料支持</a:t>
            </a:r>
            <a:endParaRPr lang="en-US" altLang="zh-CN" sz="1400" dirty="0">
              <a:solidFill>
                <a:srgbClr val="1E1E1E"/>
              </a:solidFill>
            </a:endParaRPr>
          </a:p>
        </p:txBody>
      </p:sp>
      <p:sp>
        <p:nvSpPr>
          <p:cNvPr id="635" name="TextBox 16"/>
          <p:cNvSpPr txBox="1"/>
          <p:nvPr/>
        </p:nvSpPr>
        <p:spPr>
          <a:xfrm>
            <a:off x="5095656" y="4884008"/>
            <a:ext cx="2379496" cy="1152458"/>
          </a:xfrm>
          <a:prstGeom prst="rect">
            <a:avLst/>
          </a:prstGeom>
          <a:solidFill>
            <a:schemeClr val="bg1">
              <a:lumMod val="95000"/>
            </a:schemeClr>
          </a:solidFill>
        </p:spPr>
        <p:txBody>
          <a:bodyPr wrap="square" rtlCol="0">
            <a:noAutofit/>
          </a:bodyPr>
          <a:lstStyle>
            <a:defPPr>
              <a:defRPr lang="en-US"/>
            </a:defPPr>
            <a:lvl1pPr marL="228600" indent="-228600">
              <a:lnSpc>
                <a:spcPct val="120000"/>
              </a:lnSpc>
              <a:spcBef>
                <a:spcPts val="300"/>
              </a:spcBef>
              <a:buClr>
                <a:schemeClr val="tx2"/>
              </a:buClr>
              <a:buFont typeface="Wingdings" pitchFamily="2" charset="2"/>
              <a:buChar char="§"/>
              <a:defRPr sz="1400" b="0">
                <a:latin typeface="微软雅黑" panose="020B0503020204020204" pitchFamily="34" charset="-122"/>
                <a:ea typeface="微软雅黑" panose="020B0503020204020204" pitchFamily="34" charset="-122"/>
              </a:defRPr>
            </a:lvl1pPr>
          </a:lstStyle>
          <a:p>
            <a:pPr marL="0" indent="0">
              <a:spcBef>
                <a:spcPts val="400"/>
              </a:spcBef>
              <a:buClr>
                <a:srgbClr val="EEEEEE"/>
              </a:buClr>
              <a:buFont typeface="Wingdings" pitchFamily="2" charset="2"/>
              <a:buNone/>
            </a:pPr>
            <a:endParaRPr lang="zh-CN" altLang="en-US" sz="1200" dirty="0">
              <a:solidFill>
                <a:srgbClr val="000000"/>
              </a:solidFill>
              <a:latin typeface="Arial"/>
            </a:endParaRPr>
          </a:p>
        </p:txBody>
      </p:sp>
      <p:sp>
        <p:nvSpPr>
          <p:cNvPr id="636" name="矩形 635"/>
          <p:cNvSpPr/>
          <p:nvPr/>
        </p:nvSpPr>
        <p:spPr>
          <a:xfrm>
            <a:off x="5216239" y="4902713"/>
            <a:ext cx="2250199" cy="923330"/>
          </a:xfrm>
          <a:prstGeom prst="rect">
            <a:avLst/>
          </a:prstGeom>
        </p:spPr>
        <p:txBody>
          <a:bodyPr wrap="square">
            <a:spAutoFit/>
          </a:bodyPr>
          <a:lstStyle/>
          <a:p>
            <a:pPr marL="171450" indent="-171450" algn="just">
              <a:lnSpc>
                <a:spcPct val="150000"/>
              </a:lnSpc>
              <a:buFont typeface="Wingdings" pitchFamily="2" charset="2"/>
              <a:buChar char="ü"/>
              <a:tabLst>
                <a:tab pos="923925" algn="l"/>
              </a:tabLst>
            </a:pPr>
            <a:r>
              <a:rPr lang="zh-CN" altLang="en-US" sz="1200" kern="0" dirty="0">
                <a:solidFill>
                  <a:srgbClr val="000000"/>
                </a:solidFill>
                <a:latin typeface="微软雅黑" panose="020B0503020204020204" pitchFamily="34" charset="-122"/>
                <a:ea typeface="微软雅黑" panose="020B0503020204020204" pitchFamily="34" charset="-122"/>
              </a:rPr>
              <a:t>巩固并深化各个渠道</a:t>
            </a:r>
          </a:p>
          <a:p>
            <a:pPr marL="171450" indent="-171450" algn="just">
              <a:lnSpc>
                <a:spcPct val="150000"/>
              </a:lnSpc>
              <a:buFont typeface="Wingdings" pitchFamily="2" charset="2"/>
              <a:buChar char="ü"/>
              <a:tabLst>
                <a:tab pos="923925" algn="l"/>
              </a:tabLst>
            </a:pPr>
            <a:r>
              <a:rPr lang="zh-CN" altLang="en-US" sz="1200" kern="0" dirty="0">
                <a:solidFill>
                  <a:srgbClr val="000000"/>
                </a:solidFill>
                <a:latin typeface="微软雅黑" panose="020B0503020204020204" pitchFamily="34" charset="-122"/>
                <a:ea typeface="微软雅黑" panose="020B0503020204020204" pitchFamily="34" charset="-122"/>
              </a:rPr>
              <a:t>明确各渠道对话人群，并进行针对性的内容</a:t>
            </a:r>
            <a:r>
              <a:rPr lang="zh-CN" altLang="en-US" sz="1200" kern="0" dirty="0" smtClean="0">
                <a:solidFill>
                  <a:srgbClr val="000000"/>
                </a:solidFill>
                <a:latin typeface="微软雅黑" panose="020B0503020204020204" pitchFamily="34" charset="-122"/>
                <a:ea typeface="微软雅黑" panose="020B0503020204020204" pitchFamily="34" charset="-122"/>
              </a:rPr>
              <a:t>创建</a:t>
            </a:r>
            <a:endParaRPr lang="zh-CN" altLang="en-US" sz="1200" kern="0" dirty="0">
              <a:solidFill>
                <a:srgbClr val="000000"/>
              </a:solidFill>
              <a:latin typeface="微软雅黑" panose="020B0503020204020204" pitchFamily="34" charset="-122"/>
              <a:ea typeface="微软雅黑" panose="020B0503020204020204" pitchFamily="34" charset="-122"/>
            </a:endParaRPr>
          </a:p>
        </p:txBody>
      </p:sp>
      <p:sp>
        <p:nvSpPr>
          <p:cNvPr id="638" name="TextBox 16"/>
          <p:cNvSpPr txBox="1"/>
          <p:nvPr/>
        </p:nvSpPr>
        <p:spPr>
          <a:xfrm>
            <a:off x="7998582" y="4853984"/>
            <a:ext cx="2379496" cy="1182482"/>
          </a:xfrm>
          <a:prstGeom prst="rect">
            <a:avLst/>
          </a:prstGeom>
          <a:solidFill>
            <a:schemeClr val="bg1">
              <a:lumMod val="95000"/>
            </a:schemeClr>
          </a:solidFill>
        </p:spPr>
        <p:txBody>
          <a:bodyPr wrap="square" rtlCol="0">
            <a:noAutofit/>
          </a:bodyPr>
          <a:lstStyle>
            <a:defPPr>
              <a:defRPr lang="en-US"/>
            </a:defPPr>
            <a:lvl1pPr marL="228600" indent="-228600">
              <a:lnSpc>
                <a:spcPct val="120000"/>
              </a:lnSpc>
              <a:spcBef>
                <a:spcPts val="300"/>
              </a:spcBef>
              <a:buClr>
                <a:schemeClr val="tx2"/>
              </a:buClr>
              <a:buFont typeface="Wingdings" pitchFamily="2" charset="2"/>
              <a:buChar char="§"/>
              <a:defRPr sz="1400" b="0">
                <a:latin typeface="微软雅黑" panose="020B0503020204020204" pitchFamily="34" charset="-122"/>
                <a:ea typeface="微软雅黑" panose="020B0503020204020204" pitchFamily="34" charset="-122"/>
              </a:defRPr>
            </a:lvl1pPr>
          </a:lstStyle>
          <a:p>
            <a:pPr marL="0" indent="0">
              <a:spcBef>
                <a:spcPts val="400"/>
              </a:spcBef>
              <a:buClr>
                <a:srgbClr val="EEEEEE"/>
              </a:buClr>
              <a:buFont typeface="Wingdings" pitchFamily="2" charset="2"/>
              <a:buNone/>
            </a:pPr>
            <a:endParaRPr lang="zh-CN" altLang="en-US" sz="1200" dirty="0">
              <a:solidFill>
                <a:srgbClr val="000000"/>
              </a:solidFill>
              <a:latin typeface="Arial"/>
            </a:endParaRPr>
          </a:p>
        </p:txBody>
      </p:sp>
      <p:sp>
        <p:nvSpPr>
          <p:cNvPr id="639" name="矩形 638"/>
          <p:cNvSpPr/>
          <p:nvPr/>
        </p:nvSpPr>
        <p:spPr>
          <a:xfrm>
            <a:off x="8050389" y="4944695"/>
            <a:ext cx="2250199" cy="923330"/>
          </a:xfrm>
          <a:prstGeom prst="rect">
            <a:avLst/>
          </a:prstGeom>
        </p:spPr>
        <p:txBody>
          <a:bodyPr wrap="square">
            <a:spAutoFit/>
          </a:bodyPr>
          <a:lstStyle/>
          <a:p>
            <a:pPr marL="171450" indent="-171450" algn="just">
              <a:lnSpc>
                <a:spcPct val="150000"/>
              </a:lnSpc>
              <a:buFont typeface="Wingdings" pitchFamily="2" charset="2"/>
              <a:buChar char="ü"/>
              <a:tabLst>
                <a:tab pos="923925" algn="l"/>
              </a:tabLst>
            </a:pPr>
            <a:r>
              <a:rPr lang="zh-CN" altLang="en-US" sz="1200" kern="0" dirty="0">
                <a:solidFill>
                  <a:srgbClr val="000000"/>
                </a:solidFill>
                <a:latin typeface="微软雅黑" panose="020B0503020204020204" pitchFamily="34" charset="-122"/>
                <a:ea typeface="微软雅黑" panose="020B0503020204020204" pitchFamily="34" charset="-122"/>
              </a:rPr>
              <a:t>集中资源打造明星项目</a:t>
            </a:r>
          </a:p>
          <a:p>
            <a:pPr marL="171450" indent="-171450" algn="just">
              <a:lnSpc>
                <a:spcPct val="150000"/>
              </a:lnSpc>
              <a:buFont typeface="Wingdings" pitchFamily="2" charset="2"/>
              <a:buChar char="ü"/>
              <a:tabLst>
                <a:tab pos="923925" algn="l"/>
              </a:tabLst>
            </a:pPr>
            <a:r>
              <a:rPr lang="zh-CN" altLang="en-US" sz="1200" kern="0" dirty="0">
                <a:solidFill>
                  <a:srgbClr val="000000"/>
                </a:solidFill>
                <a:latin typeface="微软雅黑" panose="020B0503020204020204" pitchFamily="34" charset="-122"/>
                <a:ea typeface="微软雅黑" panose="020B0503020204020204" pitchFamily="34" charset="-122"/>
              </a:rPr>
              <a:t>打造行业影响力</a:t>
            </a:r>
          </a:p>
          <a:p>
            <a:pPr algn="just">
              <a:lnSpc>
                <a:spcPct val="150000"/>
              </a:lnSpc>
              <a:tabLst>
                <a:tab pos="923925" algn="l"/>
              </a:tabLst>
            </a:pPr>
            <a:endParaRPr lang="zh-CN" altLang="en-US" sz="12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29553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178648"/>
            <a:ext cx="11263212" cy="757130"/>
          </a:xfrm>
        </p:spPr>
        <p:txBody>
          <a:bodyPr/>
          <a:lstStyle/>
          <a:p>
            <a:pPr>
              <a:defRPr/>
            </a:pPr>
            <a:r>
              <a:rPr lang="zh-CN" altLang="en-US" sz="2400" b="1" dirty="0">
                <a:latin typeface="+mn-ea"/>
                <a:ea typeface="+mn-ea"/>
              </a:rPr>
              <a:t>行业扫描</a:t>
            </a:r>
            <a:r>
              <a:rPr lang="en-US" altLang="zh-CN" sz="2400" b="1" dirty="0">
                <a:latin typeface="+mn-ea"/>
                <a:ea typeface="+mn-ea"/>
              </a:rPr>
              <a:t>——</a:t>
            </a:r>
            <a:r>
              <a:rPr lang="zh-CN" altLang="en-US" sz="2400" b="1" dirty="0">
                <a:latin typeface="+mn-ea"/>
                <a:ea typeface="+mn-ea"/>
              </a:rPr>
              <a:t>顶层设计层面：对标阅读推广</a:t>
            </a:r>
            <a:r>
              <a:rPr lang="en-US" altLang="zh-CN" sz="2400" b="1" dirty="0">
                <a:latin typeface="+mn-ea"/>
                <a:ea typeface="+mn-ea"/>
              </a:rPr>
              <a:t>&amp;</a:t>
            </a:r>
            <a:r>
              <a:rPr lang="zh-CN" altLang="en-US" sz="2400" b="1" dirty="0">
                <a:latin typeface="+mn-ea"/>
                <a:ea typeface="+mn-ea"/>
              </a:rPr>
              <a:t>乡村教育机构在愿景</a:t>
            </a:r>
            <a:r>
              <a:rPr lang="en-US" altLang="zh-CN" sz="2400" b="1" dirty="0">
                <a:latin typeface="+mn-ea"/>
                <a:ea typeface="+mn-ea"/>
              </a:rPr>
              <a:t>/</a:t>
            </a:r>
            <a:r>
              <a:rPr lang="zh-CN" altLang="en-US" sz="2400" b="1" dirty="0">
                <a:latin typeface="+mn-ea"/>
                <a:ea typeface="+mn-ea"/>
              </a:rPr>
              <a:t>使命上分为素质发展、教育公平与社区文化建设三类</a:t>
            </a:r>
          </a:p>
        </p:txBody>
      </p:sp>
      <p:grpSp>
        <p:nvGrpSpPr>
          <p:cNvPr id="25" name="组合 24"/>
          <p:cNvGrpSpPr/>
          <p:nvPr/>
        </p:nvGrpSpPr>
        <p:grpSpPr>
          <a:xfrm>
            <a:off x="607363" y="2616275"/>
            <a:ext cx="8689556" cy="4917181"/>
            <a:chOff x="2696851" y="1895372"/>
            <a:chExt cx="7064827" cy="4146551"/>
          </a:xfrm>
        </p:grpSpPr>
        <p:sp>
          <p:nvSpPr>
            <p:cNvPr id="7" name="深色2"/>
            <p:cNvSpPr>
              <a:spLocks/>
            </p:cNvSpPr>
            <p:nvPr/>
          </p:nvSpPr>
          <p:spPr bwMode="auto">
            <a:xfrm>
              <a:off x="5784895" y="1895372"/>
              <a:ext cx="2249488" cy="1331912"/>
            </a:xfrm>
            <a:custGeom>
              <a:avLst/>
              <a:gdLst>
                <a:gd name="T0" fmla="*/ 0 w 1296"/>
                <a:gd name="T1" fmla="*/ 0 h 768"/>
                <a:gd name="T2" fmla="*/ 2147483647 w 1296"/>
                <a:gd name="T3" fmla="*/ 2147483647 h 768"/>
                <a:gd name="T4" fmla="*/ 2147483647 w 1296"/>
                <a:gd name="T5" fmla="*/ 2147483647 h 768"/>
                <a:gd name="T6" fmla="*/ 2147483647 w 1296"/>
                <a:gd name="T7" fmla="*/ 0 h 768"/>
                <a:gd name="T8" fmla="*/ 0 w 1296"/>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0"/>
                  </a:moveTo>
                  <a:lnTo>
                    <a:pt x="432" y="768"/>
                  </a:lnTo>
                  <a:lnTo>
                    <a:pt x="1296" y="768"/>
                  </a:lnTo>
                  <a:lnTo>
                    <a:pt x="864" y="0"/>
                  </a:lnTo>
                  <a:lnTo>
                    <a:pt x="0" y="0"/>
                  </a:lnTo>
                  <a:close/>
                </a:path>
              </a:pathLst>
            </a:custGeom>
            <a:gradFill>
              <a:gsLst>
                <a:gs pos="100000">
                  <a:srgbClr val="2676FF">
                    <a:lumMod val="60000"/>
                    <a:lumOff val="40000"/>
                  </a:srgbClr>
                </a:gs>
                <a:gs pos="0">
                  <a:srgbClr val="2676FF"/>
                </a:gs>
              </a:gsLst>
              <a:lin ang="16200000" scaled="0"/>
            </a:gradFill>
            <a:ln w="3175" cap="flat" cmpd="sng" algn="ctr">
              <a:solidFill>
                <a:srgbClr val="89CC40">
                  <a:lumMod val="60000"/>
                  <a:lumOff val="40000"/>
                </a:srgbClr>
              </a:solidFill>
              <a:prstDash val="solid"/>
            </a:ln>
            <a:effectLst/>
          </p:spPr>
          <p:txBody>
            <a:bodyPr vert="eaVert" anchor="ctr"/>
            <a:lstStyle/>
            <a:p>
              <a:pPr fontAlgn="auto">
                <a:spcBef>
                  <a:spcPts val="0"/>
                </a:spcBef>
                <a:spcAft>
                  <a:spcPts val="0"/>
                </a:spcAft>
                <a:defRPr/>
              </a:pPr>
              <a:endParaRPr lang="zh-CN" altLang="en-US" sz="3200" kern="0" dirty="0">
                <a:solidFill>
                  <a:sysClr val="window" lastClr="FFFFFF"/>
                </a:solidFill>
                <a:latin typeface="微软雅黑" pitchFamily="34" charset="-122"/>
                <a:ea typeface="微软雅黑" pitchFamily="34" charset="-122"/>
              </a:endParaRPr>
            </a:p>
          </p:txBody>
        </p:sp>
        <p:sp>
          <p:nvSpPr>
            <p:cNvPr id="8" name="深色3"/>
            <p:cNvSpPr>
              <a:spLocks/>
            </p:cNvSpPr>
            <p:nvPr/>
          </p:nvSpPr>
          <p:spPr bwMode="auto">
            <a:xfrm>
              <a:off x="5778798" y="3311423"/>
              <a:ext cx="2249487" cy="1335087"/>
            </a:xfrm>
            <a:custGeom>
              <a:avLst/>
              <a:gdLst>
                <a:gd name="T0" fmla="*/ 0 w 1296"/>
                <a:gd name="T1" fmla="*/ 2147483647 h 768"/>
                <a:gd name="T2" fmla="*/ 2147483647 w 1296"/>
                <a:gd name="T3" fmla="*/ 2147483647 h 768"/>
                <a:gd name="T4" fmla="*/ 2147483647 w 1296"/>
                <a:gd name="T5" fmla="*/ 0 h 768"/>
                <a:gd name="T6" fmla="*/ 2147483647 w 1296"/>
                <a:gd name="T7" fmla="*/ 0 h 768"/>
                <a:gd name="T8" fmla="*/ 0 w 1296"/>
                <a:gd name="T9" fmla="*/ 2147483647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768"/>
                  </a:moveTo>
                  <a:lnTo>
                    <a:pt x="864" y="768"/>
                  </a:lnTo>
                  <a:lnTo>
                    <a:pt x="1296" y="0"/>
                  </a:lnTo>
                  <a:lnTo>
                    <a:pt x="432" y="0"/>
                  </a:lnTo>
                  <a:lnTo>
                    <a:pt x="0" y="768"/>
                  </a:lnTo>
                  <a:close/>
                </a:path>
              </a:pathLst>
            </a:custGeom>
            <a:gradFill>
              <a:gsLst>
                <a:gs pos="100000">
                  <a:srgbClr val="2676FF">
                    <a:lumMod val="60000"/>
                    <a:lumOff val="40000"/>
                  </a:srgbClr>
                </a:gs>
                <a:gs pos="0">
                  <a:srgbClr val="2676FF"/>
                </a:gs>
              </a:gsLst>
              <a:lin ang="16200000" scaled="0"/>
            </a:gradFill>
            <a:ln w="3175" cap="flat" cmpd="sng" algn="ctr">
              <a:solidFill>
                <a:srgbClr val="89CC40">
                  <a:lumMod val="60000"/>
                  <a:lumOff val="40000"/>
                </a:srgbClr>
              </a:solidFill>
              <a:prstDash val="solid"/>
            </a:ln>
            <a:effectLst/>
          </p:spPr>
          <p:txBody>
            <a:bodyPr vert="eaVert" anchor="ctr"/>
            <a:lstStyle/>
            <a:p>
              <a:pPr fontAlgn="auto">
                <a:spcBef>
                  <a:spcPts val="0"/>
                </a:spcBef>
                <a:spcAft>
                  <a:spcPts val="0"/>
                </a:spcAft>
                <a:defRPr/>
              </a:pPr>
              <a:endParaRPr lang="zh-CN" altLang="en-US" sz="3200" kern="0" dirty="0">
                <a:solidFill>
                  <a:sysClr val="window" lastClr="FFFFFF"/>
                </a:solidFill>
                <a:latin typeface="微软雅黑" pitchFamily="34" charset="-122"/>
                <a:ea typeface="微软雅黑" pitchFamily="34" charset="-122"/>
              </a:endParaRPr>
            </a:p>
          </p:txBody>
        </p:sp>
        <p:sp>
          <p:nvSpPr>
            <p:cNvPr id="9" name="深色1"/>
            <p:cNvSpPr>
              <a:spLocks/>
            </p:cNvSpPr>
            <p:nvPr/>
          </p:nvSpPr>
          <p:spPr bwMode="auto">
            <a:xfrm>
              <a:off x="4962572" y="1920774"/>
              <a:ext cx="1500188" cy="2665412"/>
            </a:xfrm>
            <a:custGeom>
              <a:avLst/>
              <a:gdLst>
                <a:gd name="T0" fmla="*/ 0 w 864"/>
                <a:gd name="T1" fmla="*/ 2147483647 h 1536"/>
                <a:gd name="T2" fmla="*/ 2147483647 w 864"/>
                <a:gd name="T3" fmla="*/ 2147483647 h 1536"/>
                <a:gd name="T4" fmla="*/ 2147483647 w 864"/>
                <a:gd name="T5" fmla="*/ 2147483647 h 1536"/>
                <a:gd name="T6" fmla="*/ 2147483647 w 864"/>
                <a:gd name="T7" fmla="*/ 0 h 1536"/>
                <a:gd name="T8" fmla="*/ 0 w 864"/>
                <a:gd name="T9" fmla="*/ 2147483647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1536">
                  <a:moveTo>
                    <a:pt x="0" y="768"/>
                  </a:moveTo>
                  <a:lnTo>
                    <a:pt x="432" y="1536"/>
                  </a:lnTo>
                  <a:lnTo>
                    <a:pt x="864" y="768"/>
                  </a:lnTo>
                  <a:lnTo>
                    <a:pt x="432" y="0"/>
                  </a:lnTo>
                  <a:lnTo>
                    <a:pt x="0" y="768"/>
                  </a:lnTo>
                  <a:close/>
                </a:path>
              </a:pathLst>
            </a:custGeom>
            <a:gradFill flip="none" rotWithShape="1">
              <a:gsLst>
                <a:gs pos="78000">
                  <a:srgbClr val="00B0F0"/>
                </a:gs>
                <a:gs pos="0">
                  <a:srgbClr val="2676FF"/>
                </a:gs>
              </a:gsLst>
              <a:lin ang="16200000" scaled="0"/>
              <a:tileRect/>
            </a:gradFill>
            <a:ln w="3175" cap="flat" cmpd="sng" algn="ctr">
              <a:solidFill>
                <a:srgbClr val="89CC40">
                  <a:lumMod val="60000"/>
                  <a:lumOff val="40000"/>
                </a:srgbClr>
              </a:solidFill>
              <a:prstDash val="solid"/>
            </a:ln>
            <a:effectLst/>
          </p:spPr>
          <p:txBody>
            <a:bodyPr vert="eaVert" anchor="ctr"/>
            <a:lstStyle/>
            <a:p>
              <a:pPr fontAlgn="auto">
                <a:spcBef>
                  <a:spcPts val="0"/>
                </a:spcBef>
                <a:spcAft>
                  <a:spcPts val="0"/>
                </a:spcAft>
                <a:defRPr/>
              </a:pPr>
              <a:endParaRPr lang="zh-CN" altLang="en-US" sz="3200" kern="0" dirty="0">
                <a:solidFill>
                  <a:sysClr val="window" lastClr="FFFFFF"/>
                </a:solidFill>
                <a:latin typeface="微软雅黑" pitchFamily="34" charset="-122"/>
                <a:ea typeface="微软雅黑" pitchFamily="34" charset="-122"/>
              </a:endParaRPr>
            </a:p>
          </p:txBody>
        </p:sp>
        <p:sp>
          <p:nvSpPr>
            <p:cNvPr id="10" name="Line 1598"/>
            <p:cNvSpPr>
              <a:spLocks noChangeShapeType="1"/>
            </p:cNvSpPr>
            <p:nvPr/>
          </p:nvSpPr>
          <p:spPr bwMode="auto">
            <a:xfrm>
              <a:off x="6272389" y="604033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dirty="0">
                <a:solidFill>
                  <a:srgbClr val="1E1E1E"/>
                </a:solidFill>
                <a:latin typeface="Impact" pitchFamily="34" charset="0"/>
                <a:ea typeface="微软雅黑" pitchFamily="34" charset="-122"/>
              </a:endParaRPr>
            </a:p>
          </p:txBody>
        </p:sp>
        <p:sp>
          <p:nvSpPr>
            <p:cNvPr id="11" name="Line 1599"/>
            <p:cNvSpPr>
              <a:spLocks noChangeShapeType="1"/>
            </p:cNvSpPr>
            <p:nvPr/>
          </p:nvSpPr>
          <p:spPr bwMode="auto">
            <a:xfrm>
              <a:off x="6272389" y="604033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dirty="0">
                <a:solidFill>
                  <a:srgbClr val="1E1E1E"/>
                </a:solidFill>
                <a:latin typeface="Impact" pitchFamily="34" charset="0"/>
                <a:ea typeface="微软雅黑" pitchFamily="34" charset="-122"/>
              </a:endParaRPr>
            </a:p>
          </p:txBody>
        </p:sp>
        <p:sp>
          <p:nvSpPr>
            <p:cNvPr id="12" name="Line 1600"/>
            <p:cNvSpPr>
              <a:spLocks noChangeShapeType="1"/>
            </p:cNvSpPr>
            <p:nvPr/>
          </p:nvSpPr>
          <p:spPr bwMode="auto">
            <a:xfrm>
              <a:off x="6259689" y="595461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dirty="0">
                <a:solidFill>
                  <a:srgbClr val="1E1E1E"/>
                </a:solidFill>
                <a:latin typeface="Impact" pitchFamily="34" charset="0"/>
                <a:ea typeface="微软雅黑" pitchFamily="34" charset="-122"/>
              </a:endParaRPr>
            </a:p>
          </p:txBody>
        </p:sp>
        <p:sp>
          <p:nvSpPr>
            <p:cNvPr id="13" name="Line 1601"/>
            <p:cNvSpPr>
              <a:spLocks noChangeShapeType="1"/>
            </p:cNvSpPr>
            <p:nvPr/>
          </p:nvSpPr>
          <p:spPr bwMode="auto">
            <a:xfrm>
              <a:off x="6259689" y="595461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dirty="0">
                <a:solidFill>
                  <a:srgbClr val="1E1E1E"/>
                </a:solidFill>
                <a:latin typeface="Impact" pitchFamily="34" charset="0"/>
                <a:ea typeface="微软雅黑" pitchFamily="34" charset="-122"/>
              </a:endParaRPr>
            </a:p>
          </p:txBody>
        </p:sp>
        <p:sp>
          <p:nvSpPr>
            <p:cNvPr id="14" name="Line 1602"/>
            <p:cNvSpPr>
              <a:spLocks noChangeShapeType="1"/>
            </p:cNvSpPr>
            <p:nvPr/>
          </p:nvSpPr>
          <p:spPr bwMode="auto">
            <a:xfrm>
              <a:off x="6246989" y="588793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dirty="0">
                <a:solidFill>
                  <a:srgbClr val="1E1E1E"/>
                </a:solidFill>
                <a:latin typeface="Impact" pitchFamily="34" charset="0"/>
                <a:ea typeface="微软雅黑" pitchFamily="34" charset="-122"/>
              </a:endParaRPr>
            </a:p>
          </p:txBody>
        </p:sp>
        <p:sp>
          <p:nvSpPr>
            <p:cNvPr id="15" name="Line 1603"/>
            <p:cNvSpPr>
              <a:spLocks noChangeShapeType="1"/>
            </p:cNvSpPr>
            <p:nvPr/>
          </p:nvSpPr>
          <p:spPr bwMode="auto">
            <a:xfrm>
              <a:off x="6246989" y="588793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dirty="0">
                <a:solidFill>
                  <a:srgbClr val="1E1E1E"/>
                </a:solidFill>
                <a:latin typeface="Impact" pitchFamily="34" charset="0"/>
                <a:ea typeface="微软雅黑" pitchFamily="34" charset="-122"/>
              </a:endParaRPr>
            </a:p>
          </p:txBody>
        </p:sp>
        <p:grpSp>
          <p:nvGrpSpPr>
            <p:cNvPr id="16" name="组合 15"/>
            <p:cNvGrpSpPr/>
            <p:nvPr/>
          </p:nvGrpSpPr>
          <p:grpSpPr>
            <a:xfrm>
              <a:off x="2696851" y="2259918"/>
              <a:ext cx="5442462" cy="2796619"/>
              <a:chOff x="758275" y="2259918"/>
              <a:chExt cx="5442462" cy="2796619"/>
            </a:xfrm>
          </p:grpSpPr>
          <p:sp>
            <p:nvSpPr>
              <p:cNvPr id="17" name="TextBox 19"/>
              <p:cNvSpPr txBox="1">
                <a:spLocks noChangeArrowheads="1"/>
              </p:cNvSpPr>
              <p:nvPr/>
            </p:nvSpPr>
            <p:spPr bwMode="auto">
              <a:xfrm>
                <a:off x="1022887" y="4343123"/>
                <a:ext cx="2212460" cy="713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lnSpc>
                    <a:spcPct val="120000"/>
                  </a:lnSpc>
                  <a:spcBef>
                    <a:spcPts val="0"/>
                  </a:spcBef>
                  <a:spcAft>
                    <a:spcPts val="0"/>
                  </a:spcAft>
                  <a:buFont typeface="Arial" pitchFamily="34" charset="0"/>
                  <a:buChar char="•"/>
                  <a:defRPr/>
                </a:pPr>
                <a:r>
                  <a:rPr lang="zh-CN" altLang="en-US" sz="1400" b="1" kern="0" dirty="0">
                    <a:solidFill>
                      <a:srgbClr val="4D4D4D"/>
                    </a:solidFill>
                    <a:latin typeface="微软雅黑" pitchFamily="34" charset="-122"/>
                    <a:ea typeface="微软雅黑" pitchFamily="34" charset="-122"/>
                  </a:rPr>
                  <a:t>通过个人素养发展助推社会进步</a:t>
                </a:r>
                <a:endParaRPr lang="en-US" altLang="zh-CN" sz="1400" b="1" kern="0" dirty="0">
                  <a:solidFill>
                    <a:srgbClr val="4D4D4D"/>
                  </a:solidFill>
                  <a:latin typeface="微软雅黑" pitchFamily="34" charset="-122"/>
                  <a:ea typeface="微软雅黑" pitchFamily="34" charset="-122"/>
                </a:endParaRPr>
              </a:p>
              <a:p>
                <a:pPr marL="285750" indent="-285750" eaLnBrk="1" fontAlgn="auto" hangingPunct="1">
                  <a:lnSpc>
                    <a:spcPct val="120000"/>
                  </a:lnSpc>
                  <a:spcBef>
                    <a:spcPts val="0"/>
                  </a:spcBef>
                  <a:spcAft>
                    <a:spcPts val="0"/>
                  </a:spcAft>
                  <a:buFont typeface="Arial" pitchFamily="34" charset="0"/>
                  <a:buChar char="•"/>
                  <a:defRPr/>
                </a:pPr>
                <a:r>
                  <a:rPr lang="zh-CN" altLang="en-US" sz="1400" b="1" kern="0" dirty="0">
                    <a:solidFill>
                      <a:srgbClr val="4D4D4D"/>
                    </a:solidFill>
                    <a:latin typeface="微软雅黑" pitchFamily="34" charset="-122"/>
                    <a:ea typeface="微软雅黑" pitchFamily="34" charset="-122"/>
                  </a:rPr>
                  <a:t>理性、严谨的精神</a:t>
                </a:r>
              </a:p>
            </p:txBody>
          </p:sp>
          <p:cxnSp>
            <p:nvCxnSpPr>
              <p:cNvPr id="18" name="直接连接符 17"/>
              <p:cNvCxnSpPr>
                <a:cxnSpLocks/>
              </p:cNvCxnSpPr>
              <p:nvPr/>
            </p:nvCxnSpPr>
            <p:spPr>
              <a:xfrm flipH="1">
                <a:off x="758275" y="3304036"/>
                <a:ext cx="2544018" cy="0"/>
              </a:xfrm>
              <a:prstGeom prst="line">
                <a:avLst/>
              </a:prstGeom>
              <a:noFill/>
              <a:ln w="9525" cap="flat" cmpd="sng" algn="ctr">
                <a:solidFill>
                  <a:srgbClr val="C5C5C5"/>
                </a:solidFill>
                <a:prstDash val="solid"/>
              </a:ln>
              <a:effectLst/>
            </p:spPr>
          </p:cxnSp>
          <p:sp>
            <p:nvSpPr>
              <p:cNvPr id="26" name="TextBox 19"/>
              <p:cNvSpPr txBox="1">
                <a:spLocks noChangeArrowheads="1"/>
              </p:cNvSpPr>
              <p:nvPr/>
            </p:nvSpPr>
            <p:spPr bwMode="auto">
              <a:xfrm>
                <a:off x="4472499" y="2259918"/>
                <a:ext cx="1728238" cy="36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lnSpc>
                    <a:spcPct val="120000"/>
                  </a:lnSpc>
                  <a:spcBef>
                    <a:spcPts val="0"/>
                  </a:spcBef>
                  <a:spcAft>
                    <a:spcPts val="0"/>
                  </a:spcAft>
                  <a:defRPr/>
                </a:pPr>
                <a:r>
                  <a:rPr lang="zh-CN" altLang="en-US" sz="2000" b="1" kern="0" dirty="0">
                    <a:solidFill>
                      <a:srgbClr val="FFFFFF"/>
                    </a:solidFill>
                    <a:latin typeface="微软雅黑" pitchFamily="34" charset="-122"/>
                    <a:ea typeface="微软雅黑" pitchFamily="34" charset="-122"/>
                  </a:rPr>
                  <a:t>教育公平</a:t>
                </a:r>
              </a:p>
            </p:txBody>
          </p:sp>
          <p:sp>
            <p:nvSpPr>
              <p:cNvPr id="27" name="TextBox 19"/>
              <p:cNvSpPr txBox="1">
                <a:spLocks noChangeArrowheads="1"/>
              </p:cNvSpPr>
              <p:nvPr/>
            </p:nvSpPr>
            <p:spPr bwMode="auto">
              <a:xfrm>
                <a:off x="4290223" y="3760316"/>
                <a:ext cx="1728238" cy="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lnSpc>
                    <a:spcPct val="120000"/>
                  </a:lnSpc>
                  <a:spcBef>
                    <a:spcPts val="0"/>
                  </a:spcBef>
                  <a:spcAft>
                    <a:spcPts val="0"/>
                  </a:spcAft>
                  <a:defRPr/>
                </a:pPr>
                <a:r>
                  <a:rPr lang="zh-CN" altLang="en-US" sz="2000" b="1" kern="0" dirty="0">
                    <a:solidFill>
                      <a:srgbClr val="FFFFFF"/>
                    </a:solidFill>
                    <a:latin typeface="微软雅黑" pitchFamily="34" charset="-122"/>
                    <a:ea typeface="微软雅黑" pitchFamily="34" charset="-122"/>
                  </a:rPr>
                  <a:t>社区文化建设</a:t>
                </a:r>
              </a:p>
            </p:txBody>
          </p:sp>
          <p:sp>
            <p:nvSpPr>
              <p:cNvPr id="28" name="TextBox 19"/>
              <p:cNvSpPr txBox="1">
                <a:spLocks noChangeArrowheads="1"/>
              </p:cNvSpPr>
              <p:nvPr/>
            </p:nvSpPr>
            <p:spPr bwMode="auto">
              <a:xfrm>
                <a:off x="3302633" y="3044348"/>
                <a:ext cx="1728238" cy="36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lnSpc>
                    <a:spcPct val="120000"/>
                  </a:lnSpc>
                  <a:spcBef>
                    <a:spcPts val="0"/>
                  </a:spcBef>
                  <a:spcAft>
                    <a:spcPts val="0"/>
                  </a:spcAft>
                  <a:defRPr/>
                </a:pPr>
                <a:r>
                  <a:rPr lang="zh-CN" altLang="en-US" sz="2000" b="1" kern="0" dirty="0">
                    <a:solidFill>
                      <a:srgbClr val="FFFFFF"/>
                    </a:solidFill>
                    <a:latin typeface="微软雅黑" pitchFamily="34" charset="-122"/>
                    <a:ea typeface="微软雅黑" pitchFamily="34" charset="-122"/>
                  </a:rPr>
                  <a:t>社会进步</a:t>
                </a:r>
              </a:p>
            </p:txBody>
          </p:sp>
        </p:grpSp>
        <p:grpSp>
          <p:nvGrpSpPr>
            <p:cNvPr id="19" name="组合 18"/>
            <p:cNvGrpSpPr/>
            <p:nvPr/>
          </p:nvGrpSpPr>
          <p:grpSpPr>
            <a:xfrm>
              <a:off x="6951166" y="4381358"/>
              <a:ext cx="1770691" cy="810446"/>
              <a:chOff x="5012590" y="4381358"/>
              <a:chExt cx="1770691" cy="810446"/>
            </a:xfrm>
          </p:grpSpPr>
          <p:sp>
            <p:nvSpPr>
              <p:cNvPr id="20" name="TextBox 19"/>
              <p:cNvSpPr txBox="1">
                <a:spLocks noChangeArrowheads="1"/>
              </p:cNvSpPr>
              <p:nvPr/>
            </p:nvSpPr>
            <p:spPr bwMode="auto">
              <a:xfrm>
                <a:off x="5055043" y="4611516"/>
                <a:ext cx="1728238" cy="4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lnSpc>
                    <a:spcPct val="120000"/>
                  </a:lnSpc>
                  <a:spcBef>
                    <a:spcPts val="0"/>
                  </a:spcBef>
                  <a:spcAft>
                    <a:spcPts val="0"/>
                  </a:spcAft>
                  <a:buFont typeface="Arial" pitchFamily="34" charset="0"/>
                  <a:buChar char="•"/>
                  <a:defRPr/>
                </a:pPr>
                <a:r>
                  <a:rPr lang="zh-CN" altLang="en-US" sz="1400" b="1" kern="0" dirty="0">
                    <a:solidFill>
                      <a:srgbClr val="4D4D4D"/>
                    </a:solidFill>
                    <a:latin typeface="微软雅黑" pitchFamily="34" charset="-122"/>
                    <a:ea typeface="微软雅黑" pitchFamily="34" charset="-122"/>
                  </a:rPr>
                  <a:t>乡土基础建设</a:t>
                </a:r>
                <a:endParaRPr lang="en-US" altLang="zh-CN" sz="1400" b="1" kern="0" dirty="0">
                  <a:solidFill>
                    <a:srgbClr val="4D4D4D"/>
                  </a:solidFill>
                  <a:latin typeface="微软雅黑" pitchFamily="34" charset="-122"/>
                  <a:ea typeface="微软雅黑" pitchFamily="34" charset="-122"/>
                </a:endParaRPr>
              </a:p>
              <a:p>
                <a:pPr marL="285750" indent="-285750" eaLnBrk="1" fontAlgn="auto" hangingPunct="1">
                  <a:lnSpc>
                    <a:spcPct val="120000"/>
                  </a:lnSpc>
                  <a:spcBef>
                    <a:spcPts val="0"/>
                  </a:spcBef>
                  <a:spcAft>
                    <a:spcPts val="0"/>
                  </a:spcAft>
                  <a:buFont typeface="Arial" pitchFamily="34" charset="0"/>
                  <a:buChar char="•"/>
                  <a:defRPr/>
                </a:pPr>
                <a:r>
                  <a:rPr lang="zh-CN" altLang="en-US" sz="1400" b="1" kern="0" dirty="0">
                    <a:solidFill>
                      <a:srgbClr val="4D4D4D"/>
                    </a:solidFill>
                    <a:latin typeface="微软雅黑" pitchFamily="34" charset="-122"/>
                    <a:ea typeface="微软雅黑" pitchFamily="34" charset="-122"/>
                  </a:rPr>
                  <a:t>校园文化建设</a:t>
                </a:r>
                <a:endParaRPr lang="en-US" altLang="zh-CN" sz="1400" b="1" kern="0" dirty="0">
                  <a:solidFill>
                    <a:srgbClr val="4D4D4D"/>
                  </a:solidFill>
                  <a:latin typeface="微软雅黑" pitchFamily="34" charset="-122"/>
                  <a:ea typeface="微软雅黑" pitchFamily="34" charset="-122"/>
                </a:endParaRPr>
              </a:p>
            </p:txBody>
          </p:sp>
          <p:cxnSp>
            <p:nvCxnSpPr>
              <p:cNvPr id="21" name="直接连接符 20"/>
              <p:cNvCxnSpPr>
                <a:cxnSpLocks/>
              </p:cNvCxnSpPr>
              <p:nvPr/>
            </p:nvCxnSpPr>
            <p:spPr>
              <a:xfrm flipH="1">
                <a:off x="5012590" y="4381358"/>
                <a:ext cx="1" cy="810446"/>
              </a:xfrm>
              <a:prstGeom prst="line">
                <a:avLst/>
              </a:prstGeom>
              <a:noFill/>
              <a:ln w="9525" cap="flat" cmpd="sng" algn="ctr">
                <a:solidFill>
                  <a:srgbClr val="C5C5C5"/>
                </a:solidFill>
                <a:prstDash val="solid"/>
              </a:ln>
              <a:effectLst/>
            </p:spPr>
          </p:cxnSp>
        </p:grpSp>
        <p:grpSp>
          <p:nvGrpSpPr>
            <p:cNvPr id="22" name="组合 21"/>
            <p:cNvGrpSpPr/>
            <p:nvPr/>
          </p:nvGrpSpPr>
          <p:grpSpPr>
            <a:xfrm>
              <a:off x="7581679" y="2216389"/>
              <a:ext cx="2179999" cy="759947"/>
              <a:chOff x="5643103" y="2216389"/>
              <a:chExt cx="2179999" cy="759947"/>
            </a:xfrm>
          </p:grpSpPr>
          <p:cxnSp>
            <p:nvCxnSpPr>
              <p:cNvPr id="23" name="直接连接符 22"/>
              <p:cNvCxnSpPr/>
              <p:nvPr/>
            </p:nvCxnSpPr>
            <p:spPr>
              <a:xfrm>
                <a:off x="5643103" y="2976336"/>
                <a:ext cx="2179999" cy="0"/>
              </a:xfrm>
              <a:prstGeom prst="line">
                <a:avLst/>
              </a:prstGeom>
              <a:noFill/>
              <a:ln w="9525" cap="flat" cmpd="sng" algn="ctr">
                <a:solidFill>
                  <a:srgbClr val="C5C5C5"/>
                </a:solidFill>
                <a:prstDash val="solid"/>
              </a:ln>
              <a:effectLst/>
            </p:spPr>
          </p:cxnSp>
          <p:sp>
            <p:nvSpPr>
              <p:cNvPr id="24" name="TextBox 19"/>
              <p:cNvSpPr txBox="1">
                <a:spLocks noChangeArrowheads="1"/>
              </p:cNvSpPr>
              <p:nvPr/>
            </p:nvSpPr>
            <p:spPr bwMode="auto">
              <a:xfrm>
                <a:off x="5854587" y="2216389"/>
                <a:ext cx="1874362" cy="713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lnSpc>
                    <a:spcPct val="120000"/>
                  </a:lnSpc>
                  <a:spcBef>
                    <a:spcPts val="0"/>
                  </a:spcBef>
                  <a:spcAft>
                    <a:spcPts val="0"/>
                  </a:spcAft>
                  <a:buFont typeface="Arial" pitchFamily="34" charset="0"/>
                  <a:buChar char="•"/>
                  <a:defRPr/>
                </a:pPr>
                <a:r>
                  <a:rPr lang="zh-CN" altLang="en-US" sz="1400" b="1" kern="0" dirty="0">
                    <a:solidFill>
                      <a:srgbClr val="4D4D4D"/>
                    </a:solidFill>
                    <a:latin typeface="微软雅黑" pitchFamily="34" charset="-122"/>
                    <a:ea typeface="微软雅黑" pitchFamily="34" charset="-122"/>
                  </a:rPr>
                  <a:t>弥合城乡阅读教育差距</a:t>
                </a:r>
                <a:endParaRPr lang="en-US" altLang="zh-CN" sz="1400" b="1" kern="0" dirty="0">
                  <a:solidFill>
                    <a:srgbClr val="4D4D4D"/>
                  </a:solidFill>
                  <a:latin typeface="微软雅黑" pitchFamily="34" charset="-122"/>
                  <a:ea typeface="微软雅黑" pitchFamily="34" charset="-122"/>
                </a:endParaRPr>
              </a:p>
              <a:p>
                <a:pPr marL="285750" indent="-285750" eaLnBrk="1" fontAlgn="auto" hangingPunct="1">
                  <a:lnSpc>
                    <a:spcPct val="120000"/>
                  </a:lnSpc>
                  <a:spcBef>
                    <a:spcPts val="0"/>
                  </a:spcBef>
                  <a:spcAft>
                    <a:spcPts val="0"/>
                  </a:spcAft>
                  <a:buFont typeface="Arial" pitchFamily="34" charset="0"/>
                  <a:buChar char="•"/>
                  <a:defRPr/>
                </a:pPr>
                <a:r>
                  <a:rPr lang="zh-CN" altLang="en-US" sz="1400" b="1" kern="0" dirty="0">
                    <a:solidFill>
                      <a:srgbClr val="4D4D4D"/>
                    </a:solidFill>
                    <a:latin typeface="微软雅黑" pitchFamily="34" charset="-122"/>
                    <a:ea typeface="微软雅黑" pitchFamily="34" charset="-122"/>
                  </a:rPr>
                  <a:t>基础教育变革</a:t>
                </a:r>
                <a:endParaRPr lang="en-US" altLang="zh-CN" sz="1400" b="1" kern="0" dirty="0">
                  <a:solidFill>
                    <a:srgbClr val="4D4D4D"/>
                  </a:solidFill>
                  <a:latin typeface="微软雅黑" pitchFamily="34" charset="-122"/>
                  <a:ea typeface="微软雅黑" pitchFamily="34" charset="-122"/>
                </a:endParaRPr>
              </a:p>
              <a:p>
                <a:pPr marL="285750" indent="-285750" eaLnBrk="1" fontAlgn="auto" hangingPunct="1">
                  <a:lnSpc>
                    <a:spcPct val="120000"/>
                  </a:lnSpc>
                  <a:spcBef>
                    <a:spcPts val="0"/>
                  </a:spcBef>
                  <a:spcAft>
                    <a:spcPts val="0"/>
                  </a:spcAft>
                  <a:buFont typeface="Arial" pitchFamily="34" charset="0"/>
                  <a:buChar char="•"/>
                  <a:defRPr/>
                </a:pPr>
                <a:r>
                  <a:rPr lang="zh-CN" altLang="en-US" sz="1400" b="1" kern="0" dirty="0">
                    <a:solidFill>
                      <a:srgbClr val="4D4D4D"/>
                    </a:solidFill>
                    <a:latin typeface="微软雅黑" pitchFamily="34" charset="-122"/>
                    <a:ea typeface="微软雅黑" pitchFamily="34" charset="-122"/>
                  </a:rPr>
                  <a:t>乡村教育环境改革</a:t>
                </a:r>
                <a:endParaRPr lang="en-US" altLang="zh-CN" sz="1400" b="1" kern="0" dirty="0">
                  <a:solidFill>
                    <a:srgbClr val="4D4D4D"/>
                  </a:solidFill>
                  <a:latin typeface="微软雅黑" pitchFamily="34" charset="-122"/>
                  <a:ea typeface="微软雅黑" pitchFamily="34" charset="-122"/>
                </a:endParaRPr>
              </a:p>
            </p:txBody>
          </p:sp>
        </p:grpSp>
      </p:grpSp>
      <p:pic>
        <p:nvPicPr>
          <p:cNvPr id="29" name="图片 28"/>
          <p:cNvPicPr>
            <a:picLocks noChangeAspect="1"/>
          </p:cNvPicPr>
          <p:nvPr/>
        </p:nvPicPr>
        <p:blipFill>
          <a:blip r:embed="rId2"/>
          <a:stretch>
            <a:fillRect/>
          </a:stretch>
        </p:blipFill>
        <p:spPr>
          <a:xfrm>
            <a:off x="9120336" y="2910294"/>
            <a:ext cx="1382333" cy="410380"/>
          </a:xfrm>
          <a:prstGeom prst="rect">
            <a:avLst/>
          </a:prstGeom>
        </p:spPr>
      </p:pic>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123" y="5073858"/>
            <a:ext cx="1290599" cy="34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图片 30"/>
          <p:cNvPicPr>
            <a:picLocks noChangeAspect="1"/>
          </p:cNvPicPr>
          <p:nvPr/>
        </p:nvPicPr>
        <p:blipFill>
          <a:blip r:embed="rId4"/>
          <a:stretch>
            <a:fillRect/>
          </a:stretch>
        </p:blipFill>
        <p:spPr>
          <a:xfrm>
            <a:off x="7528568" y="6271174"/>
            <a:ext cx="1137620" cy="375460"/>
          </a:xfrm>
          <a:prstGeom prst="rect">
            <a:avLst/>
          </a:prstGeom>
        </p:spPr>
      </p:pic>
      <p:pic>
        <p:nvPicPr>
          <p:cNvPr id="32" name="Picture 2" descr="éè¯»æ¢¦é£ç¿æåå³ææååºéæéå¬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5083" y="5761488"/>
            <a:ext cx="1572092" cy="420263"/>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p:cNvPicPr>
            <a:picLocks noChangeAspect="1"/>
          </p:cNvPicPr>
          <p:nvPr/>
        </p:nvPicPr>
        <p:blipFill>
          <a:blip r:embed="rId6"/>
          <a:stretch>
            <a:fillRect/>
          </a:stretch>
        </p:blipFill>
        <p:spPr>
          <a:xfrm>
            <a:off x="10027630" y="3410682"/>
            <a:ext cx="689018" cy="594382"/>
          </a:xfrm>
          <a:prstGeom prst="rect">
            <a:avLst/>
          </a:prstGeom>
        </p:spPr>
      </p:pic>
      <p:pic>
        <p:nvPicPr>
          <p:cNvPr id="34" name="图片 33"/>
          <p:cNvPicPr>
            <a:picLocks noChangeAspect="1"/>
          </p:cNvPicPr>
          <p:nvPr/>
        </p:nvPicPr>
        <p:blipFill>
          <a:blip r:embed="rId7"/>
          <a:stretch>
            <a:fillRect/>
          </a:stretch>
        </p:blipFill>
        <p:spPr>
          <a:xfrm>
            <a:off x="9200325" y="3430385"/>
            <a:ext cx="611177" cy="554977"/>
          </a:xfrm>
          <a:prstGeom prst="rect">
            <a:avLst/>
          </a:prstGeom>
        </p:spPr>
      </p:pic>
      <p:pic>
        <p:nvPicPr>
          <p:cNvPr id="35" name="图片 34"/>
          <p:cNvPicPr>
            <a:picLocks noChangeAspect="1"/>
          </p:cNvPicPr>
          <p:nvPr/>
        </p:nvPicPr>
        <p:blipFill>
          <a:blip r:embed="rId8"/>
          <a:stretch>
            <a:fillRect/>
          </a:stretch>
        </p:blipFill>
        <p:spPr>
          <a:xfrm>
            <a:off x="10955488" y="3545088"/>
            <a:ext cx="647767" cy="445419"/>
          </a:xfrm>
          <a:prstGeom prst="rect">
            <a:avLst/>
          </a:prstGeom>
        </p:spPr>
      </p:pic>
      <p:pic>
        <p:nvPicPr>
          <p:cNvPr id="36" name="图片 35" descr="歌路营：让每个寄宿留守儿童健康成长"/>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71641" y="6170024"/>
            <a:ext cx="1104725" cy="568296"/>
          </a:xfrm>
          <a:prstGeom prst="rect">
            <a:avLst/>
          </a:prstGeom>
          <a:noFill/>
          <a:extLst>
            <a:ext uri="{909E8E84-426E-40DD-AFC4-6F175D3DCCD1}">
              <a14:hiddenFill xmlns:a14="http://schemas.microsoft.com/office/drawing/2010/main">
                <a:solidFill>
                  <a:srgbClr val="FFFFFF"/>
                </a:solidFill>
              </a14:hiddenFill>
            </a:ext>
          </a:extLst>
        </p:spPr>
      </p:pic>
      <p:pic>
        <p:nvPicPr>
          <p:cNvPr id="37" name="图片 36"/>
          <p:cNvPicPr>
            <a:picLocks noChangeAspect="1"/>
          </p:cNvPicPr>
          <p:nvPr/>
        </p:nvPicPr>
        <p:blipFill>
          <a:blip r:embed="rId10"/>
          <a:stretch>
            <a:fillRect/>
          </a:stretch>
        </p:blipFill>
        <p:spPr>
          <a:xfrm>
            <a:off x="10470908" y="2910388"/>
            <a:ext cx="1248317" cy="342585"/>
          </a:xfrm>
          <a:prstGeom prst="rect">
            <a:avLst/>
          </a:prstGeom>
        </p:spPr>
      </p:pic>
      <p:pic>
        <p:nvPicPr>
          <p:cNvPr id="38" name="图片 37"/>
          <p:cNvPicPr>
            <a:picLocks noChangeAspect="1"/>
          </p:cNvPicPr>
          <p:nvPr/>
        </p:nvPicPr>
        <p:blipFill>
          <a:blip r:embed="rId11"/>
          <a:srcRect l="4331" t="-288" r="6145" b="2212"/>
          <a:stretch>
            <a:fillRect/>
          </a:stretch>
        </p:blipFill>
        <p:spPr>
          <a:xfrm>
            <a:off x="1202383" y="5111479"/>
            <a:ext cx="1240766" cy="356001"/>
          </a:xfrm>
          <a:prstGeom prst="rect">
            <a:avLst/>
          </a:prstGeom>
        </p:spPr>
      </p:pic>
      <p:pic>
        <p:nvPicPr>
          <p:cNvPr id="39" name="图片 38"/>
          <p:cNvPicPr>
            <a:picLocks noChangeAspect="1"/>
          </p:cNvPicPr>
          <p:nvPr/>
        </p:nvPicPr>
        <p:blipFill>
          <a:blip r:embed="rId8"/>
          <a:stretch>
            <a:fillRect/>
          </a:stretch>
        </p:blipFill>
        <p:spPr>
          <a:xfrm>
            <a:off x="2763096" y="4383650"/>
            <a:ext cx="647767" cy="445419"/>
          </a:xfrm>
          <a:prstGeom prst="rect">
            <a:avLst/>
          </a:prstGeom>
        </p:spPr>
      </p:pic>
      <p:grpSp>
        <p:nvGrpSpPr>
          <p:cNvPr id="47" name="组合 46"/>
          <p:cNvGrpSpPr/>
          <p:nvPr/>
        </p:nvGrpSpPr>
        <p:grpSpPr>
          <a:xfrm>
            <a:off x="1156974" y="4383650"/>
            <a:ext cx="1290599" cy="625214"/>
            <a:chOff x="1270253" y="1036350"/>
            <a:chExt cx="2038299" cy="805244"/>
          </a:xfrm>
        </p:grpSpPr>
        <p:pic>
          <p:nvPicPr>
            <p:cNvPr id="48" name="图片 47"/>
            <p:cNvPicPr>
              <a:picLocks noChangeAspect="1"/>
            </p:cNvPicPr>
            <p:nvPr/>
          </p:nvPicPr>
          <p:blipFill>
            <a:blip r:embed="rId12"/>
            <a:stretch>
              <a:fillRect/>
            </a:stretch>
          </p:blipFill>
          <p:spPr>
            <a:xfrm>
              <a:off x="1442797" y="1157919"/>
              <a:ext cx="1743510" cy="554753"/>
            </a:xfrm>
            <a:prstGeom prst="rect">
              <a:avLst/>
            </a:prstGeom>
          </p:spPr>
        </p:pic>
        <p:sp>
          <p:nvSpPr>
            <p:cNvPr id="49" name="圆角矩形 48"/>
            <p:cNvSpPr/>
            <p:nvPr/>
          </p:nvSpPr>
          <p:spPr>
            <a:xfrm>
              <a:off x="1270253" y="1036350"/>
              <a:ext cx="2038299" cy="805244"/>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endParaRPr>
            </a:p>
          </p:txBody>
        </p:sp>
      </p:grpSp>
      <p:sp>
        <p:nvSpPr>
          <p:cNvPr id="42" name="矩形 41">
            <a:extLst>
              <a:ext uri="{FF2B5EF4-FFF2-40B4-BE49-F238E27FC236}">
                <a16:creationId xmlns="" xmlns:a16="http://schemas.microsoft.com/office/drawing/2014/main" id="{BB411DBC-42BA-4BCC-A80A-34740458B885}"/>
              </a:ext>
            </a:extLst>
          </p:cNvPr>
          <p:cNvSpPr/>
          <p:nvPr/>
        </p:nvSpPr>
        <p:spPr>
          <a:xfrm>
            <a:off x="1077587" y="1268760"/>
            <a:ext cx="10543248" cy="958449"/>
          </a:xfrm>
          <a:prstGeom prst="rect">
            <a:avLst/>
          </a:prstGeom>
          <a:noFill/>
          <a:ln>
            <a:solidFill>
              <a:srgbClr val="333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1E1E1E"/>
                </a:solidFill>
                <a:latin typeface="微软雅黑"/>
              </a:rPr>
              <a:t>公益组织聚焦于社会问题的立场和角度不同，会有不同愿景</a:t>
            </a:r>
            <a:r>
              <a:rPr lang="en-US" altLang="zh-CN" dirty="0">
                <a:solidFill>
                  <a:srgbClr val="1E1E1E"/>
                </a:solidFill>
                <a:latin typeface="微软雅黑"/>
              </a:rPr>
              <a:t>&amp;</a:t>
            </a:r>
            <a:r>
              <a:rPr lang="zh-CN" altLang="en-US" dirty="0">
                <a:solidFill>
                  <a:srgbClr val="1E1E1E"/>
                </a:solidFill>
                <a:latin typeface="微软雅黑"/>
              </a:rPr>
              <a:t>使命的产生和诠释。满天星愿景</a:t>
            </a:r>
            <a:r>
              <a:rPr lang="zh-CN" altLang="en-US" dirty="0">
                <a:solidFill>
                  <a:srgbClr val="262859">
                    <a:lumMod val="75000"/>
                  </a:srgbClr>
                </a:solidFill>
                <a:latin typeface="微软雅黑"/>
              </a:rPr>
              <a:t>强调通过孩子</a:t>
            </a:r>
            <a:r>
              <a:rPr lang="zh-CN" altLang="en-US" b="1" dirty="0">
                <a:solidFill>
                  <a:srgbClr val="262859">
                    <a:lumMod val="75000"/>
                  </a:srgbClr>
                </a:solidFill>
                <a:latin typeface="微软雅黑"/>
              </a:rPr>
              <a:t>自我素质的发展</a:t>
            </a:r>
            <a:r>
              <a:rPr lang="zh-CN" altLang="en-US" dirty="0">
                <a:solidFill>
                  <a:srgbClr val="262859">
                    <a:lumMod val="75000"/>
                  </a:srgbClr>
                </a:solidFill>
                <a:latin typeface="微软雅黑"/>
              </a:rPr>
              <a:t>从而构建美好未来。</a:t>
            </a:r>
            <a:endParaRPr lang="en-US" altLang="zh-CN" dirty="0">
              <a:solidFill>
                <a:srgbClr val="262859">
                  <a:lumMod val="75000"/>
                </a:srgbClr>
              </a:solidFill>
              <a:latin typeface="微软雅黑"/>
            </a:endParaRPr>
          </a:p>
        </p:txBody>
      </p:sp>
      <p:sp>
        <p:nvSpPr>
          <p:cNvPr id="3" name="对话气泡: 圆角矩形 2">
            <a:extLst>
              <a:ext uri="{FF2B5EF4-FFF2-40B4-BE49-F238E27FC236}">
                <a16:creationId xmlns="" xmlns:a16="http://schemas.microsoft.com/office/drawing/2014/main" id="{22016775-3391-47BF-8B89-B6ABA1E4A4D4}"/>
              </a:ext>
            </a:extLst>
          </p:cNvPr>
          <p:cNvSpPr/>
          <p:nvPr/>
        </p:nvSpPr>
        <p:spPr>
          <a:xfrm>
            <a:off x="450800" y="3064025"/>
            <a:ext cx="2951698" cy="1241503"/>
          </a:xfrm>
          <a:custGeom>
            <a:avLst/>
            <a:gdLst>
              <a:gd name="connsiteX0" fmla="*/ 0 w 3061643"/>
              <a:gd name="connsiteY0" fmla="*/ 198973 h 1193812"/>
              <a:gd name="connsiteX1" fmla="*/ 198973 w 3061643"/>
              <a:gd name="connsiteY1" fmla="*/ 0 h 1193812"/>
              <a:gd name="connsiteX2" fmla="*/ 510274 w 3061643"/>
              <a:gd name="connsiteY2" fmla="*/ 0 h 1193812"/>
              <a:gd name="connsiteX3" fmla="*/ 510274 w 3061643"/>
              <a:gd name="connsiteY3" fmla="*/ 0 h 1193812"/>
              <a:gd name="connsiteX4" fmla="*/ 1275685 w 3061643"/>
              <a:gd name="connsiteY4" fmla="*/ 0 h 1193812"/>
              <a:gd name="connsiteX5" fmla="*/ 2862670 w 3061643"/>
              <a:gd name="connsiteY5" fmla="*/ 0 h 1193812"/>
              <a:gd name="connsiteX6" fmla="*/ 3061643 w 3061643"/>
              <a:gd name="connsiteY6" fmla="*/ 198973 h 1193812"/>
              <a:gd name="connsiteX7" fmla="*/ 3061643 w 3061643"/>
              <a:gd name="connsiteY7" fmla="*/ 696390 h 1193812"/>
              <a:gd name="connsiteX8" fmla="*/ 3061643 w 3061643"/>
              <a:gd name="connsiteY8" fmla="*/ 696390 h 1193812"/>
              <a:gd name="connsiteX9" fmla="*/ 3061643 w 3061643"/>
              <a:gd name="connsiteY9" fmla="*/ 994843 h 1193812"/>
              <a:gd name="connsiteX10" fmla="*/ 3061643 w 3061643"/>
              <a:gd name="connsiteY10" fmla="*/ 994839 h 1193812"/>
              <a:gd name="connsiteX11" fmla="*/ 2862670 w 3061643"/>
              <a:gd name="connsiteY11" fmla="*/ 1193812 h 1193812"/>
              <a:gd name="connsiteX12" fmla="*/ 1275685 w 3061643"/>
              <a:gd name="connsiteY12" fmla="*/ 1193812 h 1193812"/>
              <a:gd name="connsiteX13" fmla="*/ 875569 w 3061643"/>
              <a:gd name="connsiteY13" fmla="*/ 1814248 h 1193812"/>
              <a:gd name="connsiteX14" fmla="*/ 510274 w 3061643"/>
              <a:gd name="connsiteY14" fmla="*/ 1193812 h 1193812"/>
              <a:gd name="connsiteX15" fmla="*/ 198973 w 3061643"/>
              <a:gd name="connsiteY15" fmla="*/ 1193812 h 1193812"/>
              <a:gd name="connsiteX16" fmla="*/ 0 w 3061643"/>
              <a:gd name="connsiteY16" fmla="*/ 994839 h 1193812"/>
              <a:gd name="connsiteX17" fmla="*/ 0 w 3061643"/>
              <a:gd name="connsiteY17" fmla="*/ 994843 h 1193812"/>
              <a:gd name="connsiteX18" fmla="*/ 0 w 3061643"/>
              <a:gd name="connsiteY18" fmla="*/ 696390 h 1193812"/>
              <a:gd name="connsiteX19" fmla="*/ 0 w 3061643"/>
              <a:gd name="connsiteY19" fmla="*/ 696390 h 1193812"/>
              <a:gd name="connsiteX20" fmla="*/ 0 w 3061643"/>
              <a:gd name="connsiteY20" fmla="*/ 198973 h 1193812"/>
              <a:gd name="connsiteX0" fmla="*/ 0 w 3061643"/>
              <a:gd name="connsiteY0" fmla="*/ 198973 h 1814248"/>
              <a:gd name="connsiteX1" fmla="*/ 198973 w 3061643"/>
              <a:gd name="connsiteY1" fmla="*/ 0 h 1814248"/>
              <a:gd name="connsiteX2" fmla="*/ 510274 w 3061643"/>
              <a:gd name="connsiteY2" fmla="*/ 0 h 1814248"/>
              <a:gd name="connsiteX3" fmla="*/ 510274 w 3061643"/>
              <a:gd name="connsiteY3" fmla="*/ 0 h 1814248"/>
              <a:gd name="connsiteX4" fmla="*/ 1275685 w 3061643"/>
              <a:gd name="connsiteY4" fmla="*/ 0 h 1814248"/>
              <a:gd name="connsiteX5" fmla="*/ 2862670 w 3061643"/>
              <a:gd name="connsiteY5" fmla="*/ 0 h 1814248"/>
              <a:gd name="connsiteX6" fmla="*/ 3061643 w 3061643"/>
              <a:gd name="connsiteY6" fmla="*/ 198973 h 1814248"/>
              <a:gd name="connsiteX7" fmla="*/ 3061643 w 3061643"/>
              <a:gd name="connsiteY7" fmla="*/ 696390 h 1814248"/>
              <a:gd name="connsiteX8" fmla="*/ 3061643 w 3061643"/>
              <a:gd name="connsiteY8" fmla="*/ 696390 h 1814248"/>
              <a:gd name="connsiteX9" fmla="*/ 3061643 w 3061643"/>
              <a:gd name="connsiteY9" fmla="*/ 994843 h 1814248"/>
              <a:gd name="connsiteX10" fmla="*/ 3061643 w 3061643"/>
              <a:gd name="connsiteY10" fmla="*/ 994839 h 1814248"/>
              <a:gd name="connsiteX11" fmla="*/ 2862670 w 3061643"/>
              <a:gd name="connsiteY11" fmla="*/ 1193812 h 1814248"/>
              <a:gd name="connsiteX12" fmla="*/ 1275685 w 3061643"/>
              <a:gd name="connsiteY12" fmla="*/ 1193812 h 1814248"/>
              <a:gd name="connsiteX13" fmla="*/ 875569 w 3061643"/>
              <a:gd name="connsiteY13" fmla="*/ 1814248 h 1814248"/>
              <a:gd name="connsiteX14" fmla="*/ 784594 w 3061643"/>
              <a:gd name="connsiteY14" fmla="*/ 1214132 h 1814248"/>
              <a:gd name="connsiteX15" fmla="*/ 198973 w 3061643"/>
              <a:gd name="connsiteY15" fmla="*/ 1193812 h 1814248"/>
              <a:gd name="connsiteX16" fmla="*/ 0 w 3061643"/>
              <a:gd name="connsiteY16" fmla="*/ 994839 h 1814248"/>
              <a:gd name="connsiteX17" fmla="*/ 0 w 3061643"/>
              <a:gd name="connsiteY17" fmla="*/ 994843 h 1814248"/>
              <a:gd name="connsiteX18" fmla="*/ 0 w 3061643"/>
              <a:gd name="connsiteY18" fmla="*/ 696390 h 1814248"/>
              <a:gd name="connsiteX19" fmla="*/ 0 w 3061643"/>
              <a:gd name="connsiteY19" fmla="*/ 696390 h 1814248"/>
              <a:gd name="connsiteX20" fmla="*/ 0 w 3061643"/>
              <a:gd name="connsiteY20" fmla="*/ 198973 h 1814248"/>
              <a:gd name="connsiteX0" fmla="*/ 0 w 3061643"/>
              <a:gd name="connsiteY0" fmla="*/ 198973 h 1539928"/>
              <a:gd name="connsiteX1" fmla="*/ 198973 w 3061643"/>
              <a:gd name="connsiteY1" fmla="*/ 0 h 1539928"/>
              <a:gd name="connsiteX2" fmla="*/ 510274 w 3061643"/>
              <a:gd name="connsiteY2" fmla="*/ 0 h 1539928"/>
              <a:gd name="connsiteX3" fmla="*/ 510274 w 3061643"/>
              <a:gd name="connsiteY3" fmla="*/ 0 h 1539928"/>
              <a:gd name="connsiteX4" fmla="*/ 1275685 w 3061643"/>
              <a:gd name="connsiteY4" fmla="*/ 0 h 1539928"/>
              <a:gd name="connsiteX5" fmla="*/ 2862670 w 3061643"/>
              <a:gd name="connsiteY5" fmla="*/ 0 h 1539928"/>
              <a:gd name="connsiteX6" fmla="*/ 3061643 w 3061643"/>
              <a:gd name="connsiteY6" fmla="*/ 198973 h 1539928"/>
              <a:gd name="connsiteX7" fmla="*/ 3061643 w 3061643"/>
              <a:gd name="connsiteY7" fmla="*/ 696390 h 1539928"/>
              <a:gd name="connsiteX8" fmla="*/ 3061643 w 3061643"/>
              <a:gd name="connsiteY8" fmla="*/ 696390 h 1539928"/>
              <a:gd name="connsiteX9" fmla="*/ 3061643 w 3061643"/>
              <a:gd name="connsiteY9" fmla="*/ 994843 h 1539928"/>
              <a:gd name="connsiteX10" fmla="*/ 3061643 w 3061643"/>
              <a:gd name="connsiteY10" fmla="*/ 994839 h 1539928"/>
              <a:gd name="connsiteX11" fmla="*/ 2862670 w 3061643"/>
              <a:gd name="connsiteY11" fmla="*/ 1193812 h 1539928"/>
              <a:gd name="connsiteX12" fmla="*/ 1275685 w 3061643"/>
              <a:gd name="connsiteY12" fmla="*/ 1193812 h 1539928"/>
              <a:gd name="connsiteX13" fmla="*/ 895889 w 3061643"/>
              <a:gd name="connsiteY13" fmla="*/ 1539928 h 1539928"/>
              <a:gd name="connsiteX14" fmla="*/ 784594 w 3061643"/>
              <a:gd name="connsiteY14" fmla="*/ 1214132 h 1539928"/>
              <a:gd name="connsiteX15" fmla="*/ 198973 w 3061643"/>
              <a:gd name="connsiteY15" fmla="*/ 1193812 h 1539928"/>
              <a:gd name="connsiteX16" fmla="*/ 0 w 3061643"/>
              <a:gd name="connsiteY16" fmla="*/ 994839 h 1539928"/>
              <a:gd name="connsiteX17" fmla="*/ 0 w 3061643"/>
              <a:gd name="connsiteY17" fmla="*/ 994843 h 1539928"/>
              <a:gd name="connsiteX18" fmla="*/ 0 w 3061643"/>
              <a:gd name="connsiteY18" fmla="*/ 696390 h 1539928"/>
              <a:gd name="connsiteX19" fmla="*/ 0 w 3061643"/>
              <a:gd name="connsiteY19" fmla="*/ 696390 h 1539928"/>
              <a:gd name="connsiteX20" fmla="*/ 0 w 3061643"/>
              <a:gd name="connsiteY20" fmla="*/ 198973 h 153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1643" h="1539928">
                <a:moveTo>
                  <a:pt x="0" y="198973"/>
                </a:moveTo>
                <a:cubicBezTo>
                  <a:pt x="0" y="89083"/>
                  <a:pt x="89083" y="0"/>
                  <a:pt x="198973" y="0"/>
                </a:cubicBezTo>
                <a:lnTo>
                  <a:pt x="510274" y="0"/>
                </a:lnTo>
                <a:lnTo>
                  <a:pt x="510274" y="0"/>
                </a:lnTo>
                <a:lnTo>
                  <a:pt x="1275685" y="0"/>
                </a:lnTo>
                <a:lnTo>
                  <a:pt x="2862670" y="0"/>
                </a:lnTo>
                <a:cubicBezTo>
                  <a:pt x="2972560" y="0"/>
                  <a:pt x="3061643" y="89083"/>
                  <a:pt x="3061643" y="198973"/>
                </a:cubicBezTo>
                <a:lnTo>
                  <a:pt x="3061643" y="696390"/>
                </a:lnTo>
                <a:lnTo>
                  <a:pt x="3061643" y="696390"/>
                </a:lnTo>
                <a:lnTo>
                  <a:pt x="3061643" y="994843"/>
                </a:lnTo>
                <a:lnTo>
                  <a:pt x="3061643" y="994839"/>
                </a:lnTo>
                <a:cubicBezTo>
                  <a:pt x="3061643" y="1104729"/>
                  <a:pt x="2972560" y="1193812"/>
                  <a:pt x="2862670" y="1193812"/>
                </a:cubicBezTo>
                <a:lnTo>
                  <a:pt x="1275685" y="1193812"/>
                </a:lnTo>
                <a:lnTo>
                  <a:pt x="895889" y="1539928"/>
                </a:lnTo>
                <a:lnTo>
                  <a:pt x="784594" y="1214132"/>
                </a:lnTo>
                <a:cubicBezTo>
                  <a:pt x="680827" y="1214132"/>
                  <a:pt x="302740" y="1193812"/>
                  <a:pt x="198973" y="1193812"/>
                </a:cubicBezTo>
                <a:cubicBezTo>
                  <a:pt x="89083" y="1193812"/>
                  <a:pt x="0" y="1104729"/>
                  <a:pt x="0" y="994839"/>
                </a:cubicBezTo>
                <a:lnTo>
                  <a:pt x="0" y="994843"/>
                </a:lnTo>
                <a:lnTo>
                  <a:pt x="0" y="696390"/>
                </a:lnTo>
                <a:lnTo>
                  <a:pt x="0" y="696390"/>
                </a:lnTo>
                <a:lnTo>
                  <a:pt x="0" y="198973"/>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dirty="0">
                <a:solidFill>
                  <a:srgbClr val="1E1E1E"/>
                </a:solidFill>
                <a:latin typeface="微软雅黑"/>
              </a:rPr>
              <a:t>“</a:t>
            </a:r>
            <a:r>
              <a:rPr lang="zh-CN" altLang="zh-CN" sz="1400" dirty="0">
                <a:solidFill>
                  <a:srgbClr val="1E1E1E"/>
                </a:solidFill>
                <a:latin typeface="微软雅黑"/>
              </a:rPr>
              <a:t>每一个孩子，无论城乡、无论贫富、无论性别、无论大小，都能发现出色的自我，懂得爱的付出与回馈，共同创造一个丰富多彩的世界</a:t>
            </a:r>
            <a:r>
              <a:rPr lang="zh-CN" altLang="en-US" sz="1400" dirty="0">
                <a:solidFill>
                  <a:srgbClr val="262859">
                    <a:lumMod val="75000"/>
                  </a:srgbClr>
                </a:solidFill>
                <a:latin typeface="微软雅黑"/>
              </a:rPr>
              <a:t>”</a:t>
            </a:r>
            <a:endParaRPr lang="zh-CN" altLang="en-US" sz="1400" dirty="0">
              <a:solidFill>
                <a:srgbClr val="FFFFFF"/>
              </a:solidFill>
            </a:endParaRPr>
          </a:p>
        </p:txBody>
      </p:sp>
    </p:spTree>
    <p:extLst>
      <p:ext uri="{BB962C8B-B14F-4D97-AF65-F5344CB8AC3E}">
        <p14:creationId xmlns:p14="http://schemas.microsoft.com/office/powerpoint/2010/main" val="324752572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9" y="344847"/>
            <a:ext cx="11263212" cy="424732"/>
          </a:xfrm>
        </p:spPr>
        <p:txBody>
          <a:bodyPr/>
          <a:lstStyle/>
          <a:p>
            <a:r>
              <a:rPr lang="en-US" altLang="zh-CN" sz="2400" b="1" dirty="0"/>
              <a:t>2019</a:t>
            </a:r>
            <a:r>
              <a:rPr lang="zh-CN" altLang="en-US" sz="2400" b="1" dirty="0"/>
              <a:t>年传播规划</a:t>
            </a:r>
          </a:p>
        </p:txBody>
      </p:sp>
      <p:sp>
        <p:nvSpPr>
          <p:cNvPr id="3" name="箭头: 右 2">
            <a:extLst>
              <a:ext uri="{FF2B5EF4-FFF2-40B4-BE49-F238E27FC236}">
                <a16:creationId xmlns:a16="http://schemas.microsoft.com/office/drawing/2014/main" xmlns="" id="{A3CA55DD-DE98-43C9-BCB6-75CC694E2AD7}"/>
              </a:ext>
            </a:extLst>
          </p:cNvPr>
          <p:cNvSpPr/>
          <p:nvPr/>
        </p:nvSpPr>
        <p:spPr>
          <a:xfrm>
            <a:off x="1699931" y="1475858"/>
            <a:ext cx="10090604" cy="208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endParaRPr>
          </a:p>
        </p:txBody>
      </p:sp>
      <p:sp>
        <p:nvSpPr>
          <p:cNvPr id="6" name="矩形 5">
            <a:extLst>
              <a:ext uri="{FF2B5EF4-FFF2-40B4-BE49-F238E27FC236}">
                <a16:creationId xmlns:a16="http://schemas.microsoft.com/office/drawing/2014/main" xmlns="" id="{AF187F98-837F-4150-802D-B88034E0C1D7}"/>
              </a:ext>
            </a:extLst>
          </p:cNvPr>
          <p:cNvSpPr/>
          <p:nvPr/>
        </p:nvSpPr>
        <p:spPr>
          <a:xfrm>
            <a:off x="1699931" y="1752587"/>
            <a:ext cx="10090604" cy="3713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rgbClr val="1E1E1E"/>
                </a:solidFill>
              </a:rPr>
              <a:t>以星连心，以书造梦</a:t>
            </a:r>
          </a:p>
        </p:txBody>
      </p:sp>
      <p:sp>
        <p:nvSpPr>
          <p:cNvPr id="7" name="矩形 6">
            <a:extLst>
              <a:ext uri="{FF2B5EF4-FFF2-40B4-BE49-F238E27FC236}">
                <a16:creationId xmlns:a16="http://schemas.microsoft.com/office/drawing/2014/main" xmlns="" id="{31BAC482-BE60-41E6-A121-524FD20C5BDA}"/>
              </a:ext>
            </a:extLst>
          </p:cNvPr>
          <p:cNvSpPr/>
          <p:nvPr/>
        </p:nvSpPr>
        <p:spPr>
          <a:xfrm>
            <a:off x="259621" y="2206627"/>
            <a:ext cx="1224000" cy="373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600" b="1" dirty="0" smtClean="0">
                <a:solidFill>
                  <a:srgbClr val="FFFFFF"/>
                </a:solidFill>
              </a:rPr>
              <a:t>目标</a:t>
            </a:r>
            <a:endParaRPr lang="zh-CN" altLang="en-US" sz="1600" b="1" dirty="0">
              <a:solidFill>
                <a:srgbClr val="FFFFFF"/>
              </a:solidFill>
            </a:endParaRPr>
          </a:p>
        </p:txBody>
      </p:sp>
      <p:sp>
        <p:nvSpPr>
          <p:cNvPr id="11" name="矩形 10">
            <a:extLst>
              <a:ext uri="{FF2B5EF4-FFF2-40B4-BE49-F238E27FC236}">
                <a16:creationId xmlns:a16="http://schemas.microsoft.com/office/drawing/2014/main" xmlns="" id="{55971DB5-323C-4511-826B-166DCE1681F6}"/>
              </a:ext>
            </a:extLst>
          </p:cNvPr>
          <p:cNvSpPr/>
          <p:nvPr/>
        </p:nvSpPr>
        <p:spPr>
          <a:xfrm>
            <a:off x="263315" y="3968598"/>
            <a:ext cx="1224000" cy="1669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600" b="1" dirty="0">
                <a:solidFill>
                  <a:srgbClr val="FFFFFF"/>
                </a:solidFill>
              </a:rPr>
              <a:t>内容</a:t>
            </a:r>
          </a:p>
        </p:txBody>
      </p:sp>
      <p:sp>
        <p:nvSpPr>
          <p:cNvPr id="14" name="矩形 13">
            <a:extLst>
              <a:ext uri="{FF2B5EF4-FFF2-40B4-BE49-F238E27FC236}">
                <a16:creationId xmlns:a16="http://schemas.microsoft.com/office/drawing/2014/main" xmlns="" id="{C172AF9A-0E83-4117-837A-AA58EEFBC6DE}"/>
              </a:ext>
            </a:extLst>
          </p:cNvPr>
          <p:cNvSpPr/>
          <p:nvPr/>
        </p:nvSpPr>
        <p:spPr>
          <a:xfrm>
            <a:off x="10992382" y="5012817"/>
            <a:ext cx="864258"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200" dirty="0" smtClean="0">
                <a:solidFill>
                  <a:srgbClr val="1E1E1E"/>
                </a:solidFill>
              </a:rPr>
              <a:t>年度回顾感恩</a:t>
            </a:r>
            <a:endParaRPr lang="en-US" altLang="zh-CN" sz="1200" dirty="0" smtClean="0">
              <a:solidFill>
                <a:srgbClr val="1E1E1E"/>
              </a:solidFill>
            </a:endParaRPr>
          </a:p>
        </p:txBody>
      </p:sp>
      <p:sp>
        <p:nvSpPr>
          <p:cNvPr id="20" name="矩形 19">
            <a:extLst>
              <a:ext uri="{FF2B5EF4-FFF2-40B4-BE49-F238E27FC236}">
                <a16:creationId xmlns:a16="http://schemas.microsoft.com/office/drawing/2014/main" xmlns="" id="{3031CA97-F9B5-4059-98BA-4F170A5B87EE}"/>
              </a:ext>
            </a:extLst>
          </p:cNvPr>
          <p:cNvSpPr/>
          <p:nvPr/>
        </p:nvSpPr>
        <p:spPr>
          <a:xfrm>
            <a:off x="9259268" y="5012817"/>
            <a:ext cx="1517252"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200" dirty="0" smtClean="0">
                <a:solidFill>
                  <a:srgbClr val="1E1E1E"/>
                </a:solidFill>
              </a:rPr>
              <a:t>研究报告</a:t>
            </a:r>
            <a:r>
              <a:rPr lang="en-US" altLang="zh-CN" sz="1200" dirty="0">
                <a:solidFill>
                  <a:srgbClr val="1E1E1E"/>
                </a:solidFill>
              </a:rPr>
              <a:t>&amp;</a:t>
            </a:r>
            <a:r>
              <a:rPr lang="zh-CN" altLang="zh-CN" sz="1200" dirty="0" smtClean="0">
                <a:solidFill>
                  <a:srgbClr val="1E1E1E"/>
                </a:solidFill>
              </a:rPr>
              <a:t>行业白皮书</a:t>
            </a:r>
            <a:endParaRPr lang="en-US" altLang="zh-CN" sz="1200" dirty="0">
              <a:solidFill>
                <a:srgbClr val="1E1E1E"/>
              </a:solidFill>
            </a:endParaRPr>
          </a:p>
        </p:txBody>
      </p:sp>
      <p:sp>
        <p:nvSpPr>
          <p:cNvPr id="21" name="矩形 20">
            <a:extLst>
              <a:ext uri="{FF2B5EF4-FFF2-40B4-BE49-F238E27FC236}">
                <a16:creationId xmlns:a16="http://schemas.microsoft.com/office/drawing/2014/main" xmlns="" id="{CD975A0B-6ADF-4F7A-8D37-70635FD7BD60}"/>
              </a:ext>
            </a:extLst>
          </p:cNvPr>
          <p:cNvSpPr/>
          <p:nvPr/>
        </p:nvSpPr>
        <p:spPr>
          <a:xfrm>
            <a:off x="3624157" y="5012817"/>
            <a:ext cx="1257573"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ltLang="zh-CN" sz="1200" dirty="0" smtClean="0">
                <a:solidFill>
                  <a:srgbClr val="1E1E1E"/>
                </a:solidFill>
              </a:rPr>
              <a:t>4.23</a:t>
            </a:r>
            <a:r>
              <a:rPr lang="zh-CN" altLang="en-US" sz="1200" dirty="0" smtClean="0">
                <a:solidFill>
                  <a:srgbClr val="1E1E1E"/>
                </a:solidFill>
              </a:rPr>
              <a:t>世界</a:t>
            </a:r>
            <a:r>
              <a:rPr lang="zh-CN" altLang="en-US" sz="1200" dirty="0">
                <a:solidFill>
                  <a:srgbClr val="1E1E1E"/>
                </a:solidFill>
              </a:rPr>
              <a:t>读书</a:t>
            </a:r>
            <a:r>
              <a:rPr lang="zh-CN" altLang="en-US" sz="1200" dirty="0" smtClean="0">
                <a:solidFill>
                  <a:srgbClr val="1E1E1E"/>
                </a:solidFill>
              </a:rPr>
              <a:t>日</a:t>
            </a:r>
            <a:endParaRPr lang="en-US" altLang="zh-CN" sz="1200" dirty="0" smtClean="0">
              <a:solidFill>
                <a:srgbClr val="1E1E1E"/>
              </a:solidFill>
            </a:endParaRPr>
          </a:p>
          <a:p>
            <a:pPr>
              <a:defRPr/>
            </a:pPr>
            <a:r>
              <a:rPr lang="en-US" altLang="zh-CN" sz="1200" dirty="0" smtClean="0">
                <a:solidFill>
                  <a:srgbClr val="1E1E1E"/>
                </a:solidFill>
              </a:rPr>
              <a:t>4.24</a:t>
            </a:r>
            <a:r>
              <a:rPr lang="zh-CN" altLang="en-US" sz="1200" dirty="0" smtClean="0">
                <a:solidFill>
                  <a:srgbClr val="1E1E1E"/>
                </a:solidFill>
              </a:rPr>
              <a:t>世界</a:t>
            </a:r>
            <a:r>
              <a:rPr lang="zh-CN" altLang="en-US" sz="1200" dirty="0">
                <a:solidFill>
                  <a:srgbClr val="1E1E1E"/>
                </a:solidFill>
              </a:rPr>
              <a:t>儿童日</a:t>
            </a:r>
            <a:endParaRPr lang="en-US" altLang="zh-CN" sz="1200" dirty="0">
              <a:solidFill>
                <a:srgbClr val="1E1E1E"/>
              </a:solidFill>
            </a:endParaRPr>
          </a:p>
        </p:txBody>
      </p:sp>
      <p:sp>
        <p:nvSpPr>
          <p:cNvPr id="26" name="椭圆 25">
            <a:extLst>
              <a:ext uri="{FF2B5EF4-FFF2-40B4-BE49-F238E27FC236}">
                <a16:creationId xmlns:a16="http://schemas.microsoft.com/office/drawing/2014/main" xmlns="" id="{B2AA9F88-76DB-4E2E-B4C4-843CBB4D2BD1}"/>
              </a:ext>
            </a:extLst>
          </p:cNvPr>
          <p:cNvSpPr/>
          <p:nvPr/>
        </p:nvSpPr>
        <p:spPr>
          <a:xfrm>
            <a:off x="2828180" y="1475858"/>
            <a:ext cx="216024" cy="21602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endParaRPr>
          </a:p>
        </p:txBody>
      </p:sp>
      <p:sp>
        <p:nvSpPr>
          <p:cNvPr id="29" name="椭圆 28">
            <a:extLst>
              <a:ext uri="{FF2B5EF4-FFF2-40B4-BE49-F238E27FC236}">
                <a16:creationId xmlns:a16="http://schemas.microsoft.com/office/drawing/2014/main" xmlns="" id="{E033C7AD-797A-4871-9202-208170E8B9E3}"/>
              </a:ext>
            </a:extLst>
          </p:cNvPr>
          <p:cNvSpPr/>
          <p:nvPr/>
        </p:nvSpPr>
        <p:spPr>
          <a:xfrm>
            <a:off x="5309608" y="1475858"/>
            <a:ext cx="216024" cy="21602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endParaRPr>
          </a:p>
        </p:txBody>
      </p:sp>
      <p:sp>
        <p:nvSpPr>
          <p:cNvPr id="30" name="椭圆 29">
            <a:extLst>
              <a:ext uri="{FF2B5EF4-FFF2-40B4-BE49-F238E27FC236}">
                <a16:creationId xmlns:a16="http://schemas.microsoft.com/office/drawing/2014/main" xmlns="" id="{E8D919DB-BDD8-4646-A00A-DE823C8142A5}"/>
              </a:ext>
            </a:extLst>
          </p:cNvPr>
          <p:cNvSpPr/>
          <p:nvPr/>
        </p:nvSpPr>
        <p:spPr>
          <a:xfrm>
            <a:off x="7791036" y="1475858"/>
            <a:ext cx="216024" cy="21602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endParaRPr>
          </a:p>
        </p:txBody>
      </p:sp>
      <p:sp>
        <p:nvSpPr>
          <p:cNvPr id="31" name="椭圆 30">
            <a:extLst>
              <a:ext uri="{FF2B5EF4-FFF2-40B4-BE49-F238E27FC236}">
                <a16:creationId xmlns:a16="http://schemas.microsoft.com/office/drawing/2014/main" xmlns="" id="{4FCFAB1C-5023-4C4F-A28C-2DB445465B52}"/>
              </a:ext>
            </a:extLst>
          </p:cNvPr>
          <p:cNvSpPr/>
          <p:nvPr/>
        </p:nvSpPr>
        <p:spPr>
          <a:xfrm>
            <a:off x="10272464" y="1475858"/>
            <a:ext cx="216024" cy="21602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endParaRPr>
          </a:p>
        </p:txBody>
      </p:sp>
      <p:sp>
        <p:nvSpPr>
          <p:cNvPr id="32" name="矩形 31">
            <a:extLst>
              <a:ext uri="{FF2B5EF4-FFF2-40B4-BE49-F238E27FC236}">
                <a16:creationId xmlns:a16="http://schemas.microsoft.com/office/drawing/2014/main" xmlns="" id="{DEF5DD8A-04B4-489E-A1C5-6CD91CA81AC6}"/>
              </a:ext>
            </a:extLst>
          </p:cNvPr>
          <p:cNvSpPr/>
          <p:nvPr/>
        </p:nvSpPr>
        <p:spPr>
          <a:xfrm>
            <a:off x="2216112" y="1069423"/>
            <a:ext cx="1440160" cy="424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600" b="1" dirty="0">
                <a:solidFill>
                  <a:srgbClr val="1E1E1E"/>
                </a:solidFill>
              </a:rPr>
              <a:t>第一季度</a:t>
            </a:r>
          </a:p>
        </p:txBody>
      </p:sp>
      <p:sp>
        <p:nvSpPr>
          <p:cNvPr id="33" name="矩形 32">
            <a:extLst>
              <a:ext uri="{FF2B5EF4-FFF2-40B4-BE49-F238E27FC236}">
                <a16:creationId xmlns:a16="http://schemas.microsoft.com/office/drawing/2014/main" xmlns="" id="{759F848F-3139-4E8B-ADD7-C994D26105FE}"/>
              </a:ext>
            </a:extLst>
          </p:cNvPr>
          <p:cNvSpPr/>
          <p:nvPr/>
        </p:nvSpPr>
        <p:spPr>
          <a:xfrm>
            <a:off x="4697540" y="1069423"/>
            <a:ext cx="1440160" cy="424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600" b="1" dirty="0">
                <a:solidFill>
                  <a:srgbClr val="1E1E1E"/>
                </a:solidFill>
              </a:rPr>
              <a:t>第二季度</a:t>
            </a:r>
          </a:p>
        </p:txBody>
      </p:sp>
      <p:sp>
        <p:nvSpPr>
          <p:cNvPr id="34" name="矩形 33">
            <a:extLst>
              <a:ext uri="{FF2B5EF4-FFF2-40B4-BE49-F238E27FC236}">
                <a16:creationId xmlns:a16="http://schemas.microsoft.com/office/drawing/2014/main" xmlns="" id="{978C1C25-35CE-4B49-84B6-A1AFDF87F6D0}"/>
              </a:ext>
            </a:extLst>
          </p:cNvPr>
          <p:cNvSpPr/>
          <p:nvPr/>
        </p:nvSpPr>
        <p:spPr>
          <a:xfrm>
            <a:off x="7176120" y="1069423"/>
            <a:ext cx="1440160" cy="424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600" b="1" dirty="0">
                <a:solidFill>
                  <a:srgbClr val="1E1E1E"/>
                </a:solidFill>
              </a:rPr>
              <a:t>第三季度</a:t>
            </a:r>
          </a:p>
        </p:txBody>
      </p:sp>
      <p:sp>
        <p:nvSpPr>
          <p:cNvPr id="35" name="矩形 34">
            <a:extLst>
              <a:ext uri="{FF2B5EF4-FFF2-40B4-BE49-F238E27FC236}">
                <a16:creationId xmlns:a16="http://schemas.microsoft.com/office/drawing/2014/main" xmlns="" id="{C28A8DDF-DE60-4E0A-84AD-47A2B4BC945A}"/>
              </a:ext>
            </a:extLst>
          </p:cNvPr>
          <p:cNvSpPr/>
          <p:nvPr/>
        </p:nvSpPr>
        <p:spPr>
          <a:xfrm>
            <a:off x="9624392" y="1069423"/>
            <a:ext cx="1440160" cy="424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600" b="1" dirty="0">
                <a:solidFill>
                  <a:srgbClr val="1E1E1E"/>
                </a:solidFill>
              </a:rPr>
              <a:t>第四季度</a:t>
            </a:r>
          </a:p>
        </p:txBody>
      </p:sp>
      <p:sp>
        <p:nvSpPr>
          <p:cNvPr id="36" name="矩形 35">
            <a:extLst>
              <a:ext uri="{FF2B5EF4-FFF2-40B4-BE49-F238E27FC236}">
                <a16:creationId xmlns:a16="http://schemas.microsoft.com/office/drawing/2014/main" xmlns="" id="{F281EDB6-084D-4ED8-B3A7-F961EEB8BC96}"/>
              </a:ext>
            </a:extLst>
          </p:cNvPr>
          <p:cNvSpPr/>
          <p:nvPr/>
        </p:nvSpPr>
        <p:spPr>
          <a:xfrm>
            <a:off x="1782274" y="3989283"/>
            <a:ext cx="10082162" cy="936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dirty="0" smtClean="0">
                <a:solidFill>
                  <a:srgbClr val="1E1E1E"/>
                </a:solidFill>
              </a:rPr>
              <a:t>常规传播内容：</a:t>
            </a:r>
            <a:endParaRPr lang="en-US" altLang="zh-CN" sz="1400" dirty="0" smtClean="0">
              <a:solidFill>
                <a:srgbClr val="1E1E1E"/>
              </a:solidFill>
            </a:endParaRPr>
          </a:p>
          <a:p>
            <a:pPr marL="285750" indent="-285750">
              <a:buFont typeface="Arial" panose="020B0604020202020204" pitchFamily="34" charset="0"/>
              <a:buChar char="•"/>
              <a:defRPr/>
            </a:pPr>
            <a:r>
              <a:rPr lang="zh-CN" altLang="en-US" sz="1400" dirty="0" smtClean="0">
                <a:solidFill>
                  <a:srgbClr val="1E1E1E"/>
                </a:solidFill>
              </a:rPr>
              <a:t>机构品牌：</a:t>
            </a:r>
            <a:r>
              <a:rPr lang="zh-CN" altLang="en-US" sz="1400" dirty="0">
                <a:solidFill>
                  <a:srgbClr val="1E1E1E"/>
                </a:solidFill>
              </a:rPr>
              <a:t>全新品牌信息更新，推出</a:t>
            </a:r>
            <a:r>
              <a:rPr lang="en-US" altLang="zh-CN" sz="1400" dirty="0" smtClean="0">
                <a:solidFill>
                  <a:srgbClr val="1E1E1E"/>
                </a:solidFill>
              </a:rPr>
              <a:t>slogan</a:t>
            </a:r>
            <a:r>
              <a:rPr lang="zh-CN" altLang="en-US" sz="1400" dirty="0" smtClean="0">
                <a:solidFill>
                  <a:srgbClr val="1E1E1E"/>
                </a:solidFill>
              </a:rPr>
              <a:t>，</a:t>
            </a:r>
            <a:r>
              <a:rPr lang="zh-CN" altLang="en-US" sz="1400" dirty="0">
                <a:solidFill>
                  <a:srgbClr val="1E1E1E"/>
                </a:solidFill>
              </a:rPr>
              <a:t>打造“阅读推广引领者”、“高品质阅读”等</a:t>
            </a:r>
            <a:r>
              <a:rPr lang="zh-CN" altLang="en-US" sz="1400" dirty="0" smtClean="0">
                <a:solidFill>
                  <a:srgbClr val="1E1E1E"/>
                </a:solidFill>
              </a:rPr>
              <a:t>理念</a:t>
            </a:r>
            <a:r>
              <a:rPr lang="zh-CN" altLang="en-US" sz="1400" dirty="0">
                <a:solidFill>
                  <a:srgbClr val="1E1E1E"/>
                </a:solidFill>
              </a:rPr>
              <a:t>，</a:t>
            </a:r>
            <a:r>
              <a:rPr lang="zh-CN" altLang="en-US" sz="1400" dirty="0" smtClean="0">
                <a:solidFill>
                  <a:srgbClr val="1E1E1E"/>
                </a:solidFill>
              </a:rPr>
              <a:t>创始人故事</a:t>
            </a:r>
            <a:endParaRPr lang="en-US" altLang="zh-CN" sz="1400" dirty="0" smtClean="0">
              <a:solidFill>
                <a:srgbClr val="1E1E1E"/>
              </a:solidFill>
            </a:endParaRPr>
          </a:p>
          <a:p>
            <a:pPr marL="285750" indent="-285750">
              <a:buFont typeface="Arial" panose="020B0604020202020204" pitchFamily="34" charset="0"/>
              <a:buChar char="•"/>
              <a:defRPr/>
            </a:pPr>
            <a:r>
              <a:rPr lang="zh-CN" altLang="en-US" sz="1400" b="1" dirty="0" smtClean="0">
                <a:solidFill>
                  <a:srgbClr val="1E1E1E"/>
                </a:solidFill>
              </a:rPr>
              <a:t>项目</a:t>
            </a:r>
            <a:r>
              <a:rPr lang="zh-CN" altLang="en-US" sz="1400" b="1" dirty="0">
                <a:solidFill>
                  <a:srgbClr val="1E1E1E"/>
                </a:solidFill>
              </a:rPr>
              <a:t>功能</a:t>
            </a:r>
            <a:r>
              <a:rPr lang="zh-CN" altLang="en-US" sz="1400" b="1" dirty="0" smtClean="0">
                <a:solidFill>
                  <a:srgbClr val="1E1E1E"/>
                </a:solidFill>
              </a:rPr>
              <a:t>传播、</a:t>
            </a:r>
            <a:r>
              <a:rPr lang="zh-CN" altLang="en-US" sz="1400" dirty="0" smtClean="0">
                <a:solidFill>
                  <a:srgbClr val="1E1E1E"/>
                </a:solidFill>
              </a:rPr>
              <a:t>阅读</a:t>
            </a:r>
            <a:r>
              <a:rPr lang="zh-CN" altLang="en-US" sz="1400" dirty="0">
                <a:solidFill>
                  <a:srgbClr val="1E1E1E"/>
                </a:solidFill>
              </a:rPr>
              <a:t>故事传播</a:t>
            </a:r>
            <a:r>
              <a:rPr lang="zh-CN" altLang="en-US" sz="1400" b="1" dirty="0" smtClean="0">
                <a:solidFill>
                  <a:srgbClr val="1E1E1E"/>
                </a:solidFill>
              </a:rPr>
              <a:t>：</a:t>
            </a:r>
            <a:r>
              <a:rPr lang="zh-CN" altLang="en-US" sz="1400" dirty="0" smtClean="0">
                <a:solidFill>
                  <a:srgbClr val="1E1E1E"/>
                </a:solidFill>
              </a:rPr>
              <a:t>传递</a:t>
            </a:r>
            <a:r>
              <a:rPr lang="zh-CN" altLang="en-US" sz="1400" dirty="0">
                <a:solidFill>
                  <a:srgbClr val="1E1E1E"/>
                </a:solidFill>
              </a:rPr>
              <a:t>满天星项目对儿童发展的具体功能性</a:t>
            </a:r>
            <a:r>
              <a:rPr lang="zh-CN" altLang="en-US" sz="1400" dirty="0" smtClean="0">
                <a:solidFill>
                  <a:srgbClr val="1E1E1E"/>
                </a:solidFill>
              </a:rPr>
              <a:t>帮助</a:t>
            </a:r>
            <a:endParaRPr lang="en-US" altLang="zh-CN" sz="1400" dirty="0" smtClean="0">
              <a:solidFill>
                <a:srgbClr val="1E1E1E"/>
              </a:solidFill>
            </a:endParaRPr>
          </a:p>
          <a:p>
            <a:pPr marL="285750" indent="-285750">
              <a:buFont typeface="Arial" panose="020B0604020202020204" pitchFamily="34" charset="0"/>
              <a:buChar char="•"/>
              <a:defRPr/>
            </a:pPr>
            <a:r>
              <a:rPr lang="zh-CN" altLang="en-US" sz="1400" dirty="0">
                <a:solidFill>
                  <a:srgbClr val="1E1E1E"/>
                </a:solidFill>
              </a:rPr>
              <a:t>捐赠人、志愿者</a:t>
            </a:r>
            <a:r>
              <a:rPr lang="zh-CN" altLang="en-US" sz="1400" dirty="0" smtClean="0">
                <a:solidFill>
                  <a:srgbClr val="1E1E1E"/>
                </a:solidFill>
              </a:rPr>
              <a:t>故事</a:t>
            </a:r>
            <a:endParaRPr lang="en-US" altLang="zh-CN" sz="1400" dirty="0">
              <a:solidFill>
                <a:srgbClr val="1E1E1E"/>
              </a:solidFill>
            </a:endParaRPr>
          </a:p>
        </p:txBody>
      </p:sp>
      <p:sp>
        <p:nvSpPr>
          <p:cNvPr id="37" name="矩形 36">
            <a:extLst>
              <a:ext uri="{FF2B5EF4-FFF2-40B4-BE49-F238E27FC236}">
                <a16:creationId xmlns:a16="http://schemas.microsoft.com/office/drawing/2014/main" xmlns="" id="{9C35D94B-1FCA-4627-A7A3-E26428E2FFD0}"/>
              </a:ext>
            </a:extLst>
          </p:cNvPr>
          <p:cNvSpPr/>
          <p:nvPr/>
        </p:nvSpPr>
        <p:spPr>
          <a:xfrm>
            <a:off x="1782274" y="2212126"/>
            <a:ext cx="2307836" cy="373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b="1" dirty="0" smtClean="0">
                <a:solidFill>
                  <a:srgbClr val="1E1E1E"/>
                </a:solidFill>
              </a:rPr>
              <a:t>品牌</a:t>
            </a:r>
            <a:r>
              <a:rPr lang="zh-CN" altLang="en-US" sz="1400" b="1" dirty="0">
                <a:solidFill>
                  <a:srgbClr val="1E1E1E"/>
                </a:solidFill>
              </a:rPr>
              <a:t>升级</a:t>
            </a:r>
            <a:endParaRPr lang="en-US" altLang="zh-CN" sz="1400" b="1" dirty="0" smtClean="0">
              <a:solidFill>
                <a:srgbClr val="1E1E1E"/>
              </a:solidFill>
            </a:endParaRPr>
          </a:p>
        </p:txBody>
      </p:sp>
      <p:sp>
        <p:nvSpPr>
          <p:cNvPr id="40" name="矩形 39">
            <a:extLst>
              <a:ext uri="{FF2B5EF4-FFF2-40B4-BE49-F238E27FC236}">
                <a16:creationId xmlns:a16="http://schemas.microsoft.com/office/drawing/2014/main" xmlns="" id="{702157BC-56F4-459B-88FE-339370FC7B06}"/>
              </a:ext>
            </a:extLst>
          </p:cNvPr>
          <p:cNvSpPr/>
          <p:nvPr/>
        </p:nvSpPr>
        <p:spPr>
          <a:xfrm>
            <a:off x="250093" y="2708920"/>
            <a:ext cx="123352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600" b="1" dirty="0">
                <a:solidFill>
                  <a:srgbClr val="FFFFFF"/>
                </a:solidFill>
              </a:rPr>
              <a:t>渠道</a:t>
            </a:r>
          </a:p>
        </p:txBody>
      </p:sp>
      <p:sp>
        <p:nvSpPr>
          <p:cNvPr id="41" name="矩形 40">
            <a:extLst>
              <a:ext uri="{FF2B5EF4-FFF2-40B4-BE49-F238E27FC236}">
                <a16:creationId xmlns:a16="http://schemas.microsoft.com/office/drawing/2014/main" xmlns="" id="{BA3E92E3-61C8-479C-8189-D42B67DA13A9}"/>
              </a:ext>
            </a:extLst>
          </p:cNvPr>
          <p:cNvSpPr/>
          <p:nvPr/>
        </p:nvSpPr>
        <p:spPr>
          <a:xfrm>
            <a:off x="4344314" y="2708920"/>
            <a:ext cx="5832649" cy="936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250" indent="-95250">
              <a:buFont typeface="Arial" panose="020B0604020202020204" pitchFamily="34" charset="0"/>
              <a:buChar char="•"/>
              <a:defRPr/>
            </a:pPr>
            <a:r>
              <a:rPr lang="zh-CN" altLang="en-US" sz="1400" dirty="0">
                <a:solidFill>
                  <a:srgbClr val="1E1E1E"/>
                </a:solidFill>
              </a:rPr>
              <a:t>官网、微信公众号与微博</a:t>
            </a:r>
            <a:endParaRPr lang="en-US" altLang="zh-CN" sz="1400" dirty="0">
              <a:solidFill>
                <a:srgbClr val="1E1E1E"/>
              </a:solidFill>
            </a:endParaRPr>
          </a:p>
          <a:p>
            <a:pPr marL="95250" indent="-95250">
              <a:buFont typeface="Arial" panose="020B0604020202020204" pitchFamily="34" charset="0"/>
              <a:buChar char="•"/>
              <a:defRPr/>
            </a:pPr>
            <a:r>
              <a:rPr lang="zh-CN" altLang="en-US" sz="1400" dirty="0" smtClean="0">
                <a:solidFill>
                  <a:srgbClr val="1E1E1E"/>
                </a:solidFill>
              </a:rPr>
              <a:t>线</a:t>
            </a:r>
            <a:r>
              <a:rPr lang="zh-CN" altLang="en-US" sz="1400" dirty="0">
                <a:solidFill>
                  <a:srgbClr val="1E1E1E"/>
                </a:solidFill>
              </a:rPr>
              <a:t>上</a:t>
            </a:r>
            <a:r>
              <a:rPr lang="zh-CN" altLang="en-US" sz="1400" dirty="0" smtClean="0">
                <a:solidFill>
                  <a:srgbClr val="1E1E1E"/>
                </a:solidFill>
              </a:rPr>
              <a:t>社群</a:t>
            </a:r>
            <a:endParaRPr lang="en-US" altLang="zh-CN" sz="1400" dirty="0" smtClean="0">
              <a:solidFill>
                <a:srgbClr val="1E1E1E"/>
              </a:solidFill>
            </a:endParaRPr>
          </a:p>
          <a:p>
            <a:pPr marL="95250" indent="-95250">
              <a:buFont typeface="Arial" panose="020B0604020202020204" pitchFamily="34" charset="0"/>
              <a:buChar char="•"/>
              <a:defRPr/>
            </a:pPr>
            <a:r>
              <a:rPr lang="zh-CN" altLang="en-US" sz="1400" dirty="0">
                <a:solidFill>
                  <a:srgbClr val="1E1E1E"/>
                </a:solidFill>
              </a:rPr>
              <a:t>教师培训活动</a:t>
            </a:r>
            <a:endParaRPr lang="en-US" altLang="zh-CN" sz="1400" dirty="0">
              <a:solidFill>
                <a:srgbClr val="1E1E1E"/>
              </a:solidFill>
            </a:endParaRPr>
          </a:p>
          <a:p>
            <a:pPr marL="95250" indent="-95250">
              <a:buFont typeface="Arial" panose="020B0604020202020204" pitchFamily="34" charset="0"/>
              <a:buChar char="•"/>
              <a:defRPr/>
            </a:pPr>
            <a:r>
              <a:rPr lang="zh-CN" altLang="en-US" sz="1400" dirty="0">
                <a:solidFill>
                  <a:srgbClr val="1E1E1E"/>
                </a:solidFill>
              </a:rPr>
              <a:t>知</a:t>
            </a:r>
            <a:r>
              <a:rPr lang="zh-CN" altLang="en-US" sz="1400" dirty="0" smtClean="0">
                <a:solidFill>
                  <a:srgbClr val="1E1E1E"/>
                </a:solidFill>
              </a:rPr>
              <a:t>乎、头条、试听平台</a:t>
            </a:r>
            <a:endParaRPr lang="en-US" altLang="zh-CN" sz="1400" dirty="0">
              <a:solidFill>
                <a:srgbClr val="1E1E1E"/>
              </a:solidFill>
            </a:endParaRPr>
          </a:p>
        </p:txBody>
      </p:sp>
      <p:sp>
        <p:nvSpPr>
          <p:cNvPr id="42" name="矩形 41">
            <a:extLst>
              <a:ext uri="{FF2B5EF4-FFF2-40B4-BE49-F238E27FC236}">
                <a16:creationId xmlns:a16="http://schemas.microsoft.com/office/drawing/2014/main" xmlns="" id="{F235E1ED-0103-40A4-BBAE-7CD3CABC5AEE}"/>
              </a:ext>
            </a:extLst>
          </p:cNvPr>
          <p:cNvSpPr/>
          <p:nvPr/>
        </p:nvSpPr>
        <p:spPr>
          <a:xfrm>
            <a:off x="10380476" y="2708920"/>
            <a:ext cx="1435002" cy="936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dirty="0" smtClean="0">
                <a:solidFill>
                  <a:srgbClr val="1E1E1E"/>
                </a:solidFill>
              </a:rPr>
              <a:t>行业</a:t>
            </a:r>
            <a:r>
              <a:rPr lang="zh-CN" altLang="en-US" sz="1400" dirty="0">
                <a:solidFill>
                  <a:srgbClr val="1E1E1E"/>
                </a:solidFill>
              </a:rPr>
              <a:t>会议、</a:t>
            </a:r>
            <a:r>
              <a:rPr lang="zh-CN" altLang="en-US" sz="1400" dirty="0" smtClean="0">
                <a:solidFill>
                  <a:srgbClr val="1E1E1E"/>
                </a:solidFill>
              </a:rPr>
              <a:t>小型见面</a:t>
            </a:r>
            <a:r>
              <a:rPr lang="zh-CN" altLang="en-US" sz="1400" dirty="0">
                <a:solidFill>
                  <a:srgbClr val="1E1E1E"/>
                </a:solidFill>
              </a:rPr>
              <a:t>会等</a:t>
            </a:r>
            <a:endParaRPr lang="en-US" altLang="zh-CN" sz="1400" dirty="0">
              <a:solidFill>
                <a:srgbClr val="1E1E1E"/>
              </a:solidFill>
            </a:endParaRPr>
          </a:p>
        </p:txBody>
      </p:sp>
      <p:sp>
        <p:nvSpPr>
          <p:cNvPr id="44" name="矩形 43">
            <a:extLst>
              <a:ext uri="{FF2B5EF4-FFF2-40B4-BE49-F238E27FC236}">
                <a16:creationId xmlns:a16="http://schemas.microsoft.com/office/drawing/2014/main" xmlns="" id="{BA3E92E3-61C8-479C-8189-D42B67DA13A9}"/>
              </a:ext>
            </a:extLst>
          </p:cNvPr>
          <p:cNvSpPr/>
          <p:nvPr/>
        </p:nvSpPr>
        <p:spPr>
          <a:xfrm>
            <a:off x="1782274" y="2708920"/>
            <a:ext cx="2307836" cy="936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250" indent="-95250">
              <a:buFont typeface="Arial" panose="020B0604020202020204" pitchFamily="34" charset="0"/>
              <a:buChar char="•"/>
              <a:defRPr/>
            </a:pPr>
            <a:r>
              <a:rPr lang="zh-CN" altLang="en-US" sz="1400" dirty="0" smtClean="0">
                <a:solidFill>
                  <a:srgbClr val="1E1E1E"/>
                </a:solidFill>
              </a:rPr>
              <a:t>官网板块完善</a:t>
            </a:r>
            <a:endParaRPr lang="en-US" altLang="zh-CN" sz="1400" dirty="0" smtClean="0">
              <a:solidFill>
                <a:srgbClr val="1E1E1E"/>
              </a:solidFill>
            </a:endParaRPr>
          </a:p>
          <a:p>
            <a:pPr marL="95250" indent="-95250">
              <a:buFont typeface="Arial" panose="020B0604020202020204" pitchFamily="34" charset="0"/>
              <a:buChar char="•"/>
              <a:defRPr/>
            </a:pPr>
            <a:r>
              <a:rPr lang="zh-CN" altLang="en-US" sz="1400" dirty="0">
                <a:solidFill>
                  <a:srgbClr val="1E1E1E"/>
                </a:solidFill>
              </a:rPr>
              <a:t>微</a:t>
            </a:r>
            <a:r>
              <a:rPr lang="zh-CN" altLang="en-US" sz="1400" dirty="0" smtClean="0">
                <a:solidFill>
                  <a:srgbClr val="1E1E1E"/>
                </a:solidFill>
              </a:rPr>
              <a:t>信菜单完善</a:t>
            </a:r>
            <a:endParaRPr lang="en-US" altLang="zh-CN" sz="1400" dirty="0" smtClean="0">
              <a:solidFill>
                <a:srgbClr val="1E1E1E"/>
              </a:solidFill>
            </a:endParaRPr>
          </a:p>
          <a:p>
            <a:pPr marL="95250" indent="-95250">
              <a:buFont typeface="Arial" panose="020B0604020202020204" pitchFamily="34" charset="0"/>
              <a:buChar char="•"/>
              <a:defRPr/>
            </a:pPr>
            <a:r>
              <a:rPr lang="zh-CN" altLang="en-US" sz="1400" dirty="0" smtClean="0">
                <a:solidFill>
                  <a:srgbClr val="1E1E1E"/>
                </a:solidFill>
              </a:rPr>
              <a:t>线</a:t>
            </a:r>
            <a:r>
              <a:rPr lang="zh-CN" altLang="en-US" sz="1400" dirty="0">
                <a:solidFill>
                  <a:srgbClr val="1E1E1E"/>
                </a:solidFill>
              </a:rPr>
              <a:t>上</a:t>
            </a:r>
            <a:r>
              <a:rPr lang="zh-CN" altLang="en-US" sz="1400" dirty="0" smtClean="0">
                <a:solidFill>
                  <a:srgbClr val="1E1E1E"/>
                </a:solidFill>
              </a:rPr>
              <a:t>社群统筹</a:t>
            </a:r>
            <a:endParaRPr lang="en-US" altLang="zh-CN" sz="1400" dirty="0">
              <a:solidFill>
                <a:srgbClr val="1E1E1E"/>
              </a:solidFill>
            </a:endParaRPr>
          </a:p>
        </p:txBody>
      </p:sp>
      <p:sp>
        <p:nvSpPr>
          <p:cNvPr id="38" name="矩形 37">
            <a:extLst>
              <a:ext uri="{FF2B5EF4-FFF2-40B4-BE49-F238E27FC236}">
                <a16:creationId xmlns:a16="http://schemas.microsoft.com/office/drawing/2014/main" xmlns="" id="{9C35D94B-1FCA-4627-A7A3-E26428E2FFD0}"/>
              </a:ext>
            </a:extLst>
          </p:cNvPr>
          <p:cNvSpPr/>
          <p:nvPr/>
        </p:nvSpPr>
        <p:spPr>
          <a:xfrm>
            <a:off x="4275793" y="2222091"/>
            <a:ext cx="7514742" cy="357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b="1" dirty="0" smtClean="0">
                <a:solidFill>
                  <a:srgbClr val="1E1E1E"/>
                </a:solidFill>
              </a:rPr>
              <a:t>完善品牌传播基础建设</a:t>
            </a:r>
            <a:endParaRPr lang="en-US" altLang="zh-CN" sz="1400" b="1" dirty="0" smtClean="0">
              <a:solidFill>
                <a:srgbClr val="1E1E1E"/>
              </a:solidFill>
            </a:endParaRPr>
          </a:p>
        </p:txBody>
      </p:sp>
      <p:sp>
        <p:nvSpPr>
          <p:cNvPr id="45" name="矩形 44">
            <a:extLst>
              <a:ext uri="{FF2B5EF4-FFF2-40B4-BE49-F238E27FC236}">
                <a16:creationId xmlns:a16="http://schemas.microsoft.com/office/drawing/2014/main" xmlns="" id="{55971DB5-323C-4511-826B-166DCE1681F6}"/>
              </a:ext>
            </a:extLst>
          </p:cNvPr>
          <p:cNvSpPr/>
          <p:nvPr/>
        </p:nvSpPr>
        <p:spPr>
          <a:xfrm>
            <a:off x="250093" y="5733256"/>
            <a:ext cx="1224000" cy="69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600" b="1" dirty="0">
                <a:solidFill>
                  <a:srgbClr val="FFFFFF"/>
                </a:solidFill>
              </a:rPr>
              <a:t>C</a:t>
            </a:r>
            <a:r>
              <a:rPr lang="en-US" altLang="zh-CN" sz="1600" b="1" dirty="0" smtClean="0">
                <a:solidFill>
                  <a:srgbClr val="FFFFFF"/>
                </a:solidFill>
              </a:rPr>
              <a:t>ampaign</a:t>
            </a:r>
            <a:endParaRPr lang="zh-CN" altLang="en-US" sz="1600" b="1" dirty="0">
              <a:solidFill>
                <a:srgbClr val="FFFFFF"/>
              </a:solidFill>
            </a:endParaRPr>
          </a:p>
        </p:txBody>
      </p:sp>
      <p:sp>
        <p:nvSpPr>
          <p:cNvPr id="46" name="矩形 45">
            <a:extLst>
              <a:ext uri="{FF2B5EF4-FFF2-40B4-BE49-F238E27FC236}">
                <a16:creationId xmlns:a16="http://schemas.microsoft.com/office/drawing/2014/main" xmlns="" id="{3031CA97-F9B5-4059-98BA-4F170A5B87EE}"/>
              </a:ext>
            </a:extLst>
          </p:cNvPr>
          <p:cNvSpPr/>
          <p:nvPr/>
        </p:nvSpPr>
        <p:spPr>
          <a:xfrm>
            <a:off x="8033164" y="5823612"/>
            <a:ext cx="1517252" cy="517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ltLang="zh-CN" sz="1400" dirty="0" smtClean="0">
                <a:solidFill>
                  <a:srgbClr val="1E1E1E"/>
                </a:solidFill>
              </a:rPr>
              <a:t>99</a:t>
            </a:r>
            <a:r>
              <a:rPr lang="zh-CN" altLang="en-US" sz="1400" dirty="0" smtClean="0">
                <a:solidFill>
                  <a:srgbClr val="1E1E1E"/>
                </a:solidFill>
              </a:rPr>
              <a:t>公益日</a:t>
            </a:r>
            <a:endParaRPr lang="en-US" altLang="zh-CN" sz="1400" dirty="0">
              <a:solidFill>
                <a:srgbClr val="1E1E1E"/>
              </a:solidFill>
            </a:endParaRPr>
          </a:p>
        </p:txBody>
      </p:sp>
      <p:sp>
        <p:nvSpPr>
          <p:cNvPr id="47" name="矩形 46">
            <a:extLst>
              <a:ext uri="{FF2B5EF4-FFF2-40B4-BE49-F238E27FC236}">
                <a16:creationId xmlns:a16="http://schemas.microsoft.com/office/drawing/2014/main" xmlns="" id="{CD975A0B-6ADF-4F7A-8D37-70635FD7BD60}"/>
              </a:ext>
            </a:extLst>
          </p:cNvPr>
          <p:cNvSpPr/>
          <p:nvPr/>
        </p:nvSpPr>
        <p:spPr>
          <a:xfrm>
            <a:off x="5087888" y="5012817"/>
            <a:ext cx="1242140"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200" dirty="0" smtClean="0">
                <a:solidFill>
                  <a:srgbClr val="1E1E1E"/>
                </a:solidFill>
              </a:rPr>
              <a:t>母亲节</a:t>
            </a:r>
            <a:r>
              <a:rPr lang="en-US" altLang="zh-CN" sz="1200" dirty="0" smtClean="0">
                <a:solidFill>
                  <a:srgbClr val="1E1E1E"/>
                </a:solidFill>
              </a:rPr>
              <a:t>&amp;</a:t>
            </a:r>
            <a:r>
              <a:rPr lang="zh-CN" altLang="en-US" sz="1200" dirty="0" smtClean="0">
                <a:solidFill>
                  <a:srgbClr val="1E1E1E"/>
                </a:solidFill>
              </a:rPr>
              <a:t>父亲节</a:t>
            </a:r>
            <a:endParaRPr lang="en-US" altLang="zh-CN" sz="1200" dirty="0" smtClean="0">
              <a:solidFill>
                <a:srgbClr val="1E1E1E"/>
              </a:solidFill>
            </a:endParaRPr>
          </a:p>
          <a:p>
            <a:pPr>
              <a:defRPr/>
            </a:pPr>
            <a:r>
              <a:rPr lang="zh-CN" altLang="en-US" sz="1200" dirty="0" smtClean="0">
                <a:solidFill>
                  <a:srgbClr val="1E1E1E"/>
                </a:solidFill>
              </a:rPr>
              <a:t>倡导亲子阅读</a:t>
            </a:r>
            <a:endParaRPr lang="en-US" altLang="zh-CN" sz="1200" dirty="0">
              <a:solidFill>
                <a:srgbClr val="1E1E1E"/>
              </a:solidFill>
            </a:endParaRPr>
          </a:p>
        </p:txBody>
      </p:sp>
      <p:sp>
        <p:nvSpPr>
          <p:cNvPr id="48" name="矩形 47">
            <a:extLst>
              <a:ext uri="{FF2B5EF4-FFF2-40B4-BE49-F238E27FC236}">
                <a16:creationId xmlns:a16="http://schemas.microsoft.com/office/drawing/2014/main" xmlns="" id="{CD975A0B-6ADF-4F7A-8D37-70635FD7BD60}"/>
              </a:ext>
            </a:extLst>
          </p:cNvPr>
          <p:cNvSpPr/>
          <p:nvPr/>
        </p:nvSpPr>
        <p:spPr>
          <a:xfrm>
            <a:off x="6632576" y="5012817"/>
            <a:ext cx="1374483"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200" smtClean="0">
                <a:solidFill>
                  <a:srgbClr val="1E1E1E"/>
                </a:solidFill>
              </a:rPr>
              <a:t>暑假：回家读书活动</a:t>
            </a:r>
            <a:endParaRPr lang="en-US" altLang="zh-CN" sz="1200" dirty="0" smtClean="0">
              <a:solidFill>
                <a:srgbClr val="1E1E1E"/>
              </a:solidFill>
            </a:endParaRPr>
          </a:p>
        </p:txBody>
      </p:sp>
      <p:sp>
        <p:nvSpPr>
          <p:cNvPr id="49" name="矩形 48">
            <a:extLst>
              <a:ext uri="{FF2B5EF4-FFF2-40B4-BE49-F238E27FC236}">
                <a16:creationId xmlns:a16="http://schemas.microsoft.com/office/drawing/2014/main" xmlns="" id="{3031CA97-F9B5-4059-98BA-4F170A5B87EE}"/>
              </a:ext>
            </a:extLst>
          </p:cNvPr>
          <p:cNvSpPr/>
          <p:nvPr/>
        </p:nvSpPr>
        <p:spPr>
          <a:xfrm>
            <a:off x="10339351" y="5822123"/>
            <a:ext cx="1517252" cy="517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dirty="0">
                <a:solidFill>
                  <a:srgbClr val="1E1E1E"/>
                </a:solidFill>
              </a:rPr>
              <a:t>书香</a:t>
            </a:r>
            <a:r>
              <a:rPr lang="zh-CN" altLang="en-US" sz="1400" dirty="0" smtClean="0">
                <a:solidFill>
                  <a:srgbClr val="1E1E1E"/>
                </a:solidFill>
              </a:rPr>
              <a:t>羊城：联合企业合作方</a:t>
            </a:r>
            <a:endParaRPr lang="en-US" altLang="zh-CN" sz="1400" dirty="0">
              <a:solidFill>
                <a:srgbClr val="1E1E1E"/>
              </a:solidFill>
            </a:endParaRPr>
          </a:p>
        </p:txBody>
      </p:sp>
      <p:sp>
        <p:nvSpPr>
          <p:cNvPr id="50" name="矩形 49">
            <a:extLst>
              <a:ext uri="{FF2B5EF4-FFF2-40B4-BE49-F238E27FC236}">
                <a16:creationId xmlns:a16="http://schemas.microsoft.com/office/drawing/2014/main" xmlns="" id="{CD975A0B-6ADF-4F7A-8D37-70635FD7BD60}"/>
              </a:ext>
            </a:extLst>
          </p:cNvPr>
          <p:cNvSpPr/>
          <p:nvPr/>
        </p:nvSpPr>
        <p:spPr>
          <a:xfrm>
            <a:off x="2175656" y="5012817"/>
            <a:ext cx="1257573"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200" dirty="0" smtClean="0">
                <a:solidFill>
                  <a:srgbClr val="1E1E1E"/>
                </a:solidFill>
              </a:rPr>
              <a:t>春节：回家读书活动</a:t>
            </a:r>
            <a:endParaRPr lang="en-US" altLang="zh-CN" sz="1200" dirty="0">
              <a:solidFill>
                <a:srgbClr val="1E1E1E"/>
              </a:solidFill>
            </a:endParaRPr>
          </a:p>
        </p:txBody>
      </p:sp>
    </p:spTree>
    <p:extLst>
      <p:ext uri="{BB962C8B-B14F-4D97-AF65-F5344CB8AC3E}">
        <p14:creationId xmlns:p14="http://schemas.microsoft.com/office/powerpoint/2010/main" val="2217640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7648" y="2780928"/>
            <a:ext cx="6336704" cy="646331"/>
          </a:xfrm>
          <a:prstGeom prst="rect">
            <a:avLst/>
          </a:prstGeom>
          <a:noFill/>
        </p:spPr>
        <p:txBody>
          <a:bodyPr wrap="square" rtlCol="0">
            <a:spAutoFit/>
          </a:bodyPr>
          <a:lstStyle/>
          <a:p>
            <a:pPr algn="ctr"/>
            <a:r>
              <a:rPr lang="zh-CN" altLang="en-US" sz="3600" dirty="0" smtClean="0">
                <a:solidFill>
                  <a:schemeClr val="bg1"/>
                </a:solidFill>
                <a:latin typeface="+mj-ea"/>
                <a:ea typeface="+mj-ea"/>
              </a:rPr>
              <a:t>谢谢！</a:t>
            </a:r>
            <a:endParaRPr lang="zh-CN" altLang="en-US" sz="3600" dirty="0">
              <a:solidFill>
                <a:schemeClr val="bg1"/>
              </a:solidFill>
              <a:latin typeface="+mj-ea"/>
              <a:ea typeface="+mj-ea"/>
            </a:endParaRPr>
          </a:p>
        </p:txBody>
      </p:sp>
    </p:spTree>
    <p:extLst>
      <p:ext uri="{BB962C8B-B14F-4D97-AF65-F5344CB8AC3E}">
        <p14:creationId xmlns:p14="http://schemas.microsoft.com/office/powerpoint/2010/main" val="264761650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418" y="178648"/>
            <a:ext cx="11263212" cy="757130"/>
          </a:xfrm>
        </p:spPr>
        <p:txBody>
          <a:bodyPr/>
          <a:lstStyle/>
          <a:p>
            <a:pPr>
              <a:defRPr/>
            </a:pPr>
            <a:r>
              <a:rPr lang="zh-CN" altLang="en-US" sz="2400" b="1" dirty="0">
                <a:latin typeface="+mn-ea"/>
                <a:ea typeface="+mn-ea"/>
              </a:rPr>
              <a:t>行业扫描</a:t>
            </a:r>
            <a:r>
              <a:rPr lang="en-US" altLang="zh-CN" sz="2400" b="1" dirty="0">
                <a:latin typeface="+mn-ea"/>
                <a:ea typeface="+mn-ea"/>
              </a:rPr>
              <a:t>——</a:t>
            </a:r>
            <a:r>
              <a:rPr lang="zh-CN" altLang="en-US" sz="2400" b="1" dirty="0">
                <a:latin typeface="+mn-ea"/>
                <a:ea typeface="+mn-ea"/>
              </a:rPr>
              <a:t>受助者层面：不同的阅读推广</a:t>
            </a:r>
            <a:r>
              <a:rPr lang="en-US" altLang="zh-CN" sz="2400" b="1" dirty="0">
                <a:latin typeface="+mn-ea"/>
                <a:ea typeface="+mn-ea"/>
              </a:rPr>
              <a:t>&amp;</a:t>
            </a:r>
            <a:r>
              <a:rPr lang="zh-CN" altLang="en-US" sz="2400" b="1" dirty="0">
                <a:latin typeface="+mn-ea"/>
                <a:ea typeface="+mn-ea"/>
              </a:rPr>
              <a:t>乡村教育机构重点关注不同的受助者以及希望其产生的</a:t>
            </a:r>
            <a:r>
              <a:rPr lang="zh-CN" altLang="en-US" sz="2400" b="1" dirty="0" smtClean="0">
                <a:latin typeface="+mn-ea"/>
                <a:ea typeface="+mn-ea"/>
              </a:rPr>
              <a:t>改变</a:t>
            </a:r>
            <a:r>
              <a:rPr lang="zh-CN" altLang="en-US" sz="2400" b="1" dirty="0">
                <a:latin typeface="+mn-ea"/>
                <a:ea typeface="+mn-ea"/>
              </a:rPr>
              <a:t>。</a:t>
            </a:r>
            <a:endParaRPr lang="zh-CN" altLang="en-US" sz="2400" b="1" dirty="0">
              <a:latin typeface="+mn-ea"/>
              <a:ea typeface="+mn-ea"/>
            </a:endParaRPr>
          </a:p>
        </p:txBody>
      </p:sp>
      <p:sp>
        <p:nvSpPr>
          <p:cNvPr id="30" name="矩形 205"/>
          <p:cNvSpPr>
            <a:spLocks noChangeArrowheads="1"/>
          </p:cNvSpPr>
          <p:nvPr/>
        </p:nvSpPr>
        <p:spPr bwMode="auto">
          <a:xfrm>
            <a:off x="2423592" y="2275229"/>
            <a:ext cx="1548000" cy="499686"/>
          </a:xfrm>
          <a:prstGeom prst="rect">
            <a:avLst/>
          </a:prstGeom>
          <a:solidFill>
            <a:srgbClr val="073E87"/>
          </a:solidFill>
          <a:ln w="9525" cmpd="sng">
            <a:solidFill>
              <a:srgbClr val="073E87"/>
            </a:solidFill>
            <a:miter lim="800000"/>
            <a:headEnd/>
            <a:tailEnd/>
          </a:ln>
        </p:spPr>
        <p:txBody>
          <a:bodyPr anchor="ctr"/>
          <a:lstStyle/>
          <a:p>
            <a:pPr algn="ctr" fontAlgn="auto">
              <a:spcBef>
                <a:spcPts val="0"/>
              </a:spcBef>
              <a:spcAft>
                <a:spcPts val="0"/>
              </a:spcAft>
              <a:buClr>
                <a:srgbClr val="003399"/>
              </a:buClr>
              <a:buFont typeface="Arial" pitchFamily="34" charset="0"/>
              <a:buNone/>
              <a:defRPr/>
            </a:pPr>
            <a:r>
              <a:rPr lang="zh-CN" altLang="en-US" sz="1600" b="1" kern="0" dirty="0">
                <a:solidFill>
                  <a:srgbClr val="FFFFFF"/>
                </a:solidFill>
                <a:latin typeface="微软雅黑"/>
                <a:ea typeface="微软雅黑"/>
              </a:rPr>
              <a:t>快乐</a:t>
            </a:r>
            <a:r>
              <a:rPr lang="en-US" altLang="zh-CN" sz="1600" b="1" kern="0" dirty="0">
                <a:solidFill>
                  <a:srgbClr val="FFFFFF"/>
                </a:solidFill>
                <a:latin typeface="微软雅黑"/>
                <a:ea typeface="微软雅黑"/>
              </a:rPr>
              <a:t>&amp;</a:t>
            </a:r>
            <a:r>
              <a:rPr lang="zh-CN" altLang="en-US" sz="1600" b="1" kern="0" dirty="0">
                <a:solidFill>
                  <a:srgbClr val="FFFFFF"/>
                </a:solidFill>
                <a:latin typeface="微软雅黑"/>
                <a:ea typeface="微软雅黑"/>
              </a:rPr>
              <a:t>乐趣</a:t>
            </a:r>
          </a:p>
        </p:txBody>
      </p:sp>
      <p:sp>
        <p:nvSpPr>
          <p:cNvPr id="44" name="矩形 205"/>
          <p:cNvSpPr>
            <a:spLocks noChangeArrowheads="1"/>
          </p:cNvSpPr>
          <p:nvPr/>
        </p:nvSpPr>
        <p:spPr bwMode="auto">
          <a:xfrm>
            <a:off x="5018255" y="2275229"/>
            <a:ext cx="1548000" cy="499686"/>
          </a:xfrm>
          <a:prstGeom prst="rect">
            <a:avLst/>
          </a:prstGeom>
          <a:solidFill>
            <a:srgbClr val="073E87"/>
          </a:solidFill>
          <a:ln w="9525" cmpd="sng">
            <a:solidFill>
              <a:srgbClr val="073E87"/>
            </a:solidFill>
            <a:miter lim="800000"/>
            <a:headEnd/>
            <a:tailEnd/>
          </a:ln>
        </p:spPr>
        <p:txBody>
          <a:bodyPr anchor="ctr"/>
          <a:lstStyle/>
          <a:p>
            <a:pPr algn="ctr" fontAlgn="auto">
              <a:spcBef>
                <a:spcPts val="0"/>
              </a:spcBef>
              <a:spcAft>
                <a:spcPts val="0"/>
              </a:spcAft>
              <a:buClr>
                <a:srgbClr val="003399"/>
              </a:buClr>
              <a:buFont typeface="Arial" pitchFamily="34" charset="0"/>
              <a:buNone/>
              <a:defRPr/>
            </a:pPr>
            <a:r>
              <a:rPr lang="zh-CN" altLang="en-US" sz="1600" b="1" kern="0" dirty="0">
                <a:solidFill>
                  <a:srgbClr val="FFFFFF"/>
                </a:solidFill>
                <a:latin typeface="微软雅黑"/>
                <a:ea typeface="微软雅黑"/>
              </a:rPr>
              <a:t>成长</a:t>
            </a:r>
            <a:r>
              <a:rPr lang="en-US" altLang="zh-CN" sz="1600" b="1" kern="0" dirty="0">
                <a:solidFill>
                  <a:srgbClr val="FFFFFF"/>
                </a:solidFill>
                <a:latin typeface="微软雅黑"/>
                <a:ea typeface="微软雅黑"/>
              </a:rPr>
              <a:t>&amp;</a:t>
            </a:r>
            <a:r>
              <a:rPr lang="zh-CN" altLang="en-US" sz="1600" b="1" kern="0" dirty="0">
                <a:solidFill>
                  <a:srgbClr val="FFFFFF"/>
                </a:solidFill>
                <a:latin typeface="微软雅黑"/>
                <a:ea typeface="微软雅黑"/>
              </a:rPr>
              <a:t>思考</a:t>
            </a:r>
          </a:p>
        </p:txBody>
      </p:sp>
      <p:sp>
        <p:nvSpPr>
          <p:cNvPr id="45" name="矩形 205"/>
          <p:cNvSpPr>
            <a:spLocks noChangeArrowheads="1"/>
          </p:cNvSpPr>
          <p:nvPr/>
        </p:nvSpPr>
        <p:spPr bwMode="auto">
          <a:xfrm>
            <a:off x="7612918" y="2275229"/>
            <a:ext cx="1548000" cy="499686"/>
          </a:xfrm>
          <a:prstGeom prst="rect">
            <a:avLst/>
          </a:prstGeom>
          <a:solidFill>
            <a:srgbClr val="073E87"/>
          </a:solidFill>
          <a:ln w="9525" cmpd="sng">
            <a:solidFill>
              <a:srgbClr val="073E87"/>
            </a:solidFill>
            <a:miter lim="800000"/>
            <a:headEnd/>
            <a:tailEnd/>
          </a:ln>
        </p:spPr>
        <p:txBody>
          <a:bodyPr anchor="ctr"/>
          <a:lstStyle/>
          <a:p>
            <a:pPr algn="ctr" fontAlgn="auto">
              <a:spcBef>
                <a:spcPts val="0"/>
              </a:spcBef>
              <a:spcAft>
                <a:spcPts val="0"/>
              </a:spcAft>
              <a:buClr>
                <a:srgbClr val="003399"/>
              </a:buClr>
              <a:defRPr/>
            </a:pPr>
            <a:r>
              <a:rPr lang="zh-CN" altLang="en-US" sz="1600" b="1" kern="0" dirty="0">
                <a:solidFill>
                  <a:srgbClr val="FFFFFF"/>
                </a:solidFill>
                <a:latin typeface="微软雅黑"/>
                <a:ea typeface="微软雅黑"/>
              </a:rPr>
              <a:t>个性发展</a:t>
            </a:r>
          </a:p>
        </p:txBody>
      </p:sp>
      <p:sp>
        <p:nvSpPr>
          <p:cNvPr id="46" name="矩形 205"/>
          <p:cNvSpPr>
            <a:spLocks noChangeArrowheads="1"/>
          </p:cNvSpPr>
          <p:nvPr/>
        </p:nvSpPr>
        <p:spPr bwMode="auto">
          <a:xfrm>
            <a:off x="10207580" y="2275229"/>
            <a:ext cx="1548000" cy="499686"/>
          </a:xfrm>
          <a:prstGeom prst="rect">
            <a:avLst/>
          </a:prstGeom>
          <a:solidFill>
            <a:srgbClr val="073E87"/>
          </a:solidFill>
          <a:ln w="9525" cmpd="sng">
            <a:solidFill>
              <a:srgbClr val="073E87"/>
            </a:solidFill>
            <a:miter lim="800000"/>
            <a:headEnd/>
            <a:tailEnd/>
          </a:ln>
        </p:spPr>
        <p:txBody>
          <a:bodyPr anchor="ctr"/>
          <a:lstStyle/>
          <a:p>
            <a:pPr algn="ctr" fontAlgn="auto">
              <a:spcBef>
                <a:spcPts val="0"/>
              </a:spcBef>
              <a:spcAft>
                <a:spcPts val="0"/>
              </a:spcAft>
              <a:buClr>
                <a:srgbClr val="003399"/>
              </a:buClr>
              <a:defRPr/>
            </a:pPr>
            <a:r>
              <a:rPr lang="zh-CN" altLang="en-US" sz="1600" b="1" kern="0" dirty="0">
                <a:solidFill>
                  <a:srgbClr val="FFFFFF"/>
                </a:solidFill>
                <a:latin typeface="微软雅黑"/>
                <a:ea typeface="微软雅黑"/>
              </a:rPr>
              <a:t>公民素养</a:t>
            </a:r>
          </a:p>
        </p:txBody>
      </p:sp>
      <p:grpSp>
        <p:nvGrpSpPr>
          <p:cNvPr id="80" name="组合 79"/>
          <p:cNvGrpSpPr/>
          <p:nvPr/>
        </p:nvGrpSpPr>
        <p:grpSpPr>
          <a:xfrm>
            <a:off x="508428" y="5803788"/>
            <a:ext cx="11276204" cy="952806"/>
            <a:chOff x="508428" y="5553376"/>
            <a:chExt cx="11276204" cy="1080000"/>
          </a:xfrm>
        </p:grpSpPr>
        <p:sp>
          <p:nvSpPr>
            <p:cNvPr id="25" name="矩形 200"/>
            <p:cNvSpPr>
              <a:spLocks noChangeArrowheads="1"/>
            </p:cNvSpPr>
            <p:nvPr/>
          </p:nvSpPr>
          <p:spPr bwMode="auto">
            <a:xfrm>
              <a:off x="508428" y="5553376"/>
              <a:ext cx="11276204" cy="1080000"/>
            </a:xfrm>
            <a:prstGeom prst="rect">
              <a:avLst/>
            </a:prstGeom>
            <a:solidFill>
              <a:srgbClr val="BDC6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marL="0" indent="0">
                <a:defRPr/>
              </a:pPr>
              <a:endParaRPr lang="en-US" altLang="zh-CN" sz="1600" dirty="0">
                <a:solidFill>
                  <a:srgbClr val="000000"/>
                </a:solidFill>
                <a:latin typeface="微软雅黑"/>
                <a:ea typeface="微软雅黑"/>
                <a:sym typeface="微软雅黑" pitchFamily="34" charset="-122"/>
              </a:endParaRPr>
            </a:p>
          </p:txBody>
        </p:sp>
        <p:sp>
          <p:nvSpPr>
            <p:cNvPr id="50" name="矩形 207"/>
            <p:cNvSpPr>
              <a:spLocks noChangeArrowheads="1"/>
            </p:cNvSpPr>
            <p:nvPr/>
          </p:nvSpPr>
          <p:spPr bwMode="auto">
            <a:xfrm>
              <a:off x="619872" y="5834576"/>
              <a:ext cx="1296144" cy="470672"/>
            </a:xfrm>
            <a:prstGeom prst="rect">
              <a:avLst/>
            </a:prstGeom>
            <a:solidFill>
              <a:schemeClr val="accent2">
                <a:lumMod val="60000"/>
                <a:lumOff val="40000"/>
              </a:schemeClr>
            </a:solidFill>
            <a:ln w="25400" cap="flat" cmpd="sng">
              <a:solidFill>
                <a:srgbClr val="0176C5"/>
              </a:solidFill>
              <a:miter lim="800000"/>
              <a:headEnd/>
              <a:tailEnd/>
            </a:ln>
          </p:spPr>
          <p:txBody>
            <a:bodyPr anchor="ctr"/>
            <a:lstStyle/>
            <a:p>
              <a:pPr algn="ctr">
                <a:buFont typeface="Arial" pitchFamily="34" charset="0"/>
                <a:buNone/>
                <a:defRPr/>
              </a:pPr>
              <a:r>
                <a:rPr lang="zh-CN" altLang="en-US" sz="1400" b="1" dirty="0">
                  <a:solidFill>
                    <a:srgbClr val="35376E"/>
                  </a:solidFill>
                  <a:latin typeface="微软雅黑"/>
                  <a:ea typeface="微软雅黑"/>
                </a:rPr>
                <a:t>针对老师</a:t>
              </a:r>
            </a:p>
          </p:txBody>
        </p:sp>
        <p:pic>
          <p:nvPicPr>
            <p:cNvPr id="56" name="图片 55"/>
            <p:cNvPicPr>
              <a:picLocks noChangeAspect="1"/>
            </p:cNvPicPr>
            <p:nvPr/>
          </p:nvPicPr>
          <p:blipFill>
            <a:blip r:embed="rId2"/>
            <a:stretch>
              <a:fillRect/>
            </a:stretch>
          </p:blipFill>
          <p:spPr>
            <a:xfrm>
              <a:off x="5131397" y="5628047"/>
              <a:ext cx="651978" cy="592026"/>
            </a:xfrm>
            <a:prstGeom prst="rect">
              <a:avLst/>
            </a:prstGeom>
          </p:spPr>
        </p:pic>
        <p:pic>
          <p:nvPicPr>
            <p:cNvPr id="65" name="图片 64"/>
            <p:cNvPicPr>
              <a:picLocks noChangeAspect="1"/>
            </p:cNvPicPr>
            <p:nvPr/>
          </p:nvPicPr>
          <p:blipFill>
            <a:blip r:embed="rId3"/>
            <a:stretch>
              <a:fillRect/>
            </a:stretch>
          </p:blipFill>
          <p:spPr>
            <a:xfrm>
              <a:off x="5950029" y="5619778"/>
              <a:ext cx="674050" cy="592026"/>
            </a:xfrm>
            <a:prstGeom prst="rect">
              <a:avLst/>
            </a:prstGeom>
          </p:spPr>
        </p:pic>
        <p:pic>
          <p:nvPicPr>
            <p:cNvPr id="68" name="图片 67"/>
            <p:cNvPicPr>
              <a:picLocks noChangeAspect="1"/>
            </p:cNvPicPr>
            <p:nvPr/>
          </p:nvPicPr>
          <p:blipFill>
            <a:blip r:embed="rId4"/>
            <a:stretch>
              <a:fillRect/>
            </a:stretch>
          </p:blipFill>
          <p:spPr>
            <a:xfrm>
              <a:off x="5234647" y="6254483"/>
              <a:ext cx="1262644" cy="346517"/>
            </a:xfrm>
            <a:prstGeom prst="rect">
              <a:avLst/>
            </a:prstGeom>
          </p:spPr>
        </p:pic>
      </p:grpSp>
      <p:grpSp>
        <p:nvGrpSpPr>
          <p:cNvPr id="78" name="组合 77"/>
          <p:cNvGrpSpPr/>
          <p:nvPr/>
        </p:nvGrpSpPr>
        <p:grpSpPr>
          <a:xfrm>
            <a:off x="479376" y="2866679"/>
            <a:ext cx="11276204" cy="919460"/>
            <a:chOff x="479376" y="2733353"/>
            <a:chExt cx="11276204" cy="1080000"/>
          </a:xfrm>
        </p:grpSpPr>
        <p:sp>
          <p:nvSpPr>
            <p:cNvPr id="24" name="矩形 29"/>
            <p:cNvSpPr>
              <a:spLocks noChangeArrowheads="1"/>
            </p:cNvSpPr>
            <p:nvPr/>
          </p:nvSpPr>
          <p:spPr bwMode="auto">
            <a:xfrm>
              <a:off x="479376" y="2733353"/>
              <a:ext cx="11276204" cy="1080000"/>
            </a:xfrm>
            <a:prstGeom prst="rect">
              <a:avLst/>
            </a:prstGeom>
            <a:solidFill>
              <a:srgbClr val="DFF0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p:txBody>
        </p:sp>
        <p:sp>
          <p:nvSpPr>
            <p:cNvPr id="49" name="矩形 207"/>
            <p:cNvSpPr>
              <a:spLocks noChangeArrowheads="1"/>
            </p:cNvSpPr>
            <p:nvPr/>
          </p:nvSpPr>
          <p:spPr bwMode="auto">
            <a:xfrm>
              <a:off x="638480" y="3055534"/>
              <a:ext cx="1296144" cy="470671"/>
            </a:xfrm>
            <a:prstGeom prst="rect">
              <a:avLst/>
            </a:prstGeom>
            <a:solidFill>
              <a:srgbClr val="C1E1BF"/>
            </a:solidFill>
            <a:ln w="25400" cap="flat" cmpd="sng">
              <a:solidFill>
                <a:srgbClr val="67B761"/>
              </a:solidFill>
              <a:miter lim="800000"/>
              <a:headEnd/>
              <a:tailEnd/>
            </a:ln>
          </p:spPr>
          <p:txBody>
            <a:bodyPr anchor="ctr"/>
            <a:lstStyle/>
            <a:p>
              <a:pPr algn="ctr">
                <a:buFont typeface="Arial" pitchFamily="34" charset="0"/>
                <a:buNone/>
                <a:defRPr/>
              </a:pPr>
              <a:r>
                <a:rPr lang="zh-CN" altLang="en-US" sz="1400" b="1" dirty="0">
                  <a:solidFill>
                    <a:srgbClr val="2F602B"/>
                  </a:solidFill>
                  <a:latin typeface="微软雅黑"/>
                  <a:ea typeface="微软雅黑"/>
                </a:rPr>
                <a:t>针对乡村儿童</a:t>
              </a:r>
            </a:p>
          </p:txBody>
        </p:sp>
        <p:pic>
          <p:nvPicPr>
            <p:cNvPr id="51" name="图片 50"/>
            <p:cNvPicPr>
              <a:picLocks noChangeAspect="1"/>
            </p:cNvPicPr>
            <p:nvPr/>
          </p:nvPicPr>
          <p:blipFill>
            <a:blip r:embed="rId5"/>
            <a:stretch>
              <a:fillRect/>
            </a:stretch>
          </p:blipFill>
          <p:spPr>
            <a:xfrm>
              <a:off x="2389636" y="3018226"/>
              <a:ext cx="1585419" cy="470671"/>
            </a:xfrm>
            <a:prstGeom prst="rect">
              <a:avLst/>
            </a:prstGeom>
          </p:spPr>
        </p:pic>
        <p:pic>
          <p:nvPicPr>
            <p:cNvPr id="53" name="图片 52"/>
            <p:cNvPicPr>
              <a:picLocks noChangeAspect="1"/>
            </p:cNvPicPr>
            <p:nvPr/>
          </p:nvPicPr>
          <p:blipFill>
            <a:blip r:embed="rId6"/>
            <a:stretch>
              <a:fillRect/>
            </a:stretch>
          </p:blipFill>
          <p:spPr>
            <a:xfrm>
              <a:off x="5297159" y="2812141"/>
              <a:ext cx="1137620" cy="375461"/>
            </a:xfrm>
            <a:prstGeom prst="rect">
              <a:avLst/>
            </a:prstGeom>
          </p:spPr>
        </p:pic>
        <p:pic>
          <p:nvPicPr>
            <p:cNvPr id="55" name="图片 54"/>
            <p:cNvPicPr>
              <a:picLocks noChangeAspect="1"/>
            </p:cNvPicPr>
            <p:nvPr/>
          </p:nvPicPr>
          <p:blipFill>
            <a:blip r:embed="rId3"/>
            <a:stretch>
              <a:fillRect/>
            </a:stretch>
          </p:blipFill>
          <p:spPr>
            <a:xfrm>
              <a:off x="7896200" y="2827201"/>
              <a:ext cx="977411" cy="843165"/>
            </a:xfrm>
            <a:prstGeom prst="rect">
              <a:avLst/>
            </a:prstGeom>
          </p:spPr>
        </p:pic>
        <p:pic>
          <p:nvPicPr>
            <p:cNvPr id="59" name="图片 58"/>
            <p:cNvPicPr>
              <a:picLocks noChangeAspect="1"/>
            </p:cNvPicPr>
            <p:nvPr/>
          </p:nvPicPr>
          <p:blipFill>
            <a:blip r:embed="rId2"/>
            <a:stretch>
              <a:fillRect/>
            </a:stretch>
          </p:blipFill>
          <p:spPr>
            <a:xfrm>
              <a:off x="10569728" y="2949182"/>
              <a:ext cx="760762" cy="690807"/>
            </a:xfrm>
            <a:prstGeom prst="rect">
              <a:avLst/>
            </a:prstGeom>
          </p:spPr>
        </p:pic>
        <p:pic>
          <p:nvPicPr>
            <p:cNvPr id="67" name="图片 66" descr="歌路营：让每个寄宿留守儿童健康成长"/>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9588" y="3219182"/>
              <a:ext cx="1104725" cy="5682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组合 78"/>
          <p:cNvGrpSpPr/>
          <p:nvPr/>
        </p:nvGrpSpPr>
        <p:grpSpPr>
          <a:xfrm>
            <a:off x="479376" y="3836688"/>
            <a:ext cx="11289200" cy="1884054"/>
            <a:chOff x="480946" y="4059105"/>
            <a:chExt cx="11289200" cy="1140642"/>
          </a:xfrm>
        </p:grpSpPr>
        <p:sp>
          <p:nvSpPr>
            <p:cNvPr id="5" name="直接连接符 246"/>
            <p:cNvSpPr>
              <a:spLocks noChangeShapeType="1"/>
            </p:cNvSpPr>
            <p:nvPr/>
          </p:nvSpPr>
          <p:spPr bwMode="auto">
            <a:xfrm flipH="1">
              <a:off x="480946" y="5198135"/>
              <a:ext cx="11276204" cy="1612"/>
            </a:xfrm>
            <a:prstGeom prst="line">
              <a:avLst/>
            </a:prstGeom>
            <a:noFill/>
            <a:ln w="38100" cap="flat" cmpd="sng">
              <a:solidFill>
                <a:srgbClr val="0E1F9A"/>
              </a:solidFill>
              <a:miter lim="800000"/>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buFont typeface="Arial" pitchFamily="34" charset="0"/>
                <a:buNone/>
                <a:defRPr/>
              </a:pPr>
              <a:endParaRPr lang="zh-CN" altLang="en-US" kern="0">
                <a:solidFill>
                  <a:srgbClr val="000000"/>
                </a:solidFill>
                <a:latin typeface="微软雅黑"/>
                <a:ea typeface="微软雅黑"/>
              </a:endParaRPr>
            </a:p>
          </p:txBody>
        </p:sp>
        <p:sp>
          <p:nvSpPr>
            <p:cNvPr id="48" name="矩形 29"/>
            <p:cNvSpPr>
              <a:spLocks noChangeArrowheads="1"/>
            </p:cNvSpPr>
            <p:nvPr/>
          </p:nvSpPr>
          <p:spPr bwMode="auto">
            <a:xfrm>
              <a:off x="493942" y="4059105"/>
              <a:ext cx="11276204" cy="1080000"/>
            </a:xfrm>
            <a:prstGeom prst="rect">
              <a:avLst/>
            </a:prstGeom>
            <a:solidFill>
              <a:schemeClr val="accent3">
                <a:lumMod val="40000"/>
                <a:lumOff val="60000"/>
              </a:schemeClr>
            </a:solidFill>
            <a:ln>
              <a:noFill/>
            </a:ln>
            <a:extLst/>
          </p:spPr>
          <p:txBody>
            <a:bodyPr/>
            <a:lstStyle>
              <a:lvl1pPr marL="285750" indent="-285750">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a:p>
              <a:pPr>
                <a:buFont typeface="Arial" pitchFamily="34" charset="0"/>
                <a:buNone/>
                <a:defRPr/>
              </a:pPr>
              <a:endParaRPr lang="zh-CN" altLang="en-US" sz="1600" b="1" dirty="0">
                <a:solidFill>
                  <a:srgbClr val="000000"/>
                </a:solidFill>
                <a:latin typeface="微软雅黑"/>
                <a:ea typeface="微软雅黑"/>
                <a:sym typeface="微软雅黑" pitchFamily="34" charset="-122"/>
              </a:endParaRPr>
            </a:p>
          </p:txBody>
        </p:sp>
        <p:sp>
          <p:nvSpPr>
            <p:cNvPr id="43" name="矩形 207"/>
            <p:cNvSpPr>
              <a:spLocks noChangeArrowheads="1"/>
            </p:cNvSpPr>
            <p:nvPr/>
          </p:nvSpPr>
          <p:spPr bwMode="auto">
            <a:xfrm>
              <a:off x="638480" y="4335423"/>
              <a:ext cx="1296144" cy="470672"/>
            </a:xfrm>
            <a:prstGeom prst="rect">
              <a:avLst/>
            </a:prstGeom>
            <a:solidFill>
              <a:srgbClr val="C1E1BF"/>
            </a:solidFill>
            <a:ln w="25400" cap="flat" cmpd="sng">
              <a:solidFill>
                <a:srgbClr val="67B761"/>
              </a:solidFill>
              <a:miter lim="800000"/>
              <a:headEnd/>
              <a:tailEnd/>
            </a:ln>
          </p:spPr>
          <p:txBody>
            <a:bodyPr anchor="ctr"/>
            <a:lstStyle/>
            <a:p>
              <a:pPr algn="ctr">
                <a:buFont typeface="Arial" pitchFamily="34" charset="0"/>
                <a:buNone/>
                <a:defRPr/>
              </a:pPr>
              <a:r>
                <a:rPr lang="zh-CN" altLang="en-US" sz="1400" b="1" dirty="0">
                  <a:solidFill>
                    <a:srgbClr val="2F602B"/>
                  </a:solidFill>
                  <a:latin typeface="微软雅黑"/>
                  <a:ea typeface="微软雅黑"/>
                </a:rPr>
                <a:t>针对孩子</a:t>
              </a:r>
            </a:p>
          </p:txBody>
        </p:sp>
        <p:pic>
          <p:nvPicPr>
            <p:cNvPr id="5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2809" y="4111798"/>
              <a:ext cx="2169869" cy="27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2" descr="éè¯»æ¢¦é£ç¿æåå³ææååºéæéå¬å¸"/>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02277" y="4466208"/>
              <a:ext cx="1639909" cy="258094"/>
            </a:xfrm>
            <a:prstGeom prst="rect">
              <a:avLst/>
            </a:prstGeom>
            <a:noFill/>
            <a:extLst>
              <a:ext uri="{909E8E84-426E-40DD-AFC4-6F175D3DCCD1}">
                <a14:hiddenFill xmlns:a14="http://schemas.microsoft.com/office/drawing/2010/main">
                  <a:solidFill>
                    <a:srgbClr val="FFFFFF"/>
                  </a:solidFill>
                </a14:hiddenFill>
              </a:ext>
            </a:extLst>
          </p:spPr>
        </p:pic>
        <p:pic>
          <p:nvPicPr>
            <p:cNvPr id="66" name="图片 65"/>
            <p:cNvPicPr>
              <a:picLocks noChangeAspect="1"/>
            </p:cNvPicPr>
            <p:nvPr/>
          </p:nvPicPr>
          <p:blipFill rotWithShape="1">
            <a:blip r:embed="rId10"/>
            <a:srcRect t="6360" b="19379"/>
            <a:stretch/>
          </p:blipFill>
          <p:spPr>
            <a:xfrm>
              <a:off x="5951599" y="4116476"/>
              <a:ext cx="502082" cy="256381"/>
            </a:xfrm>
            <a:prstGeom prst="rect">
              <a:avLst/>
            </a:prstGeom>
          </p:spPr>
        </p:pic>
        <p:pic>
          <p:nvPicPr>
            <p:cNvPr id="69" name="图片 68"/>
            <p:cNvPicPr>
              <a:picLocks noChangeAspect="1"/>
            </p:cNvPicPr>
            <p:nvPr/>
          </p:nvPicPr>
          <p:blipFill rotWithShape="1">
            <a:blip r:embed="rId11"/>
            <a:srcRect l="4331" t="13344" r="6145" b="13443"/>
            <a:stretch/>
          </p:blipFill>
          <p:spPr>
            <a:xfrm>
              <a:off x="5305297" y="4425375"/>
              <a:ext cx="1031392" cy="220908"/>
            </a:xfrm>
            <a:prstGeom prst="rect">
              <a:avLst/>
            </a:prstGeom>
          </p:spPr>
        </p:pic>
        <p:grpSp>
          <p:nvGrpSpPr>
            <p:cNvPr id="74" name="组合 73"/>
            <p:cNvGrpSpPr/>
            <p:nvPr/>
          </p:nvGrpSpPr>
          <p:grpSpPr>
            <a:xfrm>
              <a:off x="5859405" y="4681765"/>
              <a:ext cx="2758445" cy="397531"/>
              <a:chOff x="2276786" y="1249658"/>
              <a:chExt cx="4074597" cy="590489"/>
            </a:xfrm>
          </p:grpSpPr>
          <p:pic>
            <p:nvPicPr>
              <p:cNvPr id="81" name="图片 80"/>
              <p:cNvPicPr>
                <a:picLocks noChangeAspect="1"/>
              </p:cNvPicPr>
              <p:nvPr/>
            </p:nvPicPr>
            <p:blipFill>
              <a:blip r:embed="rId12"/>
              <a:stretch>
                <a:fillRect/>
              </a:stretch>
            </p:blipFill>
            <p:spPr>
              <a:xfrm>
                <a:off x="2602223" y="1338078"/>
                <a:ext cx="3609310" cy="399022"/>
              </a:xfrm>
              <a:prstGeom prst="rect">
                <a:avLst/>
              </a:prstGeom>
            </p:spPr>
          </p:pic>
          <p:sp>
            <p:nvSpPr>
              <p:cNvPr id="82" name="圆角矩形 81"/>
              <p:cNvSpPr/>
              <p:nvPr/>
            </p:nvSpPr>
            <p:spPr>
              <a:xfrm>
                <a:off x="2276786" y="1249658"/>
                <a:ext cx="4074597" cy="590489"/>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a:endParaRPr>
              </a:p>
            </p:txBody>
          </p:sp>
        </p:grpSp>
      </p:grpSp>
      <p:sp>
        <p:nvSpPr>
          <p:cNvPr id="3" name="标注: 弯曲线形 2">
            <a:extLst>
              <a:ext uri="{FF2B5EF4-FFF2-40B4-BE49-F238E27FC236}">
                <a16:creationId xmlns="" xmlns:a16="http://schemas.microsoft.com/office/drawing/2014/main" id="{FCDB0792-65A5-427B-8F59-7999B4AA7C9E}"/>
              </a:ext>
            </a:extLst>
          </p:cNvPr>
          <p:cNvSpPr/>
          <p:nvPr/>
        </p:nvSpPr>
        <p:spPr>
          <a:xfrm>
            <a:off x="8760935" y="5594262"/>
            <a:ext cx="3023697" cy="952805"/>
          </a:xfrm>
          <a:prstGeom prst="borderCallout2">
            <a:avLst>
              <a:gd name="adj1" fmla="val 62957"/>
              <a:gd name="adj2" fmla="val -502"/>
              <a:gd name="adj3" fmla="val 62507"/>
              <a:gd name="adj4" fmla="val -15548"/>
              <a:gd name="adj5" fmla="val -8593"/>
              <a:gd name="adj6" fmla="val -3736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262859">
                    <a:lumMod val="75000"/>
                  </a:srgbClr>
                </a:solidFill>
                <a:latin typeface="微软雅黑"/>
              </a:rPr>
              <a:t>满天星调整后的愿景针对广泛意义上的“孩子”，希望通过阅读，他们可以独立思考与成长。此外，“个性化发展” 目前略有提及</a:t>
            </a:r>
            <a:endParaRPr lang="zh-CN" altLang="en-US" sz="1400" dirty="0">
              <a:solidFill>
                <a:srgbClr val="FFFFFF"/>
              </a:solidFill>
              <a:latin typeface="微软雅黑"/>
            </a:endParaRPr>
          </a:p>
        </p:txBody>
      </p:sp>
      <p:sp>
        <p:nvSpPr>
          <p:cNvPr id="40" name="矩形 39">
            <a:extLst>
              <a:ext uri="{FF2B5EF4-FFF2-40B4-BE49-F238E27FC236}">
                <a16:creationId xmlns="" xmlns:a16="http://schemas.microsoft.com/office/drawing/2014/main" id="{F5F5E418-3612-41EC-ABFE-2FC37567BDAB}"/>
              </a:ext>
            </a:extLst>
          </p:cNvPr>
          <p:cNvSpPr/>
          <p:nvPr/>
        </p:nvSpPr>
        <p:spPr>
          <a:xfrm>
            <a:off x="857400" y="1247010"/>
            <a:ext cx="10543248" cy="757130"/>
          </a:xfrm>
          <a:prstGeom prst="rect">
            <a:avLst/>
          </a:prstGeom>
          <a:noFill/>
          <a:ln>
            <a:solidFill>
              <a:srgbClr val="333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dirty="0">
                <a:solidFill>
                  <a:srgbClr val="262859">
                    <a:lumMod val="75000"/>
                  </a:srgbClr>
                </a:solidFill>
                <a:latin typeface="微软雅黑"/>
              </a:rPr>
              <a:t>受助对象包括乡村儿童、孩子以及老师，期望产生的改变由简单的乐趣到复杂的公民素养。这除了影响机构的项目设计，更突出表现</a:t>
            </a:r>
            <a:r>
              <a:rPr lang="zh-CN" altLang="en-US" dirty="0" smtClean="0">
                <a:solidFill>
                  <a:srgbClr val="262859">
                    <a:lumMod val="75000"/>
                  </a:srgbClr>
                </a:solidFill>
                <a:latin typeface="微软雅黑"/>
              </a:rPr>
              <a:t>在品牌定义和</a:t>
            </a:r>
            <a:r>
              <a:rPr lang="zh-CN" altLang="en-US" dirty="0">
                <a:solidFill>
                  <a:srgbClr val="262859">
                    <a:lumMod val="75000"/>
                  </a:srgbClr>
                </a:solidFill>
                <a:latin typeface="微软雅黑"/>
              </a:rPr>
              <a:t>传播活动。</a:t>
            </a:r>
            <a:endParaRPr lang="en-US" altLang="zh-CN" b="1" dirty="0">
              <a:solidFill>
                <a:srgbClr val="262859">
                  <a:lumMod val="75000"/>
                </a:srgbClr>
              </a:solidFill>
              <a:latin typeface="微软雅黑"/>
            </a:endParaRPr>
          </a:p>
        </p:txBody>
      </p:sp>
    </p:spTree>
    <p:extLst>
      <p:ext uri="{BB962C8B-B14F-4D97-AF65-F5344CB8AC3E}">
        <p14:creationId xmlns:p14="http://schemas.microsoft.com/office/powerpoint/2010/main" val="67062692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28157" y="2238780"/>
            <a:ext cx="4190454" cy="4190454"/>
            <a:chOff x="393069" y="1766048"/>
            <a:chExt cx="4626423" cy="4626423"/>
          </a:xfrm>
        </p:grpSpPr>
        <p:sp>
          <p:nvSpPr>
            <p:cNvPr id="18" name="椭圆 17"/>
            <p:cNvSpPr/>
            <p:nvPr/>
          </p:nvSpPr>
          <p:spPr>
            <a:xfrm>
              <a:off x="393069" y="1766048"/>
              <a:ext cx="4626423" cy="46264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a:endParaRPr>
            </a:p>
          </p:txBody>
        </p:sp>
        <p:sp>
          <p:nvSpPr>
            <p:cNvPr id="19" name="椭圆 18"/>
            <p:cNvSpPr/>
            <p:nvPr/>
          </p:nvSpPr>
          <p:spPr>
            <a:xfrm>
              <a:off x="1106654" y="2919446"/>
              <a:ext cx="3473025" cy="3473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a:endParaRPr>
            </a:p>
          </p:txBody>
        </p:sp>
        <p:sp>
          <p:nvSpPr>
            <p:cNvPr id="25" name="椭圆 24"/>
            <p:cNvSpPr/>
            <p:nvPr/>
          </p:nvSpPr>
          <p:spPr>
            <a:xfrm>
              <a:off x="1474894" y="3882801"/>
              <a:ext cx="2509670" cy="25096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a:endParaRPr>
            </a:p>
          </p:txBody>
        </p:sp>
        <p:sp>
          <p:nvSpPr>
            <p:cNvPr id="26" name="文本框 25"/>
            <p:cNvSpPr txBox="1"/>
            <p:nvPr/>
          </p:nvSpPr>
          <p:spPr>
            <a:xfrm>
              <a:off x="1957714" y="1808710"/>
              <a:ext cx="1497129" cy="305818"/>
            </a:xfrm>
            <a:prstGeom prst="rect">
              <a:avLst/>
            </a:prstGeom>
            <a:noFill/>
          </p:spPr>
          <p:txBody>
            <a:bodyPr wrap="square" rtlCol="0">
              <a:spAutoFit/>
            </a:bodyPr>
            <a:lstStyle/>
            <a:p>
              <a:pPr algn="ctr"/>
              <a:r>
                <a:rPr lang="zh-CN" altLang="en-US" sz="1200" dirty="0" smtClean="0">
                  <a:solidFill>
                    <a:srgbClr val="1E1E1E"/>
                  </a:solidFill>
                  <a:latin typeface="微软雅黑"/>
                  <a:ea typeface="微软雅黑"/>
                </a:rPr>
                <a:t>外部世界维度</a:t>
              </a:r>
              <a:endParaRPr lang="zh-CN" altLang="en-US" sz="1200" dirty="0">
                <a:solidFill>
                  <a:srgbClr val="1E1E1E"/>
                </a:solidFill>
                <a:latin typeface="微软雅黑"/>
                <a:ea typeface="微软雅黑"/>
              </a:endParaRPr>
            </a:p>
          </p:txBody>
        </p:sp>
        <p:sp>
          <p:nvSpPr>
            <p:cNvPr id="29" name="圆角矩形 28"/>
            <p:cNvSpPr/>
            <p:nvPr/>
          </p:nvSpPr>
          <p:spPr>
            <a:xfrm>
              <a:off x="1336089" y="3396266"/>
              <a:ext cx="914028" cy="4536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社会归属感</a:t>
              </a:r>
              <a:endParaRPr lang="zh-CN" altLang="en-US" sz="1100" dirty="0">
                <a:solidFill>
                  <a:srgbClr val="FFFFFF"/>
                </a:solidFill>
                <a:latin typeface="微软雅黑"/>
              </a:endParaRPr>
            </a:p>
          </p:txBody>
        </p:sp>
        <p:sp>
          <p:nvSpPr>
            <p:cNvPr id="31" name="圆角矩形 30"/>
            <p:cNvSpPr/>
            <p:nvPr/>
          </p:nvSpPr>
          <p:spPr>
            <a:xfrm>
              <a:off x="3127504" y="3322047"/>
              <a:ext cx="1671903" cy="4536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沟通能力</a:t>
              </a:r>
              <a:endParaRPr lang="zh-CN" altLang="en-US" sz="1100" dirty="0">
                <a:solidFill>
                  <a:srgbClr val="FFFFFF"/>
                </a:solidFill>
                <a:latin typeface="微软雅黑"/>
              </a:endParaRPr>
            </a:p>
          </p:txBody>
        </p:sp>
        <p:sp>
          <p:nvSpPr>
            <p:cNvPr id="32" name="文本框 31"/>
            <p:cNvSpPr txBox="1"/>
            <p:nvPr/>
          </p:nvSpPr>
          <p:spPr>
            <a:xfrm>
              <a:off x="2037549" y="3012362"/>
              <a:ext cx="1497129" cy="305818"/>
            </a:xfrm>
            <a:prstGeom prst="rect">
              <a:avLst/>
            </a:prstGeom>
            <a:noFill/>
          </p:spPr>
          <p:txBody>
            <a:bodyPr wrap="square" rtlCol="0">
              <a:spAutoFit/>
            </a:bodyPr>
            <a:lstStyle/>
            <a:p>
              <a:pPr algn="ctr"/>
              <a:r>
                <a:rPr lang="zh-CN" altLang="en-US" sz="1200" dirty="0" smtClean="0">
                  <a:solidFill>
                    <a:srgbClr val="1E1E1E"/>
                  </a:solidFill>
                  <a:latin typeface="微软雅黑"/>
                  <a:ea typeface="微软雅黑"/>
                </a:rPr>
                <a:t>社会关系维度</a:t>
              </a:r>
              <a:endParaRPr lang="zh-CN" altLang="en-US" sz="1200" dirty="0">
                <a:solidFill>
                  <a:srgbClr val="1E1E1E"/>
                </a:solidFill>
                <a:latin typeface="微软雅黑"/>
                <a:ea typeface="微软雅黑"/>
              </a:endParaRPr>
            </a:p>
          </p:txBody>
        </p:sp>
        <p:sp>
          <p:nvSpPr>
            <p:cNvPr id="33" name="圆角矩形 32"/>
            <p:cNvSpPr/>
            <p:nvPr/>
          </p:nvSpPr>
          <p:spPr>
            <a:xfrm>
              <a:off x="1727755" y="4437912"/>
              <a:ext cx="832691" cy="40161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情商</a:t>
              </a:r>
              <a:endParaRPr lang="zh-CN" altLang="en-US" sz="1100" dirty="0">
                <a:solidFill>
                  <a:srgbClr val="FFFFFF"/>
                </a:solidFill>
                <a:latin typeface="微软雅黑"/>
              </a:endParaRPr>
            </a:p>
          </p:txBody>
        </p:sp>
        <p:sp>
          <p:nvSpPr>
            <p:cNvPr id="34" name="圆角矩形 33"/>
            <p:cNvSpPr/>
            <p:nvPr/>
          </p:nvSpPr>
          <p:spPr>
            <a:xfrm>
              <a:off x="1738567" y="4891814"/>
              <a:ext cx="945265" cy="39286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自我认知</a:t>
              </a:r>
              <a:endParaRPr lang="zh-CN" altLang="en-US" sz="1100" dirty="0">
                <a:solidFill>
                  <a:srgbClr val="FFFFFF"/>
                </a:solidFill>
                <a:latin typeface="微软雅黑"/>
              </a:endParaRPr>
            </a:p>
          </p:txBody>
        </p:sp>
        <p:sp>
          <p:nvSpPr>
            <p:cNvPr id="35" name="圆角矩形 34"/>
            <p:cNvSpPr/>
            <p:nvPr/>
          </p:nvSpPr>
          <p:spPr>
            <a:xfrm>
              <a:off x="1933757" y="5341425"/>
              <a:ext cx="832691" cy="3634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享受</a:t>
              </a:r>
              <a:endParaRPr lang="zh-CN" altLang="en-US" sz="1100" dirty="0">
                <a:solidFill>
                  <a:srgbClr val="FFFFFF"/>
                </a:solidFill>
                <a:latin typeface="微软雅黑"/>
              </a:endParaRPr>
            </a:p>
          </p:txBody>
        </p:sp>
        <p:sp>
          <p:nvSpPr>
            <p:cNvPr id="36" name="文本框 35"/>
            <p:cNvSpPr txBox="1"/>
            <p:nvPr/>
          </p:nvSpPr>
          <p:spPr>
            <a:xfrm>
              <a:off x="1957713" y="3970673"/>
              <a:ext cx="1497129" cy="305818"/>
            </a:xfrm>
            <a:prstGeom prst="rect">
              <a:avLst/>
            </a:prstGeom>
            <a:noFill/>
          </p:spPr>
          <p:txBody>
            <a:bodyPr wrap="square" rtlCol="0">
              <a:spAutoFit/>
            </a:bodyPr>
            <a:lstStyle/>
            <a:p>
              <a:pPr algn="ctr"/>
              <a:r>
                <a:rPr lang="zh-CN" altLang="en-US" sz="1200" dirty="0" smtClean="0">
                  <a:solidFill>
                    <a:srgbClr val="1E1E1E"/>
                  </a:solidFill>
                  <a:latin typeface="微软雅黑"/>
                  <a:ea typeface="微软雅黑"/>
                </a:rPr>
                <a:t>个人维度</a:t>
              </a:r>
              <a:endParaRPr lang="zh-CN" altLang="en-US" sz="1200" dirty="0">
                <a:solidFill>
                  <a:srgbClr val="1E1E1E"/>
                </a:solidFill>
                <a:latin typeface="微软雅黑"/>
                <a:ea typeface="微软雅黑"/>
              </a:endParaRPr>
            </a:p>
          </p:txBody>
        </p:sp>
        <p:sp>
          <p:nvSpPr>
            <p:cNvPr id="37" name="圆角矩形 36"/>
            <p:cNvSpPr/>
            <p:nvPr/>
          </p:nvSpPr>
          <p:spPr>
            <a:xfrm>
              <a:off x="2786114" y="4427937"/>
              <a:ext cx="832691" cy="3915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rgbClr val="FFFFFF"/>
                  </a:solidFill>
                  <a:latin typeface="微软雅黑"/>
                </a:rPr>
                <a:t>放松</a:t>
              </a:r>
              <a:endParaRPr lang="zh-CN" altLang="en-US" sz="1100" dirty="0">
                <a:solidFill>
                  <a:srgbClr val="FFFFFF"/>
                </a:solidFill>
                <a:latin typeface="微软雅黑"/>
              </a:endParaRPr>
            </a:p>
          </p:txBody>
        </p:sp>
        <p:sp>
          <p:nvSpPr>
            <p:cNvPr id="38" name="圆角矩形 37"/>
            <p:cNvSpPr/>
            <p:nvPr/>
          </p:nvSpPr>
          <p:spPr>
            <a:xfrm>
              <a:off x="2760660" y="4879759"/>
              <a:ext cx="832691" cy="4049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创造力</a:t>
              </a:r>
              <a:endParaRPr lang="zh-CN" altLang="en-US" sz="1100" dirty="0">
                <a:solidFill>
                  <a:srgbClr val="FFFFFF"/>
                </a:solidFill>
                <a:latin typeface="微软雅黑"/>
              </a:endParaRPr>
            </a:p>
          </p:txBody>
        </p:sp>
        <p:sp>
          <p:nvSpPr>
            <p:cNvPr id="39" name="圆角矩形 38"/>
            <p:cNvSpPr/>
            <p:nvPr/>
          </p:nvSpPr>
          <p:spPr>
            <a:xfrm>
              <a:off x="2869316" y="5341426"/>
              <a:ext cx="832691" cy="3634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想象力</a:t>
              </a:r>
              <a:endParaRPr lang="zh-CN" altLang="en-US" sz="1100" dirty="0">
                <a:solidFill>
                  <a:srgbClr val="FFFFFF"/>
                </a:solidFill>
                <a:latin typeface="微软雅黑"/>
              </a:endParaRPr>
            </a:p>
          </p:txBody>
        </p:sp>
        <p:sp>
          <p:nvSpPr>
            <p:cNvPr id="40" name="圆角矩形 39"/>
            <p:cNvSpPr/>
            <p:nvPr/>
          </p:nvSpPr>
          <p:spPr>
            <a:xfrm>
              <a:off x="990121" y="5521902"/>
              <a:ext cx="832691" cy="436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注意力</a:t>
              </a:r>
              <a:endParaRPr lang="zh-CN" altLang="en-US" sz="1100" dirty="0">
                <a:solidFill>
                  <a:srgbClr val="FFFFFF"/>
                </a:solidFill>
                <a:latin typeface="微软雅黑"/>
              </a:endParaRPr>
            </a:p>
          </p:txBody>
        </p:sp>
        <p:sp>
          <p:nvSpPr>
            <p:cNvPr id="41" name="圆角矩形 40"/>
            <p:cNvSpPr/>
            <p:nvPr/>
          </p:nvSpPr>
          <p:spPr>
            <a:xfrm>
              <a:off x="554440" y="3957493"/>
              <a:ext cx="914028" cy="4536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社会及文化资本</a:t>
              </a:r>
              <a:endParaRPr lang="zh-CN" altLang="en-US" sz="1100" dirty="0">
                <a:solidFill>
                  <a:srgbClr val="FFFFFF"/>
                </a:solidFill>
                <a:latin typeface="微软雅黑"/>
              </a:endParaRPr>
            </a:p>
          </p:txBody>
        </p:sp>
        <p:sp>
          <p:nvSpPr>
            <p:cNvPr id="42" name="圆角矩形 41"/>
            <p:cNvSpPr/>
            <p:nvPr/>
          </p:nvSpPr>
          <p:spPr>
            <a:xfrm>
              <a:off x="2869316" y="2177676"/>
              <a:ext cx="1251483" cy="4103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FFFFFF"/>
                  </a:solidFill>
                  <a:latin typeface="微软雅黑"/>
                </a:rPr>
                <a:t>了解其他文化</a:t>
              </a:r>
            </a:p>
          </p:txBody>
        </p:sp>
        <p:sp>
          <p:nvSpPr>
            <p:cNvPr id="43" name="圆角矩形 42"/>
            <p:cNvSpPr/>
            <p:nvPr/>
          </p:nvSpPr>
          <p:spPr>
            <a:xfrm>
              <a:off x="1727755" y="2126043"/>
              <a:ext cx="1058359" cy="4518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服务意识</a:t>
              </a:r>
              <a:endParaRPr lang="zh-CN" altLang="en-US" sz="1100" dirty="0">
                <a:solidFill>
                  <a:srgbClr val="FFFFFF"/>
                </a:solidFill>
                <a:latin typeface="微软雅黑"/>
              </a:endParaRPr>
            </a:p>
          </p:txBody>
        </p:sp>
        <p:sp>
          <p:nvSpPr>
            <p:cNvPr id="64" name="圆角矩形 63"/>
            <p:cNvSpPr/>
            <p:nvPr/>
          </p:nvSpPr>
          <p:spPr>
            <a:xfrm>
              <a:off x="3644649" y="4007648"/>
              <a:ext cx="879373" cy="4536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亲子交流</a:t>
              </a:r>
              <a:endParaRPr lang="zh-CN" altLang="en-US" sz="1100" dirty="0">
                <a:solidFill>
                  <a:srgbClr val="FFFFFF"/>
                </a:solidFill>
                <a:latin typeface="微软雅黑"/>
              </a:endParaRPr>
            </a:p>
          </p:txBody>
        </p:sp>
        <p:sp>
          <p:nvSpPr>
            <p:cNvPr id="68" name="圆角矩形 67"/>
            <p:cNvSpPr/>
            <p:nvPr/>
          </p:nvSpPr>
          <p:spPr>
            <a:xfrm>
              <a:off x="2328155" y="5806597"/>
              <a:ext cx="865009" cy="3294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学习能力</a:t>
              </a:r>
              <a:endParaRPr lang="zh-CN" altLang="en-US" sz="1100" dirty="0">
                <a:solidFill>
                  <a:srgbClr val="FFFFFF"/>
                </a:solidFill>
                <a:latin typeface="微软雅黑"/>
              </a:endParaRPr>
            </a:p>
          </p:txBody>
        </p:sp>
      </p:grpSp>
      <p:grpSp>
        <p:nvGrpSpPr>
          <p:cNvPr id="44" name="组合 43"/>
          <p:cNvGrpSpPr/>
          <p:nvPr/>
        </p:nvGrpSpPr>
        <p:grpSpPr>
          <a:xfrm>
            <a:off x="7667346" y="2199779"/>
            <a:ext cx="4229455" cy="4229455"/>
            <a:chOff x="393069" y="1766048"/>
            <a:chExt cx="4626423" cy="4626423"/>
          </a:xfrm>
        </p:grpSpPr>
        <p:sp>
          <p:nvSpPr>
            <p:cNvPr id="45" name="椭圆 44"/>
            <p:cNvSpPr/>
            <p:nvPr/>
          </p:nvSpPr>
          <p:spPr>
            <a:xfrm>
              <a:off x="393069" y="1766048"/>
              <a:ext cx="4626423" cy="46264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a:endParaRPr>
            </a:p>
          </p:txBody>
        </p:sp>
        <p:sp>
          <p:nvSpPr>
            <p:cNvPr id="46" name="椭圆 45"/>
            <p:cNvSpPr/>
            <p:nvPr/>
          </p:nvSpPr>
          <p:spPr>
            <a:xfrm>
              <a:off x="832880" y="2951472"/>
              <a:ext cx="3746799" cy="34409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a:endParaRPr>
            </a:p>
          </p:txBody>
        </p:sp>
        <p:sp>
          <p:nvSpPr>
            <p:cNvPr id="47" name="椭圆 46"/>
            <p:cNvSpPr/>
            <p:nvPr/>
          </p:nvSpPr>
          <p:spPr>
            <a:xfrm>
              <a:off x="1474894" y="3882801"/>
              <a:ext cx="2509670" cy="25096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a:endParaRPr>
            </a:p>
          </p:txBody>
        </p:sp>
        <p:sp>
          <p:nvSpPr>
            <p:cNvPr id="48" name="文本框 47"/>
            <p:cNvSpPr txBox="1"/>
            <p:nvPr/>
          </p:nvSpPr>
          <p:spPr>
            <a:xfrm>
              <a:off x="1957714" y="1808710"/>
              <a:ext cx="1497129" cy="307777"/>
            </a:xfrm>
            <a:prstGeom prst="rect">
              <a:avLst/>
            </a:prstGeom>
            <a:noFill/>
          </p:spPr>
          <p:txBody>
            <a:bodyPr wrap="square" rtlCol="0">
              <a:spAutoFit/>
            </a:bodyPr>
            <a:lstStyle/>
            <a:p>
              <a:pPr algn="ctr"/>
              <a:r>
                <a:rPr lang="zh-CN" altLang="en-US" sz="1200" dirty="0" smtClean="0">
                  <a:solidFill>
                    <a:srgbClr val="1E1E1E"/>
                  </a:solidFill>
                  <a:latin typeface="微软雅黑"/>
                  <a:ea typeface="微软雅黑"/>
                </a:rPr>
                <a:t>外部世界维度</a:t>
              </a:r>
              <a:endParaRPr lang="zh-CN" altLang="en-US" sz="1200" dirty="0">
                <a:solidFill>
                  <a:srgbClr val="1E1E1E"/>
                </a:solidFill>
                <a:latin typeface="微软雅黑"/>
                <a:ea typeface="微软雅黑"/>
              </a:endParaRPr>
            </a:p>
          </p:txBody>
        </p:sp>
        <p:sp>
          <p:nvSpPr>
            <p:cNvPr id="49" name="圆角矩形 48"/>
            <p:cNvSpPr/>
            <p:nvPr/>
          </p:nvSpPr>
          <p:spPr>
            <a:xfrm>
              <a:off x="2053266" y="2163577"/>
              <a:ext cx="1317464" cy="436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FFFFFF"/>
                  </a:solidFill>
                  <a:latin typeface="微软雅黑"/>
                </a:rPr>
                <a:t>了解其他文化</a:t>
              </a:r>
              <a:endParaRPr lang="zh-CN" altLang="en-US" sz="1200" dirty="0">
                <a:solidFill>
                  <a:srgbClr val="FFFFFF"/>
                </a:solidFill>
                <a:latin typeface="微软雅黑"/>
              </a:endParaRPr>
            </a:p>
          </p:txBody>
        </p:sp>
        <p:sp>
          <p:nvSpPr>
            <p:cNvPr id="50" name="圆角矩形 49"/>
            <p:cNvSpPr/>
            <p:nvPr/>
          </p:nvSpPr>
          <p:spPr>
            <a:xfrm>
              <a:off x="617658" y="4034309"/>
              <a:ext cx="1155288" cy="4536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FFFFFF"/>
                  </a:solidFill>
                  <a:latin typeface="微软雅黑"/>
                </a:rPr>
                <a:t>社会归属感</a:t>
              </a:r>
              <a:endParaRPr lang="zh-CN" altLang="en-US" sz="1200" dirty="0">
                <a:solidFill>
                  <a:srgbClr val="FFFFFF"/>
                </a:solidFill>
                <a:latin typeface="微软雅黑"/>
              </a:endParaRPr>
            </a:p>
          </p:txBody>
        </p:sp>
        <p:sp>
          <p:nvSpPr>
            <p:cNvPr id="51" name="圆角矩形 50"/>
            <p:cNvSpPr/>
            <p:nvPr/>
          </p:nvSpPr>
          <p:spPr>
            <a:xfrm>
              <a:off x="3213050" y="3538024"/>
              <a:ext cx="914028" cy="4536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FFFFFF"/>
                  </a:solidFill>
                  <a:latin typeface="微软雅黑"/>
                </a:rPr>
                <a:t>同情心</a:t>
              </a:r>
              <a:endParaRPr lang="zh-CN" altLang="en-US" sz="1200" dirty="0">
                <a:solidFill>
                  <a:srgbClr val="FFFFFF"/>
                </a:solidFill>
                <a:latin typeface="微软雅黑"/>
              </a:endParaRPr>
            </a:p>
          </p:txBody>
        </p:sp>
        <p:sp>
          <p:nvSpPr>
            <p:cNvPr id="52" name="文本框 51"/>
            <p:cNvSpPr txBox="1"/>
            <p:nvPr/>
          </p:nvSpPr>
          <p:spPr>
            <a:xfrm>
              <a:off x="1940023" y="3011251"/>
              <a:ext cx="1497129" cy="307777"/>
            </a:xfrm>
            <a:prstGeom prst="rect">
              <a:avLst/>
            </a:prstGeom>
            <a:noFill/>
          </p:spPr>
          <p:txBody>
            <a:bodyPr wrap="square" rtlCol="0">
              <a:spAutoFit/>
            </a:bodyPr>
            <a:lstStyle/>
            <a:p>
              <a:pPr algn="ctr"/>
              <a:r>
                <a:rPr lang="zh-CN" altLang="en-US" sz="1200" dirty="0" smtClean="0">
                  <a:solidFill>
                    <a:srgbClr val="1E1E1E"/>
                  </a:solidFill>
                  <a:latin typeface="微软雅黑"/>
                  <a:ea typeface="微软雅黑"/>
                </a:rPr>
                <a:t>社会关系维度</a:t>
              </a:r>
              <a:endParaRPr lang="zh-CN" altLang="en-US" sz="1200" dirty="0">
                <a:solidFill>
                  <a:srgbClr val="1E1E1E"/>
                </a:solidFill>
                <a:latin typeface="微软雅黑"/>
                <a:ea typeface="微软雅黑"/>
              </a:endParaRPr>
            </a:p>
          </p:txBody>
        </p:sp>
        <p:sp>
          <p:nvSpPr>
            <p:cNvPr id="53" name="圆角矩形 52"/>
            <p:cNvSpPr/>
            <p:nvPr/>
          </p:nvSpPr>
          <p:spPr>
            <a:xfrm>
              <a:off x="2070997" y="4429714"/>
              <a:ext cx="1317464" cy="436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FFFFFF"/>
                  </a:solidFill>
                  <a:latin typeface="微软雅黑"/>
                </a:rPr>
                <a:t>情商</a:t>
              </a:r>
              <a:endParaRPr lang="zh-CN" altLang="en-US" sz="1200" dirty="0">
                <a:solidFill>
                  <a:srgbClr val="FFFFFF"/>
                </a:solidFill>
                <a:latin typeface="微软雅黑"/>
              </a:endParaRPr>
            </a:p>
          </p:txBody>
        </p:sp>
        <p:sp>
          <p:nvSpPr>
            <p:cNvPr id="54" name="圆角矩形 53"/>
            <p:cNvSpPr/>
            <p:nvPr/>
          </p:nvSpPr>
          <p:spPr>
            <a:xfrm>
              <a:off x="2053266" y="4974989"/>
              <a:ext cx="1317464" cy="436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FFFFFF"/>
                  </a:solidFill>
                  <a:latin typeface="微软雅黑"/>
                </a:rPr>
                <a:t>自我认知</a:t>
              </a:r>
              <a:endParaRPr lang="zh-CN" altLang="en-US" sz="1200" dirty="0">
                <a:solidFill>
                  <a:srgbClr val="FFFFFF"/>
                </a:solidFill>
                <a:latin typeface="微软雅黑"/>
              </a:endParaRPr>
            </a:p>
          </p:txBody>
        </p:sp>
        <p:sp>
          <p:nvSpPr>
            <p:cNvPr id="55" name="圆角矩形 54"/>
            <p:cNvSpPr/>
            <p:nvPr/>
          </p:nvSpPr>
          <p:spPr>
            <a:xfrm>
              <a:off x="2070997" y="5521902"/>
              <a:ext cx="1317464" cy="436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FFFFFF"/>
                  </a:solidFill>
                  <a:latin typeface="微软雅黑"/>
                </a:rPr>
                <a:t>享受</a:t>
              </a:r>
              <a:endParaRPr lang="zh-CN" altLang="en-US" sz="1200" dirty="0">
                <a:solidFill>
                  <a:srgbClr val="FFFFFF"/>
                </a:solidFill>
                <a:latin typeface="微软雅黑"/>
              </a:endParaRPr>
            </a:p>
          </p:txBody>
        </p:sp>
        <p:sp>
          <p:nvSpPr>
            <p:cNvPr id="56" name="文本框 55"/>
            <p:cNvSpPr txBox="1"/>
            <p:nvPr/>
          </p:nvSpPr>
          <p:spPr>
            <a:xfrm>
              <a:off x="1957713" y="3970673"/>
              <a:ext cx="1497129" cy="307777"/>
            </a:xfrm>
            <a:prstGeom prst="rect">
              <a:avLst/>
            </a:prstGeom>
            <a:noFill/>
          </p:spPr>
          <p:txBody>
            <a:bodyPr wrap="square" rtlCol="0">
              <a:spAutoFit/>
            </a:bodyPr>
            <a:lstStyle/>
            <a:p>
              <a:pPr algn="ctr"/>
              <a:r>
                <a:rPr lang="zh-CN" altLang="en-US" sz="1200" dirty="0" smtClean="0">
                  <a:solidFill>
                    <a:srgbClr val="1E1E1E"/>
                  </a:solidFill>
                  <a:latin typeface="微软雅黑"/>
                  <a:ea typeface="微软雅黑"/>
                </a:rPr>
                <a:t>个人维度</a:t>
              </a:r>
              <a:endParaRPr lang="zh-CN" altLang="en-US" sz="1200" dirty="0">
                <a:solidFill>
                  <a:srgbClr val="1E1E1E"/>
                </a:solidFill>
                <a:latin typeface="微软雅黑"/>
                <a:ea typeface="微软雅黑"/>
              </a:endParaRPr>
            </a:p>
          </p:txBody>
        </p:sp>
      </p:grpSp>
      <p:cxnSp>
        <p:nvCxnSpPr>
          <p:cNvPr id="6" name="直接连接符 5"/>
          <p:cNvCxnSpPr>
            <a:stCxn id="18" idx="0"/>
            <a:endCxn id="45" idx="0"/>
          </p:cNvCxnSpPr>
          <p:nvPr/>
        </p:nvCxnSpPr>
        <p:spPr>
          <a:xfrm flipV="1">
            <a:off x="2423384" y="2199779"/>
            <a:ext cx="7358690" cy="39001"/>
          </a:xfrm>
          <a:prstGeom prst="line">
            <a:avLst/>
          </a:prstGeom>
          <a:noFill/>
          <a:ln w="31750" cap="flat" cmpd="sng" algn="ctr">
            <a:solidFill>
              <a:srgbClr val="7F7F7F"/>
            </a:solidFill>
            <a:prstDash val="dash"/>
          </a:ln>
        </p:spPr>
      </p:cxnSp>
      <p:cxnSp>
        <p:nvCxnSpPr>
          <p:cNvPr id="57" name="直接连接符 56"/>
          <p:cNvCxnSpPr>
            <a:stCxn id="25" idx="0"/>
            <a:endCxn id="47" idx="0"/>
          </p:cNvCxnSpPr>
          <p:nvPr/>
        </p:nvCxnSpPr>
        <p:spPr>
          <a:xfrm flipV="1">
            <a:off x="2444623" y="4134905"/>
            <a:ext cx="7358888" cy="21157"/>
          </a:xfrm>
          <a:prstGeom prst="line">
            <a:avLst/>
          </a:prstGeom>
          <a:noFill/>
          <a:ln w="31750" cap="flat" cmpd="sng" algn="ctr">
            <a:solidFill>
              <a:srgbClr val="7F7F7F"/>
            </a:solidFill>
            <a:prstDash val="dash"/>
          </a:ln>
        </p:spPr>
      </p:cxnSp>
      <p:cxnSp>
        <p:nvCxnSpPr>
          <p:cNvPr id="58" name="直接连接符 57"/>
          <p:cNvCxnSpPr>
            <a:stCxn id="19" idx="0"/>
            <a:endCxn id="46" idx="0"/>
          </p:cNvCxnSpPr>
          <p:nvPr/>
        </p:nvCxnSpPr>
        <p:spPr>
          <a:xfrm>
            <a:off x="2547371" y="3283488"/>
            <a:ext cx="7234702" cy="0"/>
          </a:xfrm>
          <a:prstGeom prst="line">
            <a:avLst/>
          </a:prstGeom>
          <a:noFill/>
          <a:ln w="31750" cap="flat" cmpd="sng" algn="ctr">
            <a:solidFill>
              <a:srgbClr val="7F7F7F"/>
            </a:solidFill>
            <a:prstDash val="dash"/>
          </a:ln>
        </p:spPr>
      </p:cxnSp>
      <p:sp>
        <p:nvSpPr>
          <p:cNvPr id="59" name="矩形 58"/>
          <p:cNvSpPr/>
          <p:nvPr/>
        </p:nvSpPr>
        <p:spPr>
          <a:xfrm>
            <a:off x="4720025" y="1805083"/>
            <a:ext cx="2745907" cy="85692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3E4394"/>
                </a:solidFill>
                <a:latin typeface="微软雅黑"/>
              </a:rPr>
              <a:t>从</a:t>
            </a:r>
            <a:r>
              <a:rPr lang="zh-CN" altLang="en-US" sz="1400" dirty="0" smtClean="0">
                <a:solidFill>
                  <a:srgbClr val="3E4394"/>
                </a:solidFill>
                <a:latin typeface="微软雅黑"/>
              </a:rPr>
              <a:t>外部世界角度观察发生的变化</a:t>
            </a:r>
            <a:endParaRPr lang="en-US" altLang="zh-CN" sz="1400" dirty="0" smtClean="0">
              <a:solidFill>
                <a:srgbClr val="3E4394"/>
              </a:solidFill>
              <a:latin typeface="微软雅黑"/>
            </a:endParaRPr>
          </a:p>
          <a:p>
            <a:pPr algn="ctr"/>
            <a:r>
              <a:rPr lang="en-US" altLang="zh-CN" sz="1050" dirty="0">
                <a:solidFill>
                  <a:srgbClr val="3E4394"/>
                </a:solidFill>
                <a:latin typeface="微软雅黑"/>
              </a:rPr>
              <a:t>Sullivan and Brown (2013) </a:t>
            </a:r>
            <a:r>
              <a:rPr lang="zh-CN" altLang="en-US" sz="1050" dirty="0">
                <a:solidFill>
                  <a:srgbClr val="3E4394"/>
                </a:solidFill>
                <a:latin typeface="微软雅黑"/>
              </a:rPr>
              <a:t>，</a:t>
            </a:r>
            <a:r>
              <a:rPr lang="en-US" altLang="zh-CN" sz="1050" dirty="0">
                <a:solidFill>
                  <a:srgbClr val="3E4394"/>
                </a:solidFill>
                <a:latin typeface="微软雅黑"/>
              </a:rPr>
              <a:t>RIF. Read for success(2015). </a:t>
            </a:r>
            <a:endParaRPr lang="zh-CN" altLang="en-US" sz="1050" dirty="0">
              <a:solidFill>
                <a:srgbClr val="3E4394"/>
              </a:solidFill>
              <a:latin typeface="微软雅黑"/>
            </a:endParaRPr>
          </a:p>
        </p:txBody>
      </p:sp>
      <p:sp>
        <p:nvSpPr>
          <p:cNvPr id="62" name="矩形 61"/>
          <p:cNvSpPr/>
          <p:nvPr/>
        </p:nvSpPr>
        <p:spPr>
          <a:xfrm>
            <a:off x="4714914" y="2869026"/>
            <a:ext cx="2745907" cy="85692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3E4394"/>
                </a:solidFill>
                <a:latin typeface="微软雅黑"/>
              </a:rPr>
              <a:t>影响</a:t>
            </a:r>
            <a:r>
              <a:rPr lang="zh-CN" altLang="en-US" sz="1400" dirty="0">
                <a:solidFill>
                  <a:srgbClr val="3E4394"/>
                </a:solidFill>
                <a:latin typeface="微软雅黑"/>
              </a:rPr>
              <a:t>个人与他人的</a:t>
            </a:r>
            <a:r>
              <a:rPr lang="zh-CN" altLang="en-US" sz="1400" dirty="0" smtClean="0">
                <a:solidFill>
                  <a:srgbClr val="3E4394"/>
                </a:solidFill>
                <a:latin typeface="微软雅黑"/>
              </a:rPr>
              <a:t>关系的变化</a:t>
            </a:r>
            <a:endParaRPr lang="en-US" altLang="zh-CN" sz="1400" dirty="0" smtClean="0">
              <a:solidFill>
                <a:srgbClr val="3E4394"/>
              </a:solidFill>
              <a:latin typeface="微软雅黑"/>
            </a:endParaRPr>
          </a:p>
          <a:p>
            <a:pPr algn="ctr"/>
            <a:r>
              <a:rPr lang="en-US" altLang="zh-CN" sz="1050" dirty="0" err="1">
                <a:solidFill>
                  <a:srgbClr val="3E4394"/>
                </a:solidFill>
                <a:latin typeface="微软雅黑"/>
              </a:rPr>
              <a:t>Moje</a:t>
            </a:r>
            <a:r>
              <a:rPr lang="en-US" altLang="zh-CN" sz="1050" dirty="0">
                <a:solidFill>
                  <a:srgbClr val="3E4394"/>
                </a:solidFill>
                <a:latin typeface="微软雅黑"/>
              </a:rPr>
              <a:t> </a:t>
            </a:r>
            <a:r>
              <a:rPr lang="zh-CN" altLang="en-US" sz="1050" dirty="0">
                <a:solidFill>
                  <a:srgbClr val="3E4394"/>
                </a:solidFill>
                <a:latin typeface="微软雅黑"/>
              </a:rPr>
              <a:t>等</a:t>
            </a:r>
            <a:r>
              <a:rPr lang="en-US" altLang="zh-CN" sz="1050" dirty="0">
                <a:solidFill>
                  <a:srgbClr val="3E4394"/>
                </a:solidFill>
                <a:latin typeface="微软雅黑"/>
              </a:rPr>
              <a:t>(2008) </a:t>
            </a:r>
          </a:p>
          <a:p>
            <a:pPr algn="ctr"/>
            <a:r>
              <a:rPr lang="zh-CN" altLang="en-US" sz="1050" dirty="0">
                <a:solidFill>
                  <a:srgbClr val="3E4394"/>
                </a:solidFill>
                <a:latin typeface="微软雅黑"/>
              </a:rPr>
              <a:t>英国阅读协会（</a:t>
            </a:r>
            <a:r>
              <a:rPr lang="en-US" altLang="zh-CN" sz="1050" dirty="0">
                <a:solidFill>
                  <a:srgbClr val="3E4394"/>
                </a:solidFill>
                <a:latin typeface="微软雅黑"/>
              </a:rPr>
              <a:t>2003</a:t>
            </a:r>
            <a:r>
              <a:rPr lang="zh-CN" altLang="en-US" sz="1050" dirty="0">
                <a:solidFill>
                  <a:srgbClr val="3E4394"/>
                </a:solidFill>
                <a:latin typeface="微软雅黑"/>
              </a:rPr>
              <a:t>）</a:t>
            </a:r>
          </a:p>
        </p:txBody>
      </p:sp>
      <p:sp>
        <p:nvSpPr>
          <p:cNvPr id="63" name="矩形 62"/>
          <p:cNvSpPr/>
          <p:nvPr/>
        </p:nvSpPr>
        <p:spPr>
          <a:xfrm>
            <a:off x="4723046" y="3932969"/>
            <a:ext cx="2745907" cy="85692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3E4394"/>
                </a:solidFill>
                <a:latin typeface="微软雅黑"/>
              </a:rPr>
              <a:t>个人内部发生的</a:t>
            </a:r>
            <a:r>
              <a:rPr lang="zh-CN" altLang="en-US" sz="1400" dirty="0" smtClean="0">
                <a:solidFill>
                  <a:srgbClr val="3E4394"/>
                </a:solidFill>
                <a:latin typeface="微软雅黑"/>
              </a:rPr>
              <a:t>变化</a:t>
            </a:r>
            <a:endParaRPr lang="en-US" altLang="zh-CN" sz="1400" dirty="0" smtClean="0">
              <a:solidFill>
                <a:srgbClr val="3E4394"/>
              </a:solidFill>
              <a:latin typeface="微软雅黑"/>
            </a:endParaRPr>
          </a:p>
          <a:p>
            <a:pPr algn="ctr"/>
            <a:r>
              <a:rPr lang="en-US" altLang="zh-CN" sz="1050" dirty="0">
                <a:solidFill>
                  <a:srgbClr val="3E4394"/>
                </a:solidFill>
                <a:latin typeface="微软雅黑"/>
              </a:rPr>
              <a:t>Lockwood (2012) </a:t>
            </a:r>
            <a:r>
              <a:rPr lang="zh-CN" altLang="en-US" sz="1050" dirty="0" smtClean="0">
                <a:solidFill>
                  <a:srgbClr val="3E4394"/>
                </a:solidFill>
                <a:latin typeface="微软雅黑"/>
              </a:rPr>
              <a:t>，</a:t>
            </a:r>
            <a:r>
              <a:rPr lang="en-US" altLang="zh-CN" sz="1050" dirty="0" err="1" smtClean="0">
                <a:solidFill>
                  <a:srgbClr val="3E4394"/>
                </a:solidFill>
                <a:latin typeface="微软雅黑"/>
              </a:rPr>
              <a:t>Kumschick</a:t>
            </a:r>
            <a:r>
              <a:rPr lang="zh-CN" altLang="en-US" sz="1050" dirty="0">
                <a:solidFill>
                  <a:srgbClr val="3E4394"/>
                </a:solidFill>
                <a:latin typeface="微软雅黑"/>
              </a:rPr>
              <a:t>等（</a:t>
            </a:r>
            <a:r>
              <a:rPr lang="en-US" altLang="zh-CN" sz="1050" dirty="0">
                <a:solidFill>
                  <a:srgbClr val="3E4394"/>
                </a:solidFill>
                <a:latin typeface="微软雅黑"/>
              </a:rPr>
              <a:t>2014</a:t>
            </a:r>
            <a:r>
              <a:rPr lang="zh-CN" altLang="en-US" sz="1050" dirty="0">
                <a:solidFill>
                  <a:srgbClr val="3E4394"/>
                </a:solidFill>
                <a:latin typeface="微软雅黑"/>
              </a:rPr>
              <a:t>） </a:t>
            </a:r>
          </a:p>
          <a:p>
            <a:pPr algn="ctr"/>
            <a:r>
              <a:rPr lang="en-US" altLang="zh-CN" sz="1050" dirty="0">
                <a:solidFill>
                  <a:srgbClr val="3E4394"/>
                </a:solidFill>
                <a:latin typeface="微软雅黑"/>
              </a:rPr>
              <a:t>Greenwood and Hicks (2015) </a:t>
            </a:r>
            <a:r>
              <a:rPr lang="zh-CN" altLang="en-US" sz="1050" dirty="0" smtClean="0">
                <a:solidFill>
                  <a:srgbClr val="3E4394"/>
                </a:solidFill>
                <a:latin typeface="微软雅黑"/>
              </a:rPr>
              <a:t>，</a:t>
            </a:r>
            <a:r>
              <a:rPr lang="en-US" altLang="zh-CN" sz="1050" dirty="0" err="1" smtClean="0">
                <a:solidFill>
                  <a:srgbClr val="3E4394"/>
                </a:solidFill>
                <a:latin typeface="微软雅黑"/>
              </a:rPr>
              <a:t>Boyes</a:t>
            </a:r>
            <a:r>
              <a:rPr lang="zh-CN" altLang="en-US" sz="1050" dirty="0">
                <a:solidFill>
                  <a:srgbClr val="3E4394"/>
                </a:solidFill>
                <a:latin typeface="微软雅黑"/>
              </a:rPr>
              <a:t>（</a:t>
            </a:r>
            <a:r>
              <a:rPr lang="en-US" altLang="zh-CN" sz="1050" dirty="0">
                <a:solidFill>
                  <a:srgbClr val="3E4394"/>
                </a:solidFill>
                <a:latin typeface="微软雅黑"/>
              </a:rPr>
              <a:t>2016</a:t>
            </a:r>
            <a:r>
              <a:rPr lang="zh-CN" altLang="en-US" sz="1050" dirty="0">
                <a:solidFill>
                  <a:srgbClr val="3E4394"/>
                </a:solidFill>
                <a:latin typeface="微软雅黑"/>
              </a:rPr>
              <a:t>） </a:t>
            </a:r>
          </a:p>
        </p:txBody>
      </p:sp>
      <p:sp>
        <p:nvSpPr>
          <p:cNvPr id="65" name="矩形 64"/>
          <p:cNvSpPr/>
          <p:nvPr/>
        </p:nvSpPr>
        <p:spPr>
          <a:xfrm>
            <a:off x="1020265" y="1472245"/>
            <a:ext cx="2950858" cy="46380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latin typeface="微软雅黑"/>
              </a:rPr>
              <a:t>青少年</a:t>
            </a:r>
            <a:endParaRPr lang="zh-CN" altLang="en-US" dirty="0">
              <a:solidFill>
                <a:srgbClr val="FFFFFF"/>
              </a:solidFill>
              <a:latin typeface="微软雅黑"/>
            </a:endParaRPr>
          </a:p>
        </p:txBody>
      </p:sp>
      <p:sp>
        <p:nvSpPr>
          <p:cNvPr id="66" name="矩形 65"/>
          <p:cNvSpPr/>
          <p:nvPr/>
        </p:nvSpPr>
        <p:spPr>
          <a:xfrm>
            <a:off x="8287144" y="1512831"/>
            <a:ext cx="2950858" cy="46380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FF"/>
                </a:solidFill>
                <a:latin typeface="微软雅黑"/>
              </a:rPr>
              <a:t>成年人</a:t>
            </a:r>
            <a:endParaRPr lang="zh-CN" altLang="en-US" dirty="0">
              <a:solidFill>
                <a:srgbClr val="FFFFFF"/>
              </a:solidFill>
              <a:latin typeface="微软雅黑"/>
            </a:endParaRPr>
          </a:p>
        </p:txBody>
      </p:sp>
      <p:sp>
        <p:nvSpPr>
          <p:cNvPr id="67" name="圆角矩形 66"/>
          <p:cNvSpPr/>
          <p:nvPr/>
        </p:nvSpPr>
        <p:spPr>
          <a:xfrm>
            <a:off x="767973" y="3034583"/>
            <a:ext cx="822492" cy="436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FFFF"/>
                </a:solidFill>
                <a:latin typeface="微软雅黑"/>
              </a:rPr>
              <a:t>成就</a:t>
            </a:r>
            <a:endParaRPr lang="zh-CN" altLang="en-US" sz="1100" dirty="0">
              <a:solidFill>
                <a:srgbClr val="FFFFFF"/>
              </a:solidFill>
              <a:latin typeface="微软雅黑"/>
            </a:endParaRPr>
          </a:p>
        </p:txBody>
      </p:sp>
      <p:sp>
        <p:nvSpPr>
          <p:cNvPr id="60" name="标题 1"/>
          <p:cNvSpPr txBox="1">
            <a:spLocks/>
          </p:cNvSpPr>
          <p:nvPr/>
        </p:nvSpPr>
        <p:spPr>
          <a:xfrm>
            <a:off x="497418" y="178648"/>
            <a:ext cx="11263212" cy="757130"/>
          </a:xfrm>
          <a:prstGeom prst="rect">
            <a:avLst/>
          </a:prstGeom>
        </p:spPr>
        <p:txBody>
          <a:bodyPr/>
          <a:lst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a:lstStyle>
          <a:p>
            <a:pPr>
              <a:defRPr/>
            </a:pPr>
            <a:r>
              <a:rPr lang="zh-CN" altLang="en-US" sz="2400" b="1" dirty="0">
                <a:latin typeface="+mn-ea"/>
                <a:ea typeface="+mn-ea"/>
              </a:rPr>
              <a:t>行业扫描</a:t>
            </a:r>
            <a:r>
              <a:rPr lang="en-US" altLang="zh-CN" sz="2400" b="1" dirty="0">
                <a:latin typeface="+mn-ea"/>
                <a:ea typeface="+mn-ea"/>
              </a:rPr>
              <a:t>——</a:t>
            </a:r>
            <a:r>
              <a:rPr lang="zh-CN" altLang="en-US" sz="2400" b="1" dirty="0">
                <a:latin typeface="+mn-ea"/>
                <a:ea typeface="+mn-ea"/>
              </a:rPr>
              <a:t>价值</a:t>
            </a:r>
            <a:r>
              <a:rPr lang="zh-CN" altLang="en-US" sz="2400" b="1" dirty="0">
                <a:latin typeface="+mn-ea"/>
                <a:ea typeface="+mn-ea"/>
              </a:rPr>
              <a:t>层面：阅读对人的影响可以分为外显维度、社会关系维度以及内隐维度。</a:t>
            </a:r>
            <a:endParaRPr lang="zh-CN" altLang="en-US" sz="2400" b="1" dirty="0">
              <a:latin typeface="+mn-ea"/>
              <a:ea typeface="+mn-ea"/>
            </a:endParaRPr>
          </a:p>
        </p:txBody>
      </p:sp>
    </p:spTree>
    <p:extLst>
      <p:ext uri="{BB962C8B-B14F-4D97-AF65-F5344CB8AC3E}">
        <p14:creationId xmlns:p14="http://schemas.microsoft.com/office/powerpoint/2010/main" val="1016772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rot="18910218">
            <a:off x="-1375025" y="1442389"/>
            <a:ext cx="14932721" cy="14805359"/>
            <a:chOff x="-2072149" y="2101582"/>
            <a:chExt cx="8232368" cy="8162154"/>
          </a:xfrm>
        </p:grpSpPr>
        <p:sp>
          <p:nvSpPr>
            <p:cNvPr id="87" name="饼形 86"/>
            <p:cNvSpPr/>
            <p:nvPr/>
          </p:nvSpPr>
          <p:spPr>
            <a:xfrm rot="10800000">
              <a:off x="-709213" y="4340949"/>
              <a:ext cx="3523866" cy="3493812"/>
            </a:xfrm>
            <a:prstGeom prst="pie">
              <a:avLst>
                <a:gd name="adj1" fmla="val 4220940"/>
                <a:gd name="adj2" fmla="val 12297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E1E1E"/>
                </a:solidFill>
                <a:latin typeface="微软雅黑"/>
              </a:endParaRPr>
            </a:p>
          </p:txBody>
        </p:sp>
        <p:sp>
          <p:nvSpPr>
            <p:cNvPr id="69" name="饼形 68"/>
            <p:cNvSpPr/>
            <p:nvPr/>
          </p:nvSpPr>
          <p:spPr>
            <a:xfrm rot="10800000">
              <a:off x="387814" y="5428896"/>
              <a:ext cx="3523866" cy="3493812"/>
            </a:xfrm>
            <a:prstGeom prst="pie">
              <a:avLst>
                <a:gd name="adj1" fmla="val 4220940"/>
                <a:gd name="adj2" fmla="val 12297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E1E1E"/>
                </a:solidFill>
                <a:latin typeface="微软雅黑"/>
              </a:endParaRPr>
            </a:p>
          </p:txBody>
        </p:sp>
        <p:sp>
          <p:nvSpPr>
            <p:cNvPr id="14" name="饼形 13"/>
            <p:cNvSpPr/>
            <p:nvPr/>
          </p:nvSpPr>
          <p:spPr>
            <a:xfrm rot="10800000">
              <a:off x="-2072149" y="2101582"/>
              <a:ext cx="8232368" cy="8162154"/>
            </a:xfrm>
            <a:prstGeom prst="pie">
              <a:avLst>
                <a:gd name="adj1" fmla="val 5407667"/>
                <a:gd name="adj2" fmla="val 108002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E1E1E"/>
                </a:solidFill>
                <a:latin typeface="微软雅黑"/>
              </a:endParaRPr>
            </a:p>
          </p:txBody>
        </p:sp>
        <p:sp>
          <p:nvSpPr>
            <p:cNvPr id="88" name="饼形 87"/>
            <p:cNvSpPr/>
            <p:nvPr/>
          </p:nvSpPr>
          <p:spPr>
            <a:xfrm rot="10800000">
              <a:off x="-455707" y="3819863"/>
              <a:ext cx="5007220" cy="4693166"/>
            </a:xfrm>
            <a:prstGeom prst="pie">
              <a:avLst>
                <a:gd name="adj1" fmla="val 5407667"/>
                <a:gd name="adj2" fmla="val 1082061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E1E1E"/>
                </a:solidFill>
                <a:latin typeface="微软雅黑"/>
              </a:endParaRPr>
            </a:p>
          </p:txBody>
        </p:sp>
        <p:sp>
          <p:nvSpPr>
            <p:cNvPr id="86" name="饼形 85"/>
            <p:cNvSpPr/>
            <p:nvPr/>
          </p:nvSpPr>
          <p:spPr>
            <a:xfrm rot="10800000">
              <a:off x="-1278894" y="2868024"/>
              <a:ext cx="6653594" cy="6596844"/>
            </a:xfrm>
            <a:prstGeom prst="pie">
              <a:avLst>
                <a:gd name="adj1" fmla="val 5407721"/>
                <a:gd name="adj2" fmla="val 108206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E1E1E"/>
                </a:solidFill>
                <a:latin typeface="微软雅黑"/>
              </a:endParaRPr>
            </a:p>
          </p:txBody>
        </p:sp>
        <p:sp>
          <p:nvSpPr>
            <p:cNvPr id="68" name="饼形 67"/>
            <p:cNvSpPr/>
            <p:nvPr/>
          </p:nvSpPr>
          <p:spPr>
            <a:xfrm rot="10800000">
              <a:off x="504778" y="4647083"/>
              <a:ext cx="3104220" cy="3077745"/>
            </a:xfrm>
            <a:prstGeom prst="pie">
              <a:avLst>
                <a:gd name="adj1" fmla="val 5407667"/>
                <a:gd name="adj2" fmla="val 10784056"/>
              </a:avLst>
            </a:prstGeom>
            <a:solidFill>
              <a:srgbClr val="3E43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E1E1E"/>
                </a:solidFill>
                <a:latin typeface="微软雅黑"/>
              </a:endParaRPr>
            </a:p>
          </p:txBody>
        </p:sp>
      </p:grpSp>
      <p:grpSp>
        <p:nvGrpSpPr>
          <p:cNvPr id="136" name="组合 135"/>
          <p:cNvGrpSpPr/>
          <p:nvPr/>
        </p:nvGrpSpPr>
        <p:grpSpPr>
          <a:xfrm>
            <a:off x="-399" y="1496059"/>
            <a:ext cx="8021109" cy="5126346"/>
            <a:chOff x="-120141" y="1474287"/>
            <a:chExt cx="8021109" cy="5126346"/>
          </a:xfrm>
        </p:grpSpPr>
        <p:pic>
          <p:nvPicPr>
            <p:cNvPr id="71" name="图片 70"/>
            <p:cNvPicPr>
              <a:picLocks noChangeAspect="1"/>
            </p:cNvPicPr>
            <p:nvPr/>
          </p:nvPicPr>
          <p:blipFill>
            <a:blip r:embed="rId2"/>
            <a:stretch>
              <a:fillRect/>
            </a:stretch>
          </p:blipFill>
          <p:spPr>
            <a:xfrm>
              <a:off x="3407120" y="2226902"/>
              <a:ext cx="1382333" cy="410380"/>
            </a:xfrm>
            <a:prstGeom prst="rect">
              <a:avLst/>
            </a:prstGeom>
          </p:spPr>
        </p:pic>
        <p:pic>
          <p:nvPicPr>
            <p:cNvPr id="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028" y="3633864"/>
              <a:ext cx="1268852" cy="34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图片 72"/>
            <p:cNvPicPr>
              <a:picLocks noChangeAspect="1"/>
            </p:cNvPicPr>
            <p:nvPr/>
          </p:nvPicPr>
          <p:blipFill>
            <a:blip r:embed="rId4"/>
            <a:stretch>
              <a:fillRect/>
            </a:stretch>
          </p:blipFill>
          <p:spPr>
            <a:xfrm>
              <a:off x="5402783" y="2231209"/>
              <a:ext cx="1137620" cy="375460"/>
            </a:xfrm>
            <a:prstGeom prst="rect">
              <a:avLst/>
            </a:prstGeom>
          </p:spPr>
        </p:pic>
        <p:pic>
          <p:nvPicPr>
            <p:cNvPr id="78" name="图片 77"/>
            <p:cNvPicPr>
              <a:picLocks noChangeAspect="1"/>
            </p:cNvPicPr>
            <p:nvPr/>
          </p:nvPicPr>
          <p:blipFill>
            <a:blip r:embed="rId5"/>
            <a:stretch>
              <a:fillRect/>
            </a:stretch>
          </p:blipFill>
          <p:spPr>
            <a:xfrm>
              <a:off x="6589460" y="5106266"/>
              <a:ext cx="1076409" cy="740163"/>
            </a:xfrm>
            <a:prstGeom prst="rect">
              <a:avLst/>
            </a:prstGeom>
          </p:spPr>
        </p:pic>
        <p:pic>
          <p:nvPicPr>
            <p:cNvPr id="79" name="图片 78" descr="歌路营：让每个寄宿留守儿童健康成长"/>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7013" y="3512989"/>
              <a:ext cx="1173022" cy="603429"/>
            </a:xfrm>
            <a:prstGeom prst="rect">
              <a:avLst/>
            </a:prstGeom>
            <a:noFill/>
            <a:extLst>
              <a:ext uri="{909E8E84-426E-40DD-AFC4-6F175D3DCCD1}">
                <a14:hiddenFill xmlns:a14="http://schemas.microsoft.com/office/drawing/2010/main">
                  <a:solidFill>
                    <a:srgbClr val="FFFFFF"/>
                  </a:solidFill>
                </a14:hiddenFill>
              </a:ext>
            </a:extLst>
          </p:spPr>
        </p:pic>
        <p:pic>
          <p:nvPicPr>
            <p:cNvPr id="80" name="图片 79"/>
            <p:cNvPicPr>
              <a:picLocks noChangeAspect="1"/>
            </p:cNvPicPr>
            <p:nvPr/>
          </p:nvPicPr>
          <p:blipFill>
            <a:blip r:embed="rId7"/>
            <a:stretch>
              <a:fillRect/>
            </a:stretch>
          </p:blipFill>
          <p:spPr>
            <a:xfrm>
              <a:off x="2628017" y="3913943"/>
              <a:ext cx="1455237" cy="399372"/>
            </a:xfrm>
            <a:prstGeom prst="rect">
              <a:avLst/>
            </a:prstGeom>
          </p:spPr>
        </p:pic>
        <p:pic>
          <p:nvPicPr>
            <p:cNvPr id="81" name="Picture 2" descr="éè¯»æ¢¦é£ç¿æåå³ææååºéæéå¬å¸"/>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8224" y="5267404"/>
              <a:ext cx="1208967" cy="323190"/>
            </a:xfrm>
            <a:prstGeom prst="rect">
              <a:avLst/>
            </a:prstGeom>
            <a:noFill/>
            <a:extLst>
              <a:ext uri="{909E8E84-426E-40DD-AFC4-6F175D3DCCD1}">
                <a14:hiddenFill xmlns:a14="http://schemas.microsoft.com/office/drawing/2010/main">
                  <a:solidFill>
                    <a:srgbClr val="FFFFFF"/>
                  </a:solidFill>
                </a14:hiddenFill>
              </a:ext>
            </a:extLst>
          </p:spPr>
        </p:pic>
        <p:pic>
          <p:nvPicPr>
            <p:cNvPr id="82" name="图片 81"/>
            <p:cNvPicPr>
              <a:picLocks noChangeAspect="1"/>
            </p:cNvPicPr>
            <p:nvPr/>
          </p:nvPicPr>
          <p:blipFill>
            <a:blip r:embed="rId9"/>
            <a:stretch>
              <a:fillRect/>
            </a:stretch>
          </p:blipFill>
          <p:spPr>
            <a:xfrm>
              <a:off x="7211950" y="2112992"/>
              <a:ext cx="689018" cy="594382"/>
            </a:xfrm>
            <a:prstGeom prst="rect">
              <a:avLst/>
            </a:prstGeom>
          </p:spPr>
        </p:pic>
        <p:sp>
          <p:nvSpPr>
            <p:cNvPr id="89" name="文本框 88"/>
            <p:cNvSpPr txBox="1"/>
            <p:nvPr/>
          </p:nvSpPr>
          <p:spPr>
            <a:xfrm>
              <a:off x="-120141" y="4215020"/>
              <a:ext cx="1508381" cy="338554"/>
            </a:xfrm>
            <a:prstGeom prst="rect">
              <a:avLst/>
            </a:prstGeom>
            <a:noFill/>
          </p:spPr>
          <p:txBody>
            <a:bodyPr wrap="square" rtlCol="0">
              <a:spAutoFit/>
            </a:bodyPr>
            <a:lstStyle/>
            <a:p>
              <a:pPr algn="ctr"/>
              <a:r>
                <a:rPr lang="zh-CN" altLang="en-US" sz="1600" b="1" dirty="0" smtClean="0">
                  <a:solidFill>
                    <a:srgbClr val="3E4394"/>
                  </a:solidFill>
                  <a:latin typeface="微软雅黑"/>
                  <a:ea typeface="微软雅黑"/>
                </a:rPr>
                <a:t>外部世界维度</a:t>
              </a:r>
              <a:endParaRPr lang="zh-CN" altLang="en-US" sz="1600" b="1" dirty="0">
                <a:solidFill>
                  <a:srgbClr val="3E4394"/>
                </a:solidFill>
                <a:latin typeface="微软雅黑"/>
                <a:ea typeface="微软雅黑"/>
              </a:endParaRPr>
            </a:p>
          </p:txBody>
        </p:sp>
        <p:sp>
          <p:nvSpPr>
            <p:cNvPr id="90" name="文本框 89"/>
            <p:cNvSpPr txBox="1"/>
            <p:nvPr/>
          </p:nvSpPr>
          <p:spPr>
            <a:xfrm>
              <a:off x="858282" y="5244260"/>
              <a:ext cx="1508381" cy="338554"/>
            </a:xfrm>
            <a:prstGeom prst="rect">
              <a:avLst/>
            </a:prstGeom>
            <a:noFill/>
          </p:spPr>
          <p:txBody>
            <a:bodyPr wrap="square" rtlCol="0">
              <a:spAutoFit/>
            </a:bodyPr>
            <a:lstStyle/>
            <a:p>
              <a:pPr algn="ctr"/>
              <a:r>
                <a:rPr lang="zh-CN" altLang="en-US" sz="1600" b="1" dirty="0">
                  <a:solidFill>
                    <a:srgbClr val="3E4394"/>
                  </a:solidFill>
                  <a:latin typeface="微软雅黑"/>
                  <a:ea typeface="微软雅黑"/>
                </a:rPr>
                <a:t>社会关系</a:t>
              </a:r>
              <a:r>
                <a:rPr lang="zh-CN" altLang="en-US" sz="1600" b="1" dirty="0" smtClean="0">
                  <a:solidFill>
                    <a:srgbClr val="3E4394"/>
                  </a:solidFill>
                  <a:latin typeface="微软雅黑"/>
                  <a:ea typeface="微软雅黑"/>
                </a:rPr>
                <a:t>维度</a:t>
              </a:r>
              <a:endParaRPr lang="zh-CN" altLang="en-US" sz="1600" b="1" dirty="0">
                <a:solidFill>
                  <a:srgbClr val="3E4394"/>
                </a:solidFill>
                <a:latin typeface="微软雅黑"/>
                <a:ea typeface="微软雅黑"/>
              </a:endParaRPr>
            </a:p>
          </p:txBody>
        </p:sp>
        <p:sp>
          <p:nvSpPr>
            <p:cNvPr id="91" name="文本框 90"/>
            <p:cNvSpPr txBox="1"/>
            <p:nvPr/>
          </p:nvSpPr>
          <p:spPr>
            <a:xfrm>
              <a:off x="2096036" y="6242922"/>
              <a:ext cx="1508381" cy="338554"/>
            </a:xfrm>
            <a:prstGeom prst="rect">
              <a:avLst/>
            </a:prstGeom>
            <a:noFill/>
          </p:spPr>
          <p:txBody>
            <a:bodyPr wrap="square" rtlCol="0">
              <a:spAutoFit/>
            </a:bodyPr>
            <a:lstStyle/>
            <a:p>
              <a:pPr algn="ctr"/>
              <a:r>
                <a:rPr lang="zh-CN" altLang="en-US" sz="1600" b="1" dirty="0" smtClean="0">
                  <a:solidFill>
                    <a:srgbClr val="3E4394"/>
                  </a:solidFill>
                  <a:latin typeface="微软雅黑"/>
                  <a:ea typeface="微软雅黑"/>
                </a:rPr>
                <a:t>个人维度</a:t>
              </a:r>
              <a:endParaRPr lang="zh-CN" altLang="en-US" sz="1600" b="1" dirty="0">
                <a:solidFill>
                  <a:srgbClr val="3E4394"/>
                </a:solidFill>
                <a:latin typeface="微软雅黑"/>
                <a:ea typeface="微软雅黑"/>
              </a:endParaRPr>
            </a:p>
          </p:txBody>
        </p:sp>
        <p:sp>
          <p:nvSpPr>
            <p:cNvPr id="92" name="圆角矩形 91"/>
            <p:cNvSpPr/>
            <p:nvPr/>
          </p:nvSpPr>
          <p:spPr>
            <a:xfrm>
              <a:off x="6542118" y="3079950"/>
              <a:ext cx="1024935" cy="4041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FFFF"/>
                  </a:solidFill>
                  <a:latin typeface="微软雅黑"/>
                </a:rPr>
                <a:t>亲子交流</a:t>
              </a:r>
            </a:p>
          </p:txBody>
        </p:sp>
        <p:sp>
          <p:nvSpPr>
            <p:cNvPr id="28" name="文本框 27"/>
            <p:cNvSpPr txBox="1"/>
            <p:nvPr/>
          </p:nvSpPr>
          <p:spPr>
            <a:xfrm>
              <a:off x="6848792" y="4010934"/>
              <a:ext cx="723900" cy="253916"/>
            </a:xfrm>
            <a:prstGeom prst="rect">
              <a:avLst/>
            </a:prstGeom>
            <a:noFill/>
          </p:spPr>
          <p:txBody>
            <a:bodyPr wrap="square" rtlCol="0">
              <a:spAutoFit/>
            </a:bodyPr>
            <a:lstStyle/>
            <a:p>
              <a:r>
                <a:rPr lang="zh-CN" altLang="en-US" sz="1050" dirty="0" smtClean="0">
                  <a:solidFill>
                    <a:srgbClr val="1E1E1E"/>
                  </a:solidFill>
                  <a:latin typeface="微软雅黑"/>
                  <a:ea typeface="微软雅黑"/>
                </a:rPr>
                <a:t>亲子关系</a:t>
              </a:r>
              <a:endParaRPr lang="zh-CN" altLang="en-US" sz="1050" dirty="0">
                <a:solidFill>
                  <a:srgbClr val="1E1E1E"/>
                </a:solidFill>
                <a:latin typeface="微软雅黑"/>
                <a:ea typeface="微软雅黑"/>
              </a:endParaRPr>
            </a:p>
          </p:txBody>
        </p:sp>
        <p:sp>
          <p:nvSpPr>
            <p:cNvPr id="93" name="圆角矩形 92"/>
            <p:cNvSpPr/>
            <p:nvPr/>
          </p:nvSpPr>
          <p:spPr>
            <a:xfrm>
              <a:off x="5369330" y="1474287"/>
              <a:ext cx="1291362" cy="4066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FFFF"/>
                  </a:solidFill>
                  <a:latin typeface="微软雅黑"/>
                </a:rPr>
                <a:t>文化</a:t>
              </a:r>
            </a:p>
          </p:txBody>
        </p:sp>
        <p:sp>
          <p:nvSpPr>
            <p:cNvPr id="96" name="圆角矩形 95"/>
            <p:cNvSpPr/>
            <p:nvPr/>
          </p:nvSpPr>
          <p:spPr>
            <a:xfrm>
              <a:off x="4271006" y="3083612"/>
              <a:ext cx="1202860" cy="4109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FFFF"/>
                  </a:solidFill>
                  <a:latin typeface="微软雅黑"/>
                </a:rPr>
                <a:t>社会归属感</a:t>
              </a:r>
            </a:p>
          </p:txBody>
        </p:sp>
        <p:sp>
          <p:nvSpPr>
            <p:cNvPr id="97" name="圆角矩形 96"/>
            <p:cNvSpPr/>
            <p:nvPr/>
          </p:nvSpPr>
          <p:spPr>
            <a:xfrm>
              <a:off x="6636906" y="4670083"/>
              <a:ext cx="930147" cy="4206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FFFF"/>
                  </a:solidFill>
                  <a:latin typeface="微软雅黑"/>
                </a:rPr>
                <a:t>自我认知</a:t>
              </a:r>
              <a:endParaRPr lang="zh-CN" altLang="en-US" sz="1200" b="1" dirty="0">
                <a:solidFill>
                  <a:srgbClr val="FFFFFF"/>
                </a:solidFill>
                <a:latin typeface="微软雅黑"/>
              </a:endParaRPr>
            </a:p>
          </p:txBody>
        </p:sp>
        <p:sp>
          <p:nvSpPr>
            <p:cNvPr id="98" name="文本框 97"/>
            <p:cNvSpPr txBox="1"/>
            <p:nvPr/>
          </p:nvSpPr>
          <p:spPr>
            <a:xfrm>
              <a:off x="6418198" y="5719471"/>
              <a:ext cx="1425619" cy="253916"/>
            </a:xfrm>
            <a:prstGeom prst="rect">
              <a:avLst/>
            </a:prstGeom>
            <a:noFill/>
          </p:spPr>
          <p:txBody>
            <a:bodyPr wrap="square" rtlCol="0">
              <a:spAutoFit/>
            </a:bodyPr>
            <a:lstStyle/>
            <a:p>
              <a:r>
                <a:rPr lang="zh-CN" altLang="en-US" sz="1050" dirty="0" smtClean="0">
                  <a:solidFill>
                    <a:srgbClr val="1E1E1E"/>
                  </a:solidFill>
                  <a:latin typeface="微软雅黑"/>
                  <a:ea typeface="微软雅黑"/>
                </a:rPr>
                <a:t>自信、从容、有尊严</a:t>
              </a:r>
              <a:endParaRPr lang="zh-CN" altLang="en-US" sz="1050" dirty="0">
                <a:solidFill>
                  <a:srgbClr val="1E1E1E"/>
                </a:solidFill>
                <a:latin typeface="微软雅黑"/>
                <a:ea typeface="微软雅黑"/>
              </a:endParaRPr>
            </a:p>
          </p:txBody>
        </p:sp>
        <p:sp>
          <p:nvSpPr>
            <p:cNvPr id="99" name="文本框 98"/>
            <p:cNvSpPr txBox="1"/>
            <p:nvPr/>
          </p:nvSpPr>
          <p:spPr>
            <a:xfrm>
              <a:off x="4281964" y="4100209"/>
              <a:ext cx="1034572" cy="253916"/>
            </a:xfrm>
            <a:prstGeom prst="rect">
              <a:avLst/>
            </a:prstGeom>
            <a:noFill/>
          </p:spPr>
          <p:txBody>
            <a:bodyPr wrap="square" rtlCol="0">
              <a:spAutoFit/>
            </a:bodyPr>
            <a:lstStyle/>
            <a:p>
              <a:r>
                <a:rPr lang="zh-CN" altLang="en-US" sz="1050" dirty="0">
                  <a:solidFill>
                    <a:srgbClr val="1E1E1E"/>
                  </a:solidFill>
                  <a:latin typeface="微软雅黑"/>
                  <a:ea typeface="微软雅黑"/>
                </a:rPr>
                <a:t>留守儿童心理</a:t>
              </a:r>
            </a:p>
          </p:txBody>
        </p:sp>
        <p:sp>
          <p:nvSpPr>
            <p:cNvPr id="100" name="文本框 99"/>
            <p:cNvSpPr txBox="1"/>
            <p:nvPr/>
          </p:nvSpPr>
          <p:spPr>
            <a:xfrm>
              <a:off x="2873763" y="4323945"/>
              <a:ext cx="1075054" cy="415498"/>
            </a:xfrm>
            <a:prstGeom prst="rect">
              <a:avLst/>
            </a:prstGeom>
            <a:noFill/>
          </p:spPr>
          <p:txBody>
            <a:bodyPr wrap="square" rtlCol="0">
              <a:spAutoFit/>
            </a:bodyPr>
            <a:lstStyle/>
            <a:p>
              <a:pPr algn="ctr"/>
              <a:r>
                <a:rPr lang="zh-CN" altLang="en-US" sz="1050" dirty="0">
                  <a:solidFill>
                    <a:srgbClr val="1E1E1E"/>
                  </a:solidFill>
                  <a:latin typeface="微软雅黑"/>
                  <a:ea typeface="微软雅黑"/>
                </a:rPr>
                <a:t>服务社</a:t>
              </a:r>
              <a:r>
                <a:rPr lang="zh-CN" altLang="en-US" sz="1050" dirty="0" smtClean="0">
                  <a:solidFill>
                    <a:srgbClr val="1E1E1E"/>
                  </a:solidFill>
                  <a:latin typeface="微软雅黑"/>
                  <a:ea typeface="微软雅黑"/>
                </a:rPr>
                <a:t>会</a:t>
              </a:r>
              <a:endParaRPr lang="en-US" altLang="zh-CN" sz="1050" dirty="0" smtClean="0">
                <a:solidFill>
                  <a:srgbClr val="1E1E1E"/>
                </a:solidFill>
                <a:latin typeface="微软雅黑"/>
                <a:ea typeface="微软雅黑"/>
              </a:endParaRPr>
            </a:p>
            <a:p>
              <a:pPr algn="ctr"/>
              <a:r>
                <a:rPr lang="zh-CN" altLang="en-US" sz="1050" dirty="0" smtClean="0">
                  <a:solidFill>
                    <a:srgbClr val="1E1E1E"/>
                  </a:solidFill>
                  <a:latin typeface="微软雅黑"/>
                  <a:ea typeface="微软雅黑"/>
                </a:rPr>
                <a:t>社会</a:t>
              </a:r>
              <a:r>
                <a:rPr lang="zh-CN" altLang="en-US" sz="1050" dirty="0">
                  <a:solidFill>
                    <a:srgbClr val="1E1E1E"/>
                  </a:solidFill>
                  <a:latin typeface="微软雅黑"/>
                  <a:ea typeface="微软雅黑"/>
                </a:rPr>
                <a:t>责任感</a:t>
              </a:r>
            </a:p>
          </p:txBody>
        </p:sp>
        <p:cxnSp>
          <p:nvCxnSpPr>
            <p:cNvPr id="131" name="直接连接符 130"/>
            <p:cNvCxnSpPr/>
            <p:nvPr/>
          </p:nvCxnSpPr>
          <p:spPr>
            <a:xfrm flipV="1">
              <a:off x="6023024" y="2795984"/>
              <a:ext cx="11641" cy="3196306"/>
            </a:xfrm>
            <a:prstGeom prst="line">
              <a:avLst/>
            </a:prstGeom>
            <a:noFill/>
            <a:ln w="31750" cap="flat" cmpd="sng" algn="ctr">
              <a:solidFill>
                <a:srgbClr val="7F7F7F"/>
              </a:solidFill>
              <a:prstDash val="dash"/>
            </a:ln>
          </p:spPr>
        </p:cxnSp>
        <p:sp>
          <p:nvSpPr>
            <p:cNvPr id="133" name="圆角矩形 132"/>
            <p:cNvSpPr/>
            <p:nvPr/>
          </p:nvSpPr>
          <p:spPr>
            <a:xfrm>
              <a:off x="4872436" y="4670083"/>
              <a:ext cx="930147" cy="4206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FFFF"/>
                  </a:solidFill>
                  <a:latin typeface="微软雅黑"/>
                </a:rPr>
                <a:t>学习能力</a:t>
              </a:r>
              <a:endParaRPr lang="zh-CN" altLang="en-US" sz="1200" b="1" dirty="0">
                <a:solidFill>
                  <a:srgbClr val="FFFFFF"/>
                </a:solidFill>
                <a:latin typeface="微软雅黑"/>
              </a:endParaRPr>
            </a:p>
          </p:txBody>
        </p:sp>
        <p:sp>
          <p:nvSpPr>
            <p:cNvPr id="134" name="文本框 133"/>
            <p:cNvSpPr txBox="1"/>
            <p:nvPr/>
          </p:nvSpPr>
          <p:spPr>
            <a:xfrm>
              <a:off x="4404401" y="5693879"/>
              <a:ext cx="1852556" cy="253916"/>
            </a:xfrm>
            <a:prstGeom prst="rect">
              <a:avLst/>
            </a:prstGeom>
            <a:noFill/>
          </p:spPr>
          <p:txBody>
            <a:bodyPr wrap="square" rtlCol="0">
              <a:spAutoFit/>
            </a:bodyPr>
            <a:lstStyle/>
            <a:p>
              <a:r>
                <a:rPr lang="zh-CN" altLang="en-US" sz="1050" dirty="0" smtClean="0">
                  <a:solidFill>
                    <a:srgbClr val="1E1E1E"/>
                  </a:solidFill>
                  <a:latin typeface="微软雅黑"/>
                  <a:ea typeface="微软雅黑"/>
                </a:rPr>
                <a:t>培养学习</a:t>
              </a:r>
              <a:r>
                <a:rPr lang="zh-CN" altLang="en-US" sz="1050" dirty="0">
                  <a:solidFill>
                    <a:srgbClr val="1E1E1E"/>
                  </a:solidFill>
                  <a:latin typeface="微软雅黑"/>
                  <a:ea typeface="微软雅黑"/>
                </a:rPr>
                <a:t>习惯、学习能力</a:t>
              </a:r>
            </a:p>
          </p:txBody>
        </p:sp>
        <p:sp>
          <p:nvSpPr>
            <p:cNvPr id="135" name="文本框 134"/>
            <p:cNvSpPr txBox="1"/>
            <p:nvPr/>
          </p:nvSpPr>
          <p:spPr>
            <a:xfrm>
              <a:off x="5377084" y="1925497"/>
              <a:ext cx="1334980" cy="253916"/>
            </a:xfrm>
            <a:prstGeom prst="rect">
              <a:avLst/>
            </a:prstGeom>
            <a:noFill/>
          </p:spPr>
          <p:txBody>
            <a:bodyPr wrap="square" rtlCol="0">
              <a:spAutoFit/>
            </a:bodyPr>
            <a:lstStyle/>
            <a:p>
              <a:pPr algn="ctr"/>
              <a:r>
                <a:rPr lang="zh-CN" altLang="en-US" sz="1050" dirty="0" smtClean="0">
                  <a:solidFill>
                    <a:srgbClr val="1E1E1E"/>
                  </a:solidFill>
                  <a:latin typeface="微软雅黑"/>
                  <a:ea typeface="微软雅黑"/>
                </a:rPr>
                <a:t>只涉及阅读本身</a:t>
              </a:r>
              <a:endParaRPr lang="zh-CN" altLang="en-US" sz="1050" dirty="0">
                <a:solidFill>
                  <a:srgbClr val="1E1E1E"/>
                </a:solidFill>
                <a:latin typeface="微软雅黑"/>
                <a:ea typeface="微软雅黑"/>
              </a:endParaRPr>
            </a:p>
          </p:txBody>
        </p:sp>
        <p:sp>
          <p:nvSpPr>
            <p:cNvPr id="137" name="圆角矩形 136"/>
            <p:cNvSpPr/>
            <p:nvPr/>
          </p:nvSpPr>
          <p:spPr>
            <a:xfrm>
              <a:off x="5251590" y="6179999"/>
              <a:ext cx="1688249" cy="4206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FF"/>
                  </a:solidFill>
                  <a:latin typeface="微软雅黑"/>
                </a:rPr>
                <a:t>行业扫描地图</a:t>
              </a:r>
              <a:endParaRPr lang="zh-CN" altLang="en-US" b="1" dirty="0">
                <a:solidFill>
                  <a:srgbClr val="FFFFFF"/>
                </a:solidFill>
                <a:latin typeface="微软雅黑"/>
              </a:endParaRPr>
            </a:p>
          </p:txBody>
        </p:sp>
      </p:grpSp>
      <p:sp>
        <p:nvSpPr>
          <p:cNvPr id="50" name="标题 1"/>
          <p:cNvSpPr txBox="1">
            <a:spLocks/>
          </p:cNvSpPr>
          <p:nvPr/>
        </p:nvSpPr>
        <p:spPr>
          <a:xfrm>
            <a:off x="497418" y="178648"/>
            <a:ext cx="11263212" cy="757130"/>
          </a:xfrm>
          <a:prstGeom prst="rect">
            <a:avLst/>
          </a:prstGeom>
        </p:spPr>
        <p:txBody>
          <a:bodyPr/>
          <a:lstStyle>
            <a:lvl1pPr algn="l" rtl="0" eaLnBrk="1" fontAlgn="base" hangingPunct="1">
              <a:lnSpc>
                <a:spcPct val="90000"/>
              </a:lnSpc>
              <a:spcBef>
                <a:spcPct val="0"/>
              </a:spcBef>
              <a:spcAft>
                <a:spcPct val="0"/>
              </a:spcAft>
              <a:defRPr sz="28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4572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9144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3716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828800" algn="l" rtl="0" eaLnBrk="1" fontAlgn="base" hangingPunct="1">
              <a:lnSpc>
                <a:spcPct val="90000"/>
              </a:lnSpc>
              <a:spcBef>
                <a:spcPct val="0"/>
              </a:spcBef>
              <a:spcAft>
                <a:spcPct val="0"/>
              </a:spcAft>
              <a:defRPr sz="2800">
                <a:solidFill>
                  <a:schemeClr val="tx2"/>
                </a:solidFill>
                <a:latin typeface="Arial" panose="020B0604020202020204" pitchFamily="34" charset="0"/>
                <a:ea typeface="宋体" panose="02010600030101010101" pitchFamily="2" charset="-122"/>
                <a:cs typeface="Arial" panose="020B0604020202020204" pitchFamily="34" charset="0"/>
              </a:defRPr>
            </a:lvl9pPr>
          </a:lstStyle>
          <a:p>
            <a:pPr>
              <a:defRPr/>
            </a:pPr>
            <a:r>
              <a:rPr lang="zh-CN" altLang="en-US" sz="2400" b="1" dirty="0">
                <a:latin typeface="+mn-ea"/>
                <a:ea typeface="+mn-ea"/>
              </a:rPr>
              <a:t>行业扫描</a:t>
            </a:r>
            <a:r>
              <a:rPr lang="en-US" altLang="zh-CN" sz="2400" b="1" dirty="0">
                <a:latin typeface="+mn-ea"/>
                <a:ea typeface="+mn-ea"/>
              </a:rPr>
              <a:t>——</a:t>
            </a:r>
            <a:r>
              <a:rPr lang="zh-CN" altLang="en-US" sz="2400" b="1" dirty="0">
                <a:latin typeface="+mn-ea"/>
                <a:ea typeface="+mn-ea"/>
              </a:rPr>
              <a:t>价值层面：目前国内大部分阅读机构仍集中于外显维度，缺乏更深层次的价值主张。</a:t>
            </a:r>
            <a:endParaRPr lang="zh-CN" altLang="en-US" sz="2400" b="1" dirty="0">
              <a:latin typeface="+mn-ea"/>
              <a:ea typeface="+mn-ea"/>
            </a:endParaRPr>
          </a:p>
        </p:txBody>
      </p:sp>
    </p:spTree>
    <p:extLst>
      <p:ext uri="{BB962C8B-B14F-4D97-AF65-F5344CB8AC3E}">
        <p14:creationId xmlns:p14="http://schemas.microsoft.com/office/powerpoint/2010/main" val="1429520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zh-CN" altLang="en-US" dirty="0"/>
              <a:t>品牌工作坊</a:t>
            </a:r>
            <a:r>
              <a:rPr lang="en-US" altLang="zh-CN" dirty="0"/>
              <a:t>&amp;</a:t>
            </a:r>
            <a:r>
              <a:rPr lang="zh-CN" altLang="en-US" dirty="0"/>
              <a:t>品牌核心价值提炼</a:t>
            </a:r>
          </a:p>
        </p:txBody>
      </p:sp>
    </p:spTree>
    <p:extLst>
      <p:ext uri="{BB962C8B-B14F-4D97-AF65-F5344CB8AC3E}">
        <p14:creationId xmlns:p14="http://schemas.microsoft.com/office/powerpoint/2010/main" val="1427838798"/>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BC template">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2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3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4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6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4_TNS GTC - Title Master - blu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effectLst/>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7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8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9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9.xml><?xml version="1.0" encoding="utf-8"?>
<a:theme xmlns:a="http://schemas.openxmlformats.org/drawingml/2006/main" name="10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BC template">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ABC template">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ABC咨询">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3_ABC template">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1_TNS GTC - Title Master - blu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effectLst/>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TNS GTC - Title Master - blu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3_TNS GTC - Title Master - blue">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effectLst/>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4898</TotalTime>
  <Words>7222</Words>
  <Application>Microsoft Office PowerPoint</Application>
  <PresentationFormat>自定义</PresentationFormat>
  <Paragraphs>951</Paragraphs>
  <Slides>51</Slides>
  <Notes>16</Notes>
  <HiddenSlides>0</HiddenSlides>
  <MMClips>0</MMClips>
  <ScaleCrop>false</ScaleCrop>
  <HeadingPairs>
    <vt:vector size="6" baseType="variant">
      <vt:variant>
        <vt:lpstr>主题</vt:lpstr>
      </vt:variant>
      <vt:variant>
        <vt:i4>19</vt:i4>
      </vt:variant>
      <vt:variant>
        <vt:lpstr>嵌入 OLE 服务器</vt:lpstr>
      </vt:variant>
      <vt:variant>
        <vt:i4>1</vt:i4>
      </vt:variant>
      <vt:variant>
        <vt:lpstr>幻灯片标题</vt:lpstr>
      </vt:variant>
      <vt:variant>
        <vt:i4>51</vt:i4>
      </vt:variant>
    </vt:vector>
  </HeadingPairs>
  <TitlesOfParts>
    <vt:vector size="71" baseType="lpstr">
      <vt:lpstr>ABC template</vt:lpstr>
      <vt:lpstr>1_ABC template</vt:lpstr>
      <vt:lpstr>2_ABC template</vt:lpstr>
      <vt:lpstr>ABC咨询</vt:lpstr>
      <vt:lpstr>1_ABC咨询</vt:lpstr>
      <vt:lpstr>3_ABC template</vt:lpstr>
      <vt:lpstr>1_TNS GTC - Title Master - blue</vt:lpstr>
      <vt:lpstr>2_TNS GTC - Title Master - blue</vt:lpstr>
      <vt:lpstr>3_TNS GTC - Title Master - blue</vt:lpstr>
      <vt:lpstr>2_ABC咨询</vt:lpstr>
      <vt:lpstr>3_ABC咨询</vt:lpstr>
      <vt:lpstr>4_ABC咨询</vt:lpstr>
      <vt:lpstr>5_ABC咨询</vt:lpstr>
      <vt:lpstr>6_ABC咨询</vt:lpstr>
      <vt:lpstr>4_TNS GTC - Title Master - blue</vt:lpstr>
      <vt:lpstr>7_ABC咨询</vt:lpstr>
      <vt:lpstr>8_ABC咨询</vt:lpstr>
      <vt:lpstr>9_ABC咨询</vt:lpstr>
      <vt:lpstr>10_ABC咨询</vt:lpstr>
      <vt:lpstr>think-cell Slide</vt:lpstr>
      <vt:lpstr>满天星公益机构 品牌咨询项目客户末期汇报 2019年1月</vt:lpstr>
      <vt:lpstr>项目第三阶段工作内容</vt:lpstr>
      <vt:lpstr>行业扫描</vt:lpstr>
      <vt:lpstr>2.3行业对标：本次对标分为：阅读推广机构（国外/国内），行业对标，商业类阅读教育机构对标。</vt:lpstr>
      <vt:lpstr>行业扫描——顶层设计层面：对标阅读推广&amp;乡村教育机构在愿景/使命上分为素质发展、教育公平与社区文化建设三类</vt:lpstr>
      <vt:lpstr>行业扫描——受助者层面：不同的阅读推广&amp;乡村教育机构重点关注不同的受助者以及希望其产生的改变。</vt:lpstr>
      <vt:lpstr>PowerPoint 演示文稿</vt:lpstr>
      <vt:lpstr>PowerPoint 演示文稿</vt:lpstr>
      <vt:lpstr>品牌工作坊&amp;品牌核心价值提炼</vt:lpstr>
      <vt:lpstr>品牌定义模型</vt:lpstr>
      <vt:lpstr>品牌定义——内部视角讨论梳理</vt:lpstr>
      <vt:lpstr>满天星的愿景：我们要解决什么社会问题？ 我们为什么要解决这个社会问题？ </vt:lpstr>
      <vt:lpstr>满天星的使命：我们如何解决这个社会问题？ </vt:lpstr>
      <vt:lpstr>满天星的价值观：我们笃信什么？</vt:lpstr>
      <vt:lpstr>满天星的核心能力：我们何以达成目标？</vt:lpstr>
      <vt:lpstr>内部视角：愿景，使命，价值观，核心能力</vt:lpstr>
      <vt:lpstr>品牌定义——外部视角讨论梳理</vt:lpstr>
      <vt:lpstr>外部视角：利益相关方洞察——态度&amp;动机总结</vt:lpstr>
      <vt:lpstr>外部视角：利益相关方洞察——驱动因素</vt:lpstr>
      <vt:lpstr>满天星品牌定义 </vt:lpstr>
      <vt:lpstr>行业扫描：满天星未来将成为阅读推广领域的开拓展，提供综合解决方案</vt:lpstr>
      <vt:lpstr>品牌主张&amp;标识语</vt:lpstr>
      <vt:lpstr>满天星品牌主张（备选）</vt:lpstr>
      <vt:lpstr>满天星品牌定义 </vt:lpstr>
      <vt:lpstr>满天星品牌标识语（备选）</vt:lpstr>
      <vt:lpstr>满天星品牌标识语（备选）</vt:lpstr>
      <vt:lpstr>满天星品牌标识语（备选）</vt:lpstr>
      <vt:lpstr>满天星品牌标识语（备选）</vt:lpstr>
      <vt:lpstr>落地传播建议：从品牌到传播</vt:lpstr>
      <vt:lpstr>将品牌信息落实到具体传播规划中，从WHO、WHAT、HOW三方面入手。</vt:lpstr>
      <vt:lpstr>目标传播对象与对应内容（WHO）</vt:lpstr>
      <vt:lpstr>WHO：对内宣贯 | 在物质、制度与精神层面建立品牌仪式感、重要性与小惊喜。</vt:lpstr>
      <vt:lpstr>WHO：对外 | 明确各渠道对话人群，并进行针对性的内容创建。</vt:lpstr>
      <vt:lpstr>落地传播建议：内容策略（WHAT）</vt:lpstr>
      <vt:lpstr>内容策略从三个方面着手：打造领先形象、建立行业标准、传播阅读理念。</vt:lpstr>
      <vt:lpstr>打造领先形象</vt:lpstr>
      <vt:lpstr>建立行业标准</vt:lpstr>
      <vt:lpstr>传播阅读理念</vt:lpstr>
      <vt:lpstr>落地传播建议：渠道策略（HOW）</vt:lpstr>
      <vt:lpstr>渠道总览：新媒体传播为主，官方网站为主要载体，全渠道配合实现导流。</vt:lpstr>
      <vt:lpstr>渠道监测：形成监测体系，包括以年度为单位进行的年度品牌健康度回顾和基于某项指标或活动的监测。</vt:lpstr>
      <vt:lpstr>渠道整合：形成主力渠道、粘性渠道、口碑渠道与拓展渠道四大层次，建立起日常运营监测体系。</vt:lpstr>
      <vt:lpstr>主力渠道：进一步优化官网和官方微信平台。</vt:lpstr>
      <vt:lpstr>口碑渠道：扩大口碑传播的人群规模，提高口碑传播的实际转化效果。</vt:lpstr>
      <vt:lpstr>粘性渠道：制定社群运营方案，线下聚焦生动有趣、科技感、体验感。</vt:lpstr>
      <vt:lpstr>拓展渠道（1/2）：进驻头条号、知乎与简书。</vt:lpstr>
      <vt:lpstr>拓展渠道（2/2）：以腾讯视频为主要视听传播平台。</vt:lpstr>
      <vt:lpstr>落地传播建议：2019年传播规划（HOW）</vt:lpstr>
      <vt:lpstr>目标和发展路径：分阶段性进行有侧重的沟通。</vt:lpstr>
      <vt:lpstr>2019年传播规划</vt:lpstr>
      <vt:lpstr>PowerPoint 演示文稿</vt:lpstr>
    </vt:vector>
  </TitlesOfParts>
  <Company>TNS 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mirabelle.mi</dc:creator>
  <cp:lastModifiedBy>pc</cp:lastModifiedBy>
  <cp:revision>542</cp:revision>
  <dcterms:created xsi:type="dcterms:W3CDTF">1900-01-01T00:00:00Z</dcterms:created>
  <dcterms:modified xsi:type="dcterms:W3CDTF">2019-01-21T04:23:01Z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2052-9.0.0</vt:lpwstr>
  </property>
</Properties>
</file>